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3"/>
  </p:notesMasterIdLst>
  <p:handoutMasterIdLst>
    <p:handoutMasterId r:id="rId284"/>
  </p:handoutMasterIdLst>
  <p:sldIdLst>
    <p:sldId id="728" r:id="rId5"/>
    <p:sldId id="602" r:id="rId6"/>
    <p:sldId id="606" r:id="rId7"/>
    <p:sldId id="603" r:id="rId8"/>
    <p:sldId id="729" r:id="rId9"/>
    <p:sldId id="730" r:id="rId10"/>
    <p:sldId id="731" r:id="rId11"/>
    <p:sldId id="732" r:id="rId12"/>
    <p:sldId id="733" r:id="rId13"/>
    <p:sldId id="734" r:id="rId14"/>
    <p:sldId id="735" r:id="rId15"/>
    <p:sldId id="736" r:id="rId16"/>
    <p:sldId id="737" r:id="rId17"/>
    <p:sldId id="738" r:id="rId18"/>
    <p:sldId id="739" r:id="rId19"/>
    <p:sldId id="740" r:id="rId20"/>
    <p:sldId id="741" r:id="rId21"/>
    <p:sldId id="742" r:id="rId22"/>
    <p:sldId id="743" r:id="rId23"/>
    <p:sldId id="744" r:id="rId24"/>
    <p:sldId id="745" r:id="rId25"/>
    <p:sldId id="746" r:id="rId26"/>
    <p:sldId id="747" r:id="rId27"/>
    <p:sldId id="748" r:id="rId28"/>
    <p:sldId id="750" r:id="rId29"/>
    <p:sldId id="751" r:id="rId30"/>
    <p:sldId id="752" r:id="rId31"/>
    <p:sldId id="753" r:id="rId32"/>
    <p:sldId id="754" r:id="rId33"/>
    <p:sldId id="756" r:id="rId34"/>
    <p:sldId id="757" r:id="rId35"/>
    <p:sldId id="758" r:id="rId36"/>
    <p:sldId id="759" r:id="rId37"/>
    <p:sldId id="760" r:id="rId38"/>
    <p:sldId id="761" r:id="rId39"/>
    <p:sldId id="762" r:id="rId40"/>
    <p:sldId id="763" r:id="rId41"/>
    <p:sldId id="764" r:id="rId42"/>
    <p:sldId id="765" r:id="rId43"/>
    <p:sldId id="766" r:id="rId44"/>
    <p:sldId id="767" r:id="rId45"/>
    <p:sldId id="768" r:id="rId46"/>
    <p:sldId id="769" r:id="rId47"/>
    <p:sldId id="770" r:id="rId48"/>
    <p:sldId id="771" r:id="rId49"/>
    <p:sldId id="772" r:id="rId50"/>
    <p:sldId id="589" r:id="rId51"/>
    <p:sldId id="773" r:id="rId52"/>
    <p:sldId id="774" r:id="rId53"/>
    <p:sldId id="775" r:id="rId54"/>
    <p:sldId id="776" r:id="rId55"/>
    <p:sldId id="777" r:id="rId56"/>
    <p:sldId id="778" r:id="rId57"/>
    <p:sldId id="780" r:id="rId58"/>
    <p:sldId id="781" r:id="rId59"/>
    <p:sldId id="782" r:id="rId60"/>
    <p:sldId id="783" r:id="rId61"/>
    <p:sldId id="784" r:id="rId62"/>
    <p:sldId id="785" r:id="rId63"/>
    <p:sldId id="786" r:id="rId64"/>
    <p:sldId id="787" r:id="rId65"/>
    <p:sldId id="788" r:id="rId66"/>
    <p:sldId id="789" r:id="rId67"/>
    <p:sldId id="790" r:id="rId68"/>
    <p:sldId id="791" r:id="rId69"/>
    <p:sldId id="792" r:id="rId70"/>
    <p:sldId id="793" r:id="rId71"/>
    <p:sldId id="794" r:id="rId72"/>
    <p:sldId id="795" r:id="rId73"/>
    <p:sldId id="796" r:id="rId74"/>
    <p:sldId id="797" r:id="rId75"/>
    <p:sldId id="798" r:id="rId76"/>
    <p:sldId id="799" r:id="rId77"/>
    <p:sldId id="800" r:id="rId78"/>
    <p:sldId id="801" r:id="rId79"/>
    <p:sldId id="802" r:id="rId80"/>
    <p:sldId id="803" r:id="rId81"/>
    <p:sldId id="804" r:id="rId82"/>
    <p:sldId id="805" r:id="rId83"/>
    <p:sldId id="806" r:id="rId84"/>
    <p:sldId id="807" r:id="rId85"/>
    <p:sldId id="808" r:id="rId86"/>
    <p:sldId id="809" r:id="rId87"/>
    <p:sldId id="810" r:id="rId88"/>
    <p:sldId id="811" r:id="rId89"/>
    <p:sldId id="812" r:id="rId90"/>
    <p:sldId id="813" r:id="rId91"/>
    <p:sldId id="814" r:id="rId92"/>
    <p:sldId id="815" r:id="rId93"/>
    <p:sldId id="816" r:id="rId94"/>
    <p:sldId id="817" r:id="rId95"/>
    <p:sldId id="818" r:id="rId96"/>
    <p:sldId id="819" r:id="rId97"/>
    <p:sldId id="820" r:id="rId98"/>
    <p:sldId id="821" r:id="rId99"/>
    <p:sldId id="822" r:id="rId100"/>
    <p:sldId id="823" r:id="rId101"/>
    <p:sldId id="824" r:id="rId102"/>
    <p:sldId id="825" r:id="rId103"/>
    <p:sldId id="826" r:id="rId104"/>
    <p:sldId id="827" r:id="rId105"/>
    <p:sldId id="828" r:id="rId106"/>
    <p:sldId id="829" r:id="rId107"/>
    <p:sldId id="830" r:id="rId108"/>
    <p:sldId id="831" r:id="rId109"/>
    <p:sldId id="832" r:id="rId110"/>
    <p:sldId id="833" r:id="rId111"/>
    <p:sldId id="834" r:id="rId112"/>
    <p:sldId id="835" r:id="rId113"/>
    <p:sldId id="972" r:id="rId114"/>
    <p:sldId id="836" r:id="rId115"/>
    <p:sldId id="837" r:id="rId116"/>
    <p:sldId id="838" r:id="rId117"/>
    <p:sldId id="839" r:id="rId118"/>
    <p:sldId id="840" r:id="rId119"/>
    <p:sldId id="841" r:id="rId120"/>
    <p:sldId id="842" r:id="rId121"/>
    <p:sldId id="843" r:id="rId122"/>
    <p:sldId id="844" r:id="rId123"/>
    <p:sldId id="845" r:id="rId124"/>
    <p:sldId id="846" r:id="rId125"/>
    <p:sldId id="847" r:id="rId126"/>
    <p:sldId id="848" r:id="rId127"/>
    <p:sldId id="850" r:id="rId128"/>
    <p:sldId id="851" r:id="rId129"/>
    <p:sldId id="852" r:id="rId130"/>
    <p:sldId id="853" r:id="rId131"/>
    <p:sldId id="854" r:id="rId132"/>
    <p:sldId id="855" r:id="rId133"/>
    <p:sldId id="856" r:id="rId134"/>
    <p:sldId id="857" r:id="rId135"/>
    <p:sldId id="858" r:id="rId136"/>
    <p:sldId id="859" r:id="rId137"/>
    <p:sldId id="860" r:id="rId138"/>
    <p:sldId id="861" r:id="rId139"/>
    <p:sldId id="862" r:id="rId140"/>
    <p:sldId id="864" r:id="rId141"/>
    <p:sldId id="973" r:id="rId142"/>
    <p:sldId id="865" r:id="rId143"/>
    <p:sldId id="866" r:id="rId144"/>
    <p:sldId id="867" r:id="rId145"/>
    <p:sldId id="974" r:id="rId146"/>
    <p:sldId id="868" r:id="rId147"/>
    <p:sldId id="869" r:id="rId148"/>
    <p:sldId id="870" r:id="rId149"/>
    <p:sldId id="871" r:id="rId150"/>
    <p:sldId id="872" r:id="rId151"/>
    <p:sldId id="873" r:id="rId152"/>
    <p:sldId id="874" r:id="rId153"/>
    <p:sldId id="875" r:id="rId154"/>
    <p:sldId id="876" r:id="rId155"/>
    <p:sldId id="877" r:id="rId156"/>
    <p:sldId id="878" r:id="rId157"/>
    <p:sldId id="879" r:id="rId158"/>
    <p:sldId id="880" r:id="rId159"/>
    <p:sldId id="881" r:id="rId160"/>
    <p:sldId id="882" r:id="rId161"/>
    <p:sldId id="883" r:id="rId162"/>
    <p:sldId id="884" r:id="rId163"/>
    <p:sldId id="885" r:id="rId164"/>
    <p:sldId id="886" r:id="rId165"/>
    <p:sldId id="887" r:id="rId166"/>
    <p:sldId id="888" r:id="rId167"/>
    <p:sldId id="889" r:id="rId168"/>
    <p:sldId id="890" r:id="rId169"/>
    <p:sldId id="891" r:id="rId170"/>
    <p:sldId id="892" r:id="rId171"/>
    <p:sldId id="893" r:id="rId172"/>
    <p:sldId id="894" r:id="rId173"/>
    <p:sldId id="895" r:id="rId174"/>
    <p:sldId id="896" r:id="rId175"/>
    <p:sldId id="897" r:id="rId176"/>
    <p:sldId id="898" r:id="rId177"/>
    <p:sldId id="899" r:id="rId178"/>
    <p:sldId id="900" r:id="rId179"/>
    <p:sldId id="901" r:id="rId180"/>
    <p:sldId id="902" r:id="rId181"/>
    <p:sldId id="903" r:id="rId182"/>
    <p:sldId id="904" r:id="rId183"/>
    <p:sldId id="905" r:id="rId184"/>
    <p:sldId id="906" r:id="rId185"/>
    <p:sldId id="908" r:id="rId186"/>
    <p:sldId id="909" r:id="rId187"/>
    <p:sldId id="910" r:id="rId188"/>
    <p:sldId id="911" r:id="rId189"/>
    <p:sldId id="912" r:id="rId190"/>
    <p:sldId id="913" r:id="rId191"/>
    <p:sldId id="914" r:id="rId192"/>
    <p:sldId id="915" r:id="rId193"/>
    <p:sldId id="916" r:id="rId194"/>
    <p:sldId id="917" r:id="rId195"/>
    <p:sldId id="918" r:id="rId196"/>
    <p:sldId id="919" r:id="rId197"/>
    <p:sldId id="920" r:id="rId198"/>
    <p:sldId id="921" r:id="rId199"/>
    <p:sldId id="922" r:id="rId200"/>
    <p:sldId id="923" r:id="rId201"/>
    <p:sldId id="924" r:id="rId202"/>
    <p:sldId id="925" r:id="rId203"/>
    <p:sldId id="975" r:id="rId204"/>
    <p:sldId id="926" r:id="rId205"/>
    <p:sldId id="927" r:id="rId206"/>
    <p:sldId id="928" r:id="rId207"/>
    <p:sldId id="929" r:id="rId208"/>
    <p:sldId id="930" r:id="rId209"/>
    <p:sldId id="931" r:id="rId210"/>
    <p:sldId id="932" r:id="rId211"/>
    <p:sldId id="976" r:id="rId212"/>
    <p:sldId id="933" r:id="rId213"/>
    <p:sldId id="934" r:id="rId214"/>
    <p:sldId id="935" r:id="rId215"/>
    <p:sldId id="936" r:id="rId216"/>
    <p:sldId id="937" r:id="rId217"/>
    <p:sldId id="938" r:id="rId218"/>
    <p:sldId id="939" r:id="rId219"/>
    <p:sldId id="940" r:id="rId220"/>
    <p:sldId id="941" r:id="rId221"/>
    <p:sldId id="942" r:id="rId222"/>
    <p:sldId id="943" r:id="rId223"/>
    <p:sldId id="944" r:id="rId224"/>
    <p:sldId id="945" r:id="rId225"/>
    <p:sldId id="946" r:id="rId226"/>
    <p:sldId id="947" r:id="rId227"/>
    <p:sldId id="954" r:id="rId228"/>
    <p:sldId id="955" r:id="rId229"/>
    <p:sldId id="956" r:id="rId230"/>
    <p:sldId id="957" r:id="rId231"/>
    <p:sldId id="958" r:id="rId232"/>
    <p:sldId id="959" r:id="rId233"/>
    <p:sldId id="960" r:id="rId234"/>
    <p:sldId id="961" r:id="rId235"/>
    <p:sldId id="962" r:id="rId236"/>
    <p:sldId id="977" r:id="rId237"/>
    <p:sldId id="963" r:id="rId238"/>
    <p:sldId id="966" r:id="rId239"/>
    <p:sldId id="264" r:id="rId240"/>
    <p:sldId id="442" r:id="rId241"/>
    <p:sldId id="343" r:id="rId242"/>
    <p:sldId id="258" r:id="rId243"/>
    <p:sldId id="590" r:id="rId244"/>
    <p:sldId id="591" r:id="rId245"/>
    <p:sldId id="592" r:id="rId246"/>
    <p:sldId id="593" r:id="rId247"/>
    <p:sldId id="594" r:id="rId248"/>
    <p:sldId id="346" r:id="rId249"/>
    <p:sldId id="598" r:id="rId250"/>
    <p:sldId id="348" r:id="rId251"/>
    <p:sldId id="599" r:id="rId252"/>
    <p:sldId id="596" r:id="rId253"/>
    <p:sldId id="597" r:id="rId254"/>
    <p:sldId id="481" r:id="rId255"/>
    <p:sldId id="482" r:id="rId256"/>
    <p:sldId id="283" r:id="rId257"/>
    <p:sldId id="285" r:id="rId258"/>
    <p:sldId id="284" r:id="rId259"/>
    <p:sldId id="287" r:id="rId260"/>
    <p:sldId id="298" r:id="rId261"/>
    <p:sldId id="299" r:id="rId262"/>
    <p:sldId id="302" r:id="rId263"/>
    <p:sldId id="303" r:id="rId264"/>
    <p:sldId id="300" r:id="rId265"/>
    <p:sldId id="301" r:id="rId266"/>
    <p:sldId id="305" r:id="rId267"/>
    <p:sldId id="306" r:id="rId268"/>
    <p:sldId id="315" r:id="rId269"/>
    <p:sldId id="319" r:id="rId270"/>
    <p:sldId id="499" r:id="rId271"/>
    <p:sldId id="587" r:id="rId272"/>
    <p:sldId id="588" r:id="rId273"/>
    <p:sldId id="304" r:id="rId274"/>
    <p:sldId id="328" r:id="rId275"/>
    <p:sldId id="332" r:id="rId276"/>
    <p:sldId id="324" r:id="rId277"/>
    <p:sldId id="327" r:id="rId278"/>
    <p:sldId id="600" r:id="rId279"/>
    <p:sldId id="601" r:id="rId280"/>
    <p:sldId id="333" r:id="rId281"/>
    <p:sldId id="335" r:id="rId28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valie este conteúdo (Professor)" id="{C419C695-B7A8-4498-BC7B-BBA617EFEAED}">
          <p14:sldIdLst>
            <p14:sldId id="728"/>
          </p14:sldIdLst>
        </p14:section>
        <p14:section name="capa disciplina" id="{C6DE0C41-112F-4289-92CA-3F81FAD1B2A9}">
          <p14:sldIdLst>
            <p14:sldId id="602"/>
          </p14:sldIdLst>
        </p14:section>
        <p14:section name="Tema 1" id="{180DAB21-147F-4C51-A7C0-422B3519D4BF}">
          <p14:sldIdLst>
            <p14:sldId id="606"/>
            <p14:sldId id="603"/>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50"/>
            <p14:sldId id="751"/>
            <p14:sldId id="752"/>
            <p14:sldId id="753"/>
            <p14:sldId id="754"/>
            <p14:sldId id="756"/>
            <p14:sldId id="757"/>
            <p14:sldId id="758"/>
            <p14:sldId id="759"/>
            <p14:sldId id="760"/>
            <p14:sldId id="761"/>
            <p14:sldId id="762"/>
            <p14:sldId id="763"/>
            <p14:sldId id="764"/>
            <p14:sldId id="765"/>
            <p14:sldId id="766"/>
            <p14:sldId id="767"/>
            <p14:sldId id="768"/>
            <p14:sldId id="769"/>
            <p14:sldId id="770"/>
            <p14:sldId id="771"/>
            <p14:sldId id="772"/>
          </p14:sldIdLst>
        </p14:section>
        <p14:section name="Tema 2" id="{D200FF14-C448-4587-BE4D-1768BCFFA8F4}">
          <p14:sldIdLst>
            <p14:sldId id="589"/>
            <p14:sldId id="773"/>
            <p14:sldId id="774"/>
            <p14:sldId id="775"/>
            <p14:sldId id="776"/>
            <p14:sldId id="777"/>
            <p14:sldId id="778"/>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972"/>
            <p14:sldId id="836"/>
            <p14:sldId id="837"/>
            <p14:sldId id="838"/>
            <p14:sldId id="839"/>
            <p14:sldId id="840"/>
            <p14:sldId id="841"/>
            <p14:sldId id="842"/>
            <p14:sldId id="843"/>
            <p14:sldId id="844"/>
            <p14:sldId id="845"/>
          </p14:sldIdLst>
        </p14:section>
        <p14:section name="Tema 3" id="{15223688-9BA9-4660-B01D-59D468E66866}">
          <p14:sldIdLst>
            <p14:sldId id="846"/>
            <p14:sldId id="847"/>
            <p14:sldId id="848"/>
            <p14:sldId id="850"/>
            <p14:sldId id="851"/>
            <p14:sldId id="852"/>
            <p14:sldId id="853"/>
            <p14:sldId id="854"/>
            <p14:sldId id="855"/>
            <p14:sldId id="856"/>
            <p14:sldId id="857"/>
            <p14:sldId id="858"/>
            <p14:sldId id="859"/>
            <p14:sldId id="860"/>
            <p14:sldId id="861"/>
            <p14:sldId id="862"/>
            <p14:sldId id="864"/>
            <p14:sldId id="973"/>
            <p14:sldId id="865"/>
            <p14:sldId id="866"/>
            <p14:sldId id="867"/>
            <p14:sldId id="974"/>
            <p14:sldId id="868"/>
            <p14:sldId id="869"/>
            <p14:sldId id="870"/>
            <p14:sldId id="871"/>
            <p14:sldId id="872"/>
            <p14:sldId id="873"/>
            <p14:sldId id="874"/>
            <p14:sldId id="875"/>
            <p14:sldId id="876"/>
            <p14:sldId id="877"/>
            <p14:sldId id="878"/>
            <p14:sldId id="879"/>
            <p14:sldId id="880"/>
            <p14:sldId id="881"/>
          </p14:sldIdLst>
        </p14:section>
        <p14:section name="Tema 4" id="{2F449529-87B6-4A6E-B90C-0A050AE4BA7A}">
          <p14:sldIdLst>
            <p14:sldId id="882"/>
            <p14:sldId id="883"/>
            <p14:sldId id="884"/>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03"/>
            <p14:sldId id="904"/>
            <p14:sldId id="905"/>
            <p14:sldId id="906"/>
            <p14:sldId id="908"/>
            <p14:sldId id="909"/>
            <p14:sldId id="910"/>
            <p14:sldId id="911"/>
            <p14:sldId id="912"/>
            <p14:sldId id="913"/>
            <p14:sldId id="914"/>
          </p14:sldIdLst>
        </p14:section>
        <p14:section name="Tema 5" id="{A3345B77-F099-4297-9D9A-EEBAACECD6D0}">
          <p14:sldIdLst>
            <p14:sldId id="915"/>
            <p14:sldId id="916"/>
            <p14:sldId id="917"/>
            <p14:sldId id="918"/>
            <p14:sldId id="919"/>
            <p14:sldId id="920"/>
            <p14:sldId id="921"/>
            <p14:sldId id="922"/>
            <p14:sldId id="923"/>
            <p14:sldId id="924"/>
            <p14:sldId id="925"/>
            <p14:sldId id="975"/>
            <p14:sldId id="926"/>
            <p14:sldId id="927"/>
            <p14:sldId id="928"/>
            <p14:sldId id="929"/>
            <p14:sldId id="930"/>
            <p14:sldId id="931"/>
            <p14:sldId id="932"/>
            <p14:sldId id="976"/>
            <p14:sldId id="933"/>
            <p14:sldId id="934"/>
            <p14:sldId id="935"/>
            <p14:sldId id="936"/>
            <p14:sldId id="937"/>
            <p14:sldId id="938"/>
            <p14:sldId id="939"/>
            <p14:sldId id="940"/>
          </p14:sldIdLst>
        </p14:section>
        <p14:section name="Tema 6" id="{BA2663D2-47E0-44C0-AF18-CAB040C537CC}">
          <p14:sldIdLst>
            <p14:sldId id="941"/>
            <p14:sldId id="942"/>
            <p14:sldId id="943"/>
            <p14:sldId id="944"/>
            <p14:sldId id="945"/>
            <p14:sldId id="946"/>
            <p14:sldId id="947"/>
            <p14:sldId id="954"/>
            <p14:sldId id="955"/>
            <p14:sldId id="956"/>
            <p14:sldId id="957"/>
            <p14:sldId id="958"/>
            <p14:sldId id="959"/>
            <p14:sldId id="960"/>
            <p14:sldId id="961"/>
            <p14:sldId id="962"/>
            <p14:sldId id="977"/>
            <p14:sldId id="963"/>
            <p14:sldId id="966"/>
          </p14:sldIdLst>
        </p14:section>
        <p14:section name="Componentes" id="{256529E2-E094-4290-881A-5B1BA66E562E}">
          <p14:sldIdLst>
            <p14:sldId id="264"/>
            <p14:sldId id="442"/>
            <p14:sldId id="343"/>
            <p14:sldId id="258"/>
            <p14:sldId id="590"/>
            <p14:sldId id="591"/>
            <p14:sldId id="592"/>
            <p14:sldId id="593"/>
            <p14:sldId id="594"/>
            <p14:sldId id="346"/>
            <p14:sldId id="598"/>
            <p14:sldId id="348"/>
            <p14:sldId id="599"/>
            <p14:sldId id="596"/>
            <p14:sldId id="597"/>
            <p14:sldId id="481"/>
            <p14:sldId id="482"/>
            <p14:sldId id="283"/>
            <p14:sldId id="285"/>
            <p14:sldId id="284"/>
            <p14:sldId id="287"/>
            <p14:sldId id="298"/>
            <p14:sldId id="299"/>
            <p14:sldId id="302"/>
            <p14:sldId id="303"/>
            <p14:sldId id="300"/>
            <p14:sldId id="301"/>
            <p14:sldId id="305"/>
            <p14:sldId id="306"/>
            <p14:sldId id="315"/>
            <p14:sldId id="319"/>
            <p14:sldId id="499"/>
            <p14:sldId id="587"/>
            <p14:sldId id="588"/>
            <p14:sldId id="304"/>
            <p14:sldId id="328"/>
            <p14:sldId id="332"/>
            <p14:sldId id="324"/>
            <p14:sldId id="327"/>
            <p14:sldId id="600"/>
            <p14:sldId id="601"/>
            <p14:sldId id="333"/>
            <p14:sldId id="3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8BBB"/>
    <a:srgbClr val="198ABA"/>
    <a:srgbClr val="0A6640"/>
    <a:srgbClr val="6D7D9B"/>
    <a:srgbClr val="F5F8FA"/>
    <a:srgbClr val="E3EAF6"/>
    <a:srgbClr val="FFFFFF"/>
    <a:srgbClr val="E2F7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FBEA77-5704-4236-AE2A-062A1E20AE58}" v="21" dt="2023-10-02T16:02:37.2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68" d="100"/>
          <a:sy n="68" d="100"/>
        </p:scale>
        <p:origin x="708" y="6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886" y="11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microsoft.com/office/2015/10/relationships/revisionInfo" Target="revisionInfo.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269" Type="http://schemas.openxmlformats.org/officeDocument/2006/relationships/slide" Target="slides/slide265.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280" Type="http://schemas.openxmlformats.org/officeDocument/2006/relationships/slide" Target="slides/slide276.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notesMaster" Target="notesMasters/notesMaster1.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handoutMaster" Target="handoutMasters/handoutMaster1.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presProps" Target="pres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viewProps" Target="viewProps.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theme" Target="theme/theme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tableStyles" Target="tableStyles.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microsoft.com/office/2016/11/relationships/changesInfo" Target="changesInfos/changesInfo1.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171" Type="http://schemas.openxmlformats.org/officeDocument/2006/relationships/slide" Target="slides/slide167.xml"/><Relationship Id="rId227" Type="http://schemas.openxmlformats.org/officeDocument/2006/relationships/slide" Target="slides/slide2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any Domingos Oliveira" userId="d853cf37-1e89-4fc0-9969-2529fffa99bd" providerId="ADAL" clId="{65CE35E9-414A-47A2-A92E-73A0CFE10E8A}"/>
    <pc:docChg chg="custSel addSld delSld modSld modMainMaster modSection">
      <pc:chgData name="Ramany Domingos Oliveira" userId="d853cf37-1e89-4fc0-9969-2529fffa99bd" providerId="ADAL" clId="{65CE35E9-414A-47A2-A92E-73A0CFE10E8A}" dt="2023-09-29T19:50:59.740" v="10" actId="17846"/>
      <pc:docMkLst>
        <pc:docMk/>
      </pc:docMkLst>
      <pc:sldChg chg="addSp delSp modSp del mod modClrScheme chgLayout">
        <pc:chgData name="Ramany Domingos Oliveira" userId="d853cf37-1e89-4fc0-9969-2529fffa99bd" providerId="ADAL" clId="{65CE35E9-414A-47A2-A92E-73A0CFE10E8A}" dt="2023-09-29T17:32:06.433" v="3" actId="47"/>
        <pc:sldMkLst>
          <pc:docMk/>
          <pc:sldMk cId="248192781" sldId="560"/>
        </pc:sldMkLst>
        <pc:spChg chg="add mod ord">
          <ac:chgData name="Ramany Domingos Oliveira" userId="d853cf37-1e89-4fc0-9969-2529fffa99bd" providerId="ADAL" clId="{65CE35E9-414A-47A2-A92E-73A0CFE10E8A}" dt="2023-09-29T17:31:55.469" v="1" actId="700"/>
          <ac:spMkLst>
            <pc:docMk/>
            <pc:sldMk cId="248192781" sldId="560"/>
            <ac:spMk id="2" creationId="{2A4AE003-A7A3-3CB5-80B0-49852916CBD2}"/>
          </ac:spMkLst>
        </pc:spChg>
        <pc:spChg chg="add mod ord">
          <ac:chgData name="Ramany Domingos Oliveira" userId="d853cf37-1e89-4fc0-9969-2529fffa99bd" providerId="ADAL" clId="{65CE35E9-414A-47A2-A92E-73A0CFE10E8A}" dt="2023-09-29T17:31:55.469" v="1" actId="700"/>
          <ac:spMkLst>
            <pc:docMk/>
            <pc:sldMk cId="248192781" sldId="560"/>
            <ac:spMk id="3" creationId="{E7CCEFFA-3742-1EB6-3090-1764894D1ECE}"/>
          </ac:spMkLst>
        </pc:spChg>
        <pc:spChg chg="del mod ord">
          <ac:chgData name="Ramany Domingos Oliveira" userId="d853cf37-1e89-4fc0-9969-2529fffa99bd" providerId="ADAL" clId="{65CE35E9-414A-47A2-A92E-73A0CFE10E8A}" dt="2023-09-29T17:31:55.469" v="1" actId="700"/>
          <ac:spMkLst>
            <pc:docMk/>
            <pc:sldMk cId="248192781" sldId="560"/>
            <ac:spMk id="19" creationId="{8580BB5D-E450-EBFA-B634-206D6D1C0375}"/>
          </ac:spMkLst>
        </pc:spChg>
        <pc:spChg chg="del mod ord">
          <ac:chgData name="Ramany Domingos Oliveira" userId="d853cf37-1e89-4fc0-9969-2529fffa99bd" providerId="ADAL" clId="{65CE35E9-414A-47A2-A92E-73A0CFE10E8A}" dt="2023-09-29T17:31:55.469" v="1" actId="700"/>
          <ac:spMkLst>
            <pc:docMk/>
            <pc:sldMk cId="248192781" sldId="560"/>
            <ac:spMk id="20" creationId="{47CFA008-36B2-D45C-57B2-2CAA20C6C9C3}"/>
          </ac:spMkLst>
        </pc:spChg>
        <pc:spChg chg="del">
          <ac:chgData name="Ramany Domingos Oliveira" userId="d853cf37-1e89-4fc0-9969-2529fffa99bd" providerId="ADAL" clId="{65CE35E9-414A-47A2-A92E-73A0CFE10E8A}" dt="2023-09-29T17:31:55.469" v="1" actId="700"/>
          <ac:spMkLst>
            <pc:docMk/>
            <pc:sldMk cId="248192781" sldId="560"/>
            <ac:spMk id="21" creationId="{EB9A0A67-F009-241D-63C8-983E27C1B7F4}"/>
          </ac:spMkLst>
        </pc:spChg>
        <pc:spChg chg="del">
          <ac:chgData name="Ramany Domingos Oliveira" userId="d853cf37-1e89-4fc0-9969-2529fffa99bd" providerId="ADAL" clId="{65CE35E9-414A-47A2-A92E-73A0CFE10E8A}" dt="2023-09-29T17:31:55.469" v="1" actId="700"/>
          <ac:spMkLst>
            <pc:docMk/>
            <pc:sldMk cId="248192781" sldId="560"/>
            <ac:spMk id="22" creationId="{110A9DCD-9DB5-316C-8969-B508076ACCF7}"/>
          </ac:spMkLst>
        </pc:spChg>
        <pc:spChg chg="del">
          <ac:chgData name="Ramany Domingos Oliveira" userId="d853cf37-1e89-4fc0-9969-2529fffa99bd" providerId="ADAL" clId="{65CE35E9-414A-47A2-A92E-73A0CFE10E8A}" dt="2023-09-29T17:31:55.469" v="1" actId="700"/>
          <ac:spMkLst>
            <pc:docMk/>
            <pc:sldMk cId="248192781" sldId="560"/>
            <ac:spMk id="23" creationId="{02CBEA47-C206-7A49-1DB7-70595A9667EC}"/>
          </ac:spMkLst>
        </pc:spChg>
      </pc:sldChg>
      <pc:sldChg chg="addSp delSp modSp mod modClrScheme chgLayout">
        <pc:chgData name="Ramany Domingos Oliveira" userId="d853cf37-1e89-4fc0-9969-2529fffa99bd" providerId="ADAL" clId="{65CE35E9-414A-47A2-A92E-73A0CFE10E8A}" dt="2023-09-29T17:32:00.593" v="2" actId="700"/>
        <pc:sldMkLst>
          <pc:docMk/>
          <pc:sldMk cId="3345318242" sldId="589"/>
        </pc:sldMkLst>
        <pc:spChg chg="add mod ord">
          <ac:chgData name="Ramany Domingos Oliveira" userId="d853cf37-1e89-4fc0-9969-2529fffa99bd" providerId="ADAL" clId="{65CE35E9-414A-47A2-A92E-73A0CFE10E8A}" dt="2023-09-29T17:32:00.593" v="2" actId="700"/>
          <ac:spMkLst>
            <pc:docMk/>
            <pc:sldMk cId="3345318242" sldId="589"/>
            <ac:spMk id="2" creationId="{B46D4630-6337-DD64-E801-576125155289}"/>
          </ac:spMkLst>
        </pc:spChg>
        <pc:spChg chg="add mod ord">
          <ac:chgData name="Ramany Domingos Oliveira" userId="d853cf37-1e89-4fc0-9969-2529fffa99bd" providerId="ADAL" clId="{65CE35E9-414A-47A2-A92E-73A0CFE10E8A}" dt="2023-09-29T17:32:00.593" v="2" actId="700"/>
          <ac:spMkLst>
            <pc:docMk/>
            <pc:sldMk cId="3345318242" sldId="589"/>
            <ac:spMk id="3" creationId="{DFF64D82-EA9A-5288-8D2C-7CCD08DE3A54}"/>
          </ac:spMkLst>
        </pc:spChg>
        <pc:spChg chg="del mod ord">
          <ac:chgData name="Ramany Domingos Oliveira" userId="d853cf37-1e89-4fc0-9969-2529fffa99bd" providerId="ADAL" clId="{65CE35E9-414A-47A2-A92E-73A0CFE10E8A}" dt="2023-09-29T17:32:00.593" v="2" actId="700"/>
          <ac:spMkLst>
            <pc:docMk/>
            <pc:sldMk cId="3345318242" sldId="589"/>
            <ac:spMk id="7" creationId="{FF1A87D5-C937-C0F8-43B3-D1C91F9BBE91}"/>
          </ac:spMkLst>
        </pc:spChg>
        <pc:spChg chg="del mod ord">
          <ac:chgData name="Ramany Domingos Oliveira" userId="d853cf37-1e89-4fc0-9969-2529fffa99bd" providerId="ADAL" clId="{65CE35E9-414A-47A2-A92E-73A0CFE10E8A}" dt="2023-09-29T17:32:00.593" v="2" actId="700"/>
          <ac:spMkLst>
            <pc:docMk/>
            <pc:sldMk cId="3345318242" sldId="589"/>
            <ac:spMk id="8" creationId="{BB09048D-55DB-8F0D-3CA8-D99338FCC9E2}"/>
          </ac:spMkLst>
        </pc:spChg>
        <pc:spChg chg="del">
          <ac:chgData name="Ramany Domingos Oliveira" userId="d853cf37-1e89-4fc0-9969-2529fffa99bd" providerId="ADAL" clId="{65CE35E9-414A-47A2-A92E-73A0CFE10E8A}" dt="2023-09-29T17:32:00.593" v="2" actId="700"/>
          <ac:spMkLst>
            <pc:docMk/>
            <pc:sldMk cId="3345318242" sldId="589"/>
            <ac:spMk id="9" creationId="{A3B428DF-21D1-88CE-C329-85E5895542A8}"/>
          </ac:spMkLst>
        </pc:spChg>
        <pc:spChg chg="del">
          <ac:chgData name="Ramany Domingos Oliveira" userId="d853cf37-1e89-4fc0-9969-2529fffa99bd" providerId="ADAL" clId="{65CE35E9-414A-47A2-A92E-73A0CFE10E8A}" dt="2023-09-29T17:32:00.593" v="2" actId="700"/>
          <ac:spMkLst>
            <pc:docMk/>
            <pc:sldMk cId="3345318242" sldId="589"/>
            <ac:spMk id="10" creationId="{1702489A-F277-CAFB-E22E-ED815BD6E319}"/>
          </ac:spMkLst>
        </pc:spChg>
        <pc:spChg chg="del">
          <ac:chgData name="Ramany Domingos Oliveira" userId="d853cf37-1e89-4fc0-9969-2529fffa99bd" providerId="ADAL" clId="{65CE35E9-414A-47A2-A92E-73A0CFE10E8A}" dt="2023-09-29T17:32:00.593" v="2" actId="700"/>
          <ac:spMkLst>
            <pc:docMk/>
            <pc:sldMk cId="3345318242" sldId="589"/>
            <ac:spMk id="11" creationId="{2A9B3795-0084-FE31-4371-EA7A7B1D8AE6}"/>
          </ac:spMkLst>
        </pc:spChg>
      </pc:sldChg>
      <pc:sldChg chg="add">
        <pc:chgData name="Ramany Domingos Oliveira" userId="d853cf37-1e89-4fc0-9969-2529fffa99bd" providerId="ADAL" clId="{65CE35E9-414A-47A2-A92E-73A0CFE10E8A}" dt="2023-09-29T17:38:48.747" v="4"/>
        <pc:sldMkLst>
          <pc:docMk/>
          <pc:sldMk cId="3452495168" sldId="728"/>
        </pc:sldMkLst>
      </pc:sldChg>
      <pc:sldMasterChg chg="delSldLayout modSldLayout sldLayoutOrd">
        <pc:chgData name="Ramany Domingos Oliveira" userId="d853cf37-1e89-4fc0-9969-2529fffa99bd" providerId="ADAL" clId="{65CE35E9-414A-47A2-A92E-73A0CFE10E8A}" dt="2023-09-29T17:39:48.052" v="8" actId="6014"/>
        <pc:sldMasterMkLst>
          <pc:docMk/>
          <pc:sldMasterMk cId="2299267104" sldId="2147483648"/>
        </pc:sldMasterMkLst>
        <pc:sldLayoutChg chg="delSp del mod">
          <pc:chgData name="Ramany Domingos Oliveira" userId="d853cf37-1e89-4fc0-9969-2529fffa99bd" providerId="ADAL" clId="{65CE35E9-414A-47A2-A92E-73A0CFE10E8A}" dt="2023-09-29T17:39:21.921" v="7" actId="2696"/>
          <pc:sldLayoutMkLst>
            <pc:docMk/>
            <pc:sldMasterMk cId="2299267104" sldId="2147483648"/>
            <pc:sldLayoutMk cId="1603840652" sldId="2147483668"/>
          </pc:sldLayoutMkLst>
          <pc:spChg chg="del">
            <ac:chgData name="Ramany Domingos Oliveira" userId="d853cf37-1e89-4fc0-9969-2529fffa99bd" providerId="ADAL" clId="{65CE35E9-414A-47A2-A92E-73A0CFE10E8A}" dt="2023-09-29T17:31:38.820" v="0" actId="478"/>
            <ac:spMkLst>
              <pc:docMk/>
              <pc:sldMasterMk cId="2299267104" sldId="2147483648"/>
              <pc:sldLayoutMk cId="1603840652" sldId="2147483668"/>
              <ac:spMk id="2" creationId="{9239FDFF-1950-62EB-24FD-245772D030D6}"/>
            </ac:spMkLst>
          </pc:spChg>
          <pc:spChg chg="del">
            <ac:chgData name="Ramany Domingos Oliveira" userId="d853cf37-1e89-4fc0-9969-2529fffa99bd" providerId="ADAL" clId="{65CE35E9-414A-47A2-A92E-73A0CFE10E8A}" dt="2023-09-29T17:31:38.820" v="0" actId="478"/>
            <ac:spMkLst>
              <pc:docMk/>
              <pc:sldMasterMk cId="2299267104" sldId="2147483648"/>
              <pc:sldLayoutMk cId="1603840652" sldId="2147483668"/>
              <ac:spMk id="3" creationId="{E428F379-6ECB-5BB3-6D4F-611178BA1B96}"/>
            </ac:spMkLst>
          </pc:spChg>
          <pc:spChg chg="del">
            <ac:chgData name="Ramany Domingos Oliveira" userId="d853cf37-1e89-4fc0-9969-2529fffa99bd" providerId="ADAL" clId="{65CE35E9-414A-47A2-A92E-73A0CFE10E8A}" dt="2023-09-29T17:31:38.820" v="0" actId="478"/>
            <ac:spMkLst>
              <pc:docMk/>
              <pc:sldMasterMk cId="2299267104" sldId="2147483648"/>
              <pc:sldLayoutMk cId="1603840652" sldId="2147483668"/>
              <ac:spMk id="4" creationId="{D0460753-88DE-BBB1-5A34-4115A7DF4745}"/>
            </ac:spMkLst>
          </pc:spChg>
          <pc:spChg chg="del">
            <ac:chgData name="Ramany Domingos Oliveira" userId="d853cf37-1e89-4fc0-9969-2529fffa99bd" providerId="ADAL" clId="{65CE35E9-414A-47A2-A92E-73A0CFE10E8A}" dt="2023-09-29T17:31:38.820" v="0" actId="478"/>
            <ac:spMkLst>
              <pc:docMk/>
              <pc:sldMasterMk cId="2299267104" sldId="2147483648"/>
              <pc:sldLayoutMk cId="1603840652" sldId="2147483668"/>
              <ac:spMk id="6" creationId="{12F41A50-56E3-3B09-295D-C9D3ED9D8F56}"/>
            </ac:spMkLst>
          </pc:spChg>
          <pc:spChg chg="del">
            <ac:chgData name="Ramany Domingos Oliveira" userId="d853cf37-1e89-4fc0-9969-2529fffa99bd" providerId="ADAL" clId="{65CE35E9-414A-47A2-A92E-73A0CFE10E8A}" dt="2023-09-29T17:31:38.820" v="0" actId="478"/>
            <ac:spMkLst>
              <pc:docMk/>
              <pc:sldMasterMk cId="2299267104" sldId="2147483648"/>
              <pc:sldLayoutMk cId="1603840652" sldId="2147483668"/>
              <ac:spMk id="7" creationId="{A692BB38-74DB-6073-8F7B-2CCA251996AE}"/>
            </ac:spMkLst>
          </pc:spChg>
          <pc:spChg chg="del">
            <ac:chgData name="Ramany Domingos Oliveira" userId="d853cf37-1e89-4fc0-9969-2529fffa99bd" providerId="ADAL" clId="{65CE35E9-414A-47A2-A92E-73A0CFE10E8A}" dt="2023-09-29T17:31:38.820" v="0" actId="478"/>
            <ac:spMkLst>
              <pc:docMk/>
              <pc:sldMasterMk cId="2299267104" sldId="2147483648"/>
              <pc:sldLayoutMk cId="1603840652" sldId="2147483668"/>
              <ac:spMk id="8" creationId="{E179D19E-E754-F297-FCB3-6053425C0487}"/>
            </ac:spMkLst>
          </pc:spChg>
          <pc:spChg chg="del">
            <ac:chgData name="Ramany Domingos Oliveira" userId="d853cf37-1e89-4fc0-9969-2529fffa99bd" providerId="ADAL" clId="{65CE35E9-414A-47A2-A92E-73A0CFE10E8A}" dt="2023-09-29T17:31:38.820" v="0" actId="478"/>
            <ac:spMkLst>
              <pc:docMk/>
              <pc:sldMasterMk cId="2299267104" sldId="2147483648"/>
              <pc:sldLayoutMk cId="1603840652" sldId="2147483668"/>
              <ac:spMk id="10" creationId="{065316E9-F260-9C76-5F73-FF85181C2C49}"/>
            </ac:spMkLst>
          </pc:spChg>
        </pc:sldLayoutChg>
        <pc:sldLayoutChg chg="mod ord">
          <pc:chgData name="Ramany Domingos Oliveira" userId="d853cf37-1e89-4fc0-9969-2529fffa99bd" providerId="ADAL" clId="{65CE35E9-414A-47A2-A92E-73A0CFE10E8A}" dt="2023-09-29T17:39:48.052" v="8" actId="6014"/>
          <pc:sldLayoutMkLst>
            <pc:docMk/>
            <pc:sldMasterMk cId="2299267104" sldId="2147483648"/>
            <pc:sldLayoutMk cId="3232904968" sldId="2147483681"/>
          </pc:sldLayoutMkLst>
        </pc:sldLayoutChg>
      </pc:sldMasterChg>
    </pc:docChg>
  </pc:docChgLst>
  <pc:docChgLst>
    <pc:chgData name="Rafael D'orsi de Moraes" userId="d7b099da-a3ae-4387-97b4-a7b93d9a9182" providerId="ADAL" clId="{A3FBEA77-5704-4236-AE2A-062A1E20AE58}"/>
    <pc:docChg chg="undo redo custSel delSld modSld modMainMaster modSection">
      <pc:chgData name="Rafael D'orsi de Moraes" userId="d7b099da-a3ae-4387-97b4-a7b93d9a9182" providerId="ADAL" clId="{A3FBEA77-5704-4236-AE2A-062A1E20AE58}" dt="2023-10-02T16:03:29.701" v="21" actId="2696"/>
      <pc:docMkLst>
        <pc:docMk/>
      </pc:docMkLst>
      <pc:sldChg chg="addSp delSp modSp mod modClrScheme chgLayout">
        <pc:chgData name="Rafael D'orsi de Moraes" userId="d7b099da-a3ae-4387-97b4-a7b93d9a9182" providerId="ADAL" clId="{A3FBEA77-5704-4236-AE2A-062A1E20AE58}" dt="2023-10-02T16:03:17.052" v="18" actId="700"/>
        <pc:sldMkLst>
          <pc:docMk/>
          <pc:sldMk cId="603711204" sldId="602"/>
        </pc:sldMkLst>
        <pc:spChg chg="del mod ord">
          <ac:chgData name="Rafael D'orsi de Moraes" userId="d7b099da-a3ae-4387-97b4-a7b93d9a9182" providerId="ADAL" clId="{A3FBEA77-5704-4236-AE2A-062A1E20AE58}" dt="2023-10-02T16:03:17.052" v="18" actId="700"/>
          <ac:spMkLst>
            <pc:docMk/>
            <pc:sldMk cId="603711204" sldId="602"/>
            <ac:spMk id="2" creationId="{6A0E974B-49D7-1D18-7A8F-41D5F150A856}"/>
          </ac:spMkLst>
        </pc:spChg>
        <pc:spChg chg="add mod ord">
          <ac:chgData name="Rafael D'orsi de Moraes" userId="d7b099da-a3ae-4387-97b4-a7b93d9a9182" providerId="ADAL" clId="{A3FBEA77-5704-4236-AE2A-062A1E20AE58}" dt="2023-10-02T16:03:17.052" v="18" actId="700"/>
          <ac:spMkLst>
            <pc:docMk/>
            <pc:sldMk cId="603711204" sldId="602"/>
            <ac:spMk id="3" creationId="{B468708E-BD75-245D-BFE6-FCA8DE7A9D8E}"/>
          </ac:spMkLst>
        </pc:spChg>
      </pc:sldChg>
      <pc:sldChg chg="del">
        <pc:chgData name="Rafael D'orsi de Moraes" userId="d7b099da-a3ae-4387-97b4-a7b93d9a9182" providerId="ADAL" clId="{A3FBEA77-5704-4236-AE2A-062A1E20AE58}" dt="2023-10-02T14:17:25.360" v="0" actId="47"/>
        <pc:sldMkLst>
          <pc:docMk/>
          <pc:sldMk cId="1608821253" sldId="605"/>
        </pc:sldMkLst>
      </pc:sldChg>
      <pc:sldMasterChg chg="delSldLayout modSldLayout">
        <pc:chgData name="Rafael D'orsi de Moraes" userId="d7b099da-a3ae-4387-97b4-a7b93d9a9182" providerId="ADAL" clId="{A3FBEA77-5704-4236-AE2A-062A1E20AE58}" dt="2023-10-02T16:03:29.701" v="21" actId="2696"/>
        <pc:sldMasterMkLst>
          <pc:docMk/>
          <pc:sldMasterMk cId="2299267104" sldId="2147483648"/>
        </pc:sldMasterMkLst>
        <pc:sldLayoutChg chg="modSp del mod">
          <pc:chgData name="Rafael D'orsi de Moraes" userId="d7b099da-a3ae-4387-97b4-a7b93d9a9182" providerId="ADAL" clId="{A3FBEA77-5704-4236-AE2A-062A1E20AE58}" dt="2023-10-02T16:03:28.561" v="19" actId="2696"/>
          <pc:sldLayoutMkLst>
            <pc:docMk/>
            <pc:sldMasterMk cId="2299267104" sldId="2147483648"/>
            <pc:sldLayoutMk cId="3995593317" sldId="2147483651"/>
          </pc:sldLayoutMkLst>
          <pc:picChg chg="mod modCrop">
            <ac:chgData name="Rafael D'orsi de Moraes" userId="d7b099da-a3ae-4387-97b4-a7b93d9a9182" providerId="ADAL" clId="{A3FBEA77-5704-4236-AE2A-062A1E20AE58}" dt="2023-10-02T15:10:06.848" v="11" actId="18131"/>
            <ac:picMkLst>
              <pc:docMk/>
              <pc:sldMasterMk cId="2299267104" sldId="2147483648"/>
              <pc:sldLayoutMk cId="3995593317" sldId="2147483651"/>
              <ac:picMk id="6" creationId="{ECB326D6-B9F7-7414-2EFF-89C89E192077}"/>
            </ac:picMkLst>
          </pc:picChg>
        </pc:sldLayoutChg>
        <pc:sldLayoutChg chg="del">
          <pc:chgData name="Rafael D'orsi de Moraes" userId="d7b099da-a3ae-4387-97b4-a7b93d9a9182" providerId="ADAL" clId="{A3FBEA77-5704-4236-AE2A-062A1E20AE58}" dt="2023-10-02T14:17:37" v="1" actId="2696"/>
          <pc:sldLayoutMkLst>
            <pc:docMk/>
            <pc:sldMasterMk cId="2299267104" sldId="2147483648"/>
            <pc:sldLayoutMk cId="3091123527" sldId="2147483679"/>
          </pc:sldLayoutMkLst>
        </pc:sldLayoutChg>
        <pc:sldLayoutChg chg="modSp del">
          <pc:chgData name="Rafael D'orsi de Moraes" userId="d7b099da-a3ae-4387-97b4-a7b93d9a9182" providerId="ADAL" clId="{A3FBEA77-5704-4236-AE2A-062A1E20AE58}" dt="2023-10-02T16:03:29.084" v="20" actId="2696"/>
          <pc:sldLayoutMkLst>
            <pc:docMk/>
            <pc:sldMasterMk cId="2299267104" sldId="2147483648"/>
            <pc:sldLayoutMk cId="2214811106" sldId="2147483682"/>
          </pc:sldLayoutMkLst>
          <pc:picChg chg="mod">
            <ac:chgData name="Rafael D'orsi de Moraes" userId="d7b099da-a3ae-4387-97b4-a7b93d9a9182" providerId="ADAL" clId="{A3FBEA77-5704-4236-AE2A-062A1E20AE58}" dt="2023-10-02T15:10:41.643" v="12" actId="14826"/>
            <ac:picMkLst>
              <pc:docMk/>
              <pc:sldMasterMk cId="2299267104" sldId="2147483648"/>
              <pc:sldLayoutMk cId="2214811106" sldId="2147483682"/>
              <ac:picMk id="6" creationId="{ECB326D6-B9F7-7414-2EFF-89C89E192077}"/>
            </ac:picMkLst>
          </pc:picChg>
        </pc:sldLayoutChg>
        <pc:sldLayoutChg chg="modSp del">
          <pc:chgData name="Rafael D'orsi de Moraes" userId="d7b099da-a3ae-4387-97b4-a7b93d9a9182" providerId="ADAL" clId="{A3FBEA77-5704-4236-AE2A-062A1E20AE58}" dt="2023-10-02T16:03:29.701" v="21" actId="2696"/>
          <pc:sldLayoutMkLst>
            <pc:docMk/>
            <pc:sldMasterMk cId="2299267104" sldId="2147483648"/>
            <pc:sldLayoutMk cId="3939771756" sldId="2147483683"/>
          </pc:sldLayoutMkLst>
          <pc:picChg chg="mod">
            <ac:chgData name="Rafael D'orsi de Moraes" userId="d7b099da-a3ae-4387-97b4-a7b93d9a9182" providerId="ADAL" clId="{A3FBEA77-5704-4236-AE2A-062A1E20AE58}" dt="2023-10-02T15:15:06.539" v="14" actId="14826"/>
            <ac:picMkLst>
              <pc:docMk/>
              <pc:sldMasterMk cId="2299267104" sldId="2147483648"/>
              <pc:sldLayoutMk cId="3939771756" sldId="2147483683"/>
              <ac:picMk id="6" creationId="{ECB326D6-B9F7-7414-2EFF-89C89E192077}"/>
            </ac:picMkLst>
          </pc:picChg>
        </pc:sldLayoutChg>
        <pc:sldLayoutChg chg="modSp">
          <pc:chgData name="Rafael D'orsi de Moraes" userId="d7b099da-a3ae-4387-97b4-a7b93d9a9182" providerId="ADAL" clId="{A3FBEA77-5704-4236-AE2A-062A1E20AE58}" dt="2023-10-02T16:02:37.278" v="17" actId="14826"/>
          <pc:sldLayoutMkLst>
            <pc:docMk/>
            <pc:sldMasterMk cId="2299267104" sldId="2147483648"/>
            <pc:sldLayoutMk cId="192064962" sldId="2147483684"/>
          </pc:sldLayoutMkLst>
          <pc:picChg chg="mod">
            <ac:chgData name="Rafael D'orsi de Moraes" userId="d7b099da-a3ae-4387-97b4-a7b93d9a9182" providerId="ADAL" clId="{A3FBEA77-5704-4236-AE2A-062A1E20AE58}" dt="2023-10-02T16:02:37.278" v="17" actId="14826"/>
            <ac:picMkLst>
              <pc:docMk/>
              <pc:sldMasterMk cId="2299267104" sldId="2147483648"/>
              <pc:sldLayoutMk cId="192064962" sldId="2147483684"/>
              <ac:picMk id="6" creationId="{ECB326D6-B9F7-7414-2EFF-89C89E192077}"/>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9811A212-6A12-8F4E-6808-D4F2102078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7C73FF2A-1C70-7FA4-A271-9E323F5F89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AA0C11-A484-4AE7-B838-3BA57A26A6BF}" type="datetimeFigureOut">
              <a:rPr lang="pt-BR" smtClean="0"/>
              <a:t>29/01/2024</a:t>
            </a:fld>
            <a:endParaRPr lang="pt-BR"/>
          </a:p>
        </p:txBody>
      </p:sp>
      <p:sp>
        <p:nvSpPr>
          <p:cNvPr id="4" name="Espaço Reservado para Rodapé 3">
            <a:extLst>
              <a:ext uri="{FF2B5EF4-FFF2-40B4-BE49-F238E27FC236}">
                <a16:creationId xmlns:a16="http://schemas.microsoft.com/office/drawing/2014/main" id="{73AFBC9E-D42D-833B-6F78-F44CB4CEF3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B8AC13DC-F617-C448-AA01-40021C7D7EE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091E9-4D97-4F96-A896-53BB6A17C6BA}" type="slidenum">
              <a:rPr lang="pt-BR" smtClean="0"/>
              <a:t>‹nº›</a:t>
            </a:fld>
            <a:endParaRPr lang="pt-BR"/>
          </a:p>
        </p:txBody>
      </p:sp>
    </p:spTree>
    <p:extLst>
      <p:ext uri="{BB962C8B-B14F-4D97-AF65-F5344CB8AC3E}">
        <p14:creationId xmlns:p14="http://schemas.microsoft.com/office/powerpoint/2010/main" val="329311200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8F68E7-FE26-4C9E-A39E-89EDFA24AFD8}" type="datetimeFigureOut">
              <a:rPr lang="pt-BR" smtClean="0"/>
              <a:t>29/01/2024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58F80B-2AA8-445E-94A1-B87D4304ACE5}" type="slidenum">
              <a:rPr lang="pt-BR" smtClean="0"/>
              <a:t>‹nº›</a:t>
            </a:fld>
            <a:endParaRPr lang="pt-BR"/>
          </a:p>
        </p:txBody>
      </p:sp>
    </p:spTree>
    <p:extLst>
      <p:ext uri="{BB962C8B-B14F-4D97-AF65-F5344CB8AC3E}">
        <p14:creationId xmlns:p14="http://schemas.microsoft.com/office/powerpoint/2010/main" val="1543738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258F80B-2AA8-445E-94A1-B87D4304ACE5}" type="slidenum">
              <a:rPr lang="pt-BR" smtClean="0"/>
              <a:t>176</a:t>
            </a:fld>
            <a:endParaRPr lang="pt-BR"/>
          </a:p>
        </p:txBody>
      </p:sp>
    </p:spTree>
    <p:extLst>
      <p:ext uri="{BB962C8B-B14F-4D97-AF65-F5344CB8AC3E}">
        <p14:creationId xmlns:p14="http://schemas.microsoft.com/office/powerpoint/2010/main" val="3750556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258F80B-2AA8-445E-94A1-B87D4304ACE5}" type="slidenum">
              <a:rPr lang="pt-BR" smtClean="0"/>
              <a:t>185</a:t>
            </a:fld>
            <a:endParaRPr lang="pt-BR"/>
          </a:p>
        </p:txBody>
      </p:sp>
    </p:spTree>
    <p:extLst>
      <p:ext uri="{BB962C8B-B14F-4D97-AF65-F5344CB8AC3E}">
        <p14:creationId xmlns:p14="http://schemas.microsoft.com/office/powerpoint/2010/main" val="1388526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258F80B-2AA8-445E-94A1-B87D4304ACE5}" type="slidenum">
              <a:rPr lang="pt-BR" smtClean="0"/>
              <a:t>186</a:t>
            </a:fld>
            <a:endParaRPr lang="pt-BR"/>
          </a:p>
        </p:txBody>
      </p:sp>
    </p:spTree>
    <p:extLst>
      <p:ext uri="{BB962C8B-B14F-4D97-AF65-F5344CB8AC3E}">
        <p14:creationId xmlns:p14="http://schemas.microsoft.com/office/powerpoint/2010/main" val="3592804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258F80B-2AA8-445E-94A1-B87D4304ACE5}" type="slidenum">
              <a:rPr lang="pt-BR" smtClean="0"/>
              <a:t>187</a:t>
            </a:fld>
            <a:endParaRPr lang="pt-BR"/>
          </a:p>
        </p:txBody>
      </p:sp>
    </p:spTree>
    <p:extLst>
      <p:ext uri="{BB962C8B-B14F-4D97-AF65-F5344CB8AC3E}">
        <p14:creationId xmlns:p14="http://schemas.microsoft.com/office/powerpoint/2010/main" val="4258269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258F80B-2AA8-445E-94A1-B87D4304ACE5}" type="slidenum">
              <a:rPr lang="pt-BR" smtClean="0"/>
              <a:t>188</a:t>
            </a:fld>
            <a:endParaRPr lang="pt-BR"/>
          </a:p>
        </p:txBody>
      </p:sp>
    </p:spTree>
    <p:extLst>
      <p:ext uri="{BB962C8B-B14F-4D97-AF65-F5344CB8AC3E}">
        <p14:creationId xmlns:p14="http://schemas.microsoft.com/office/powerpoint/2010/main" val="221266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936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539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353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989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9531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046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258F80B-2AA8-445E-94A1-B87D4304ACE5}" type="slidenum">
              <a:rPr lang="pt-BR" smtClean="0"/>
              <a:t>177</a:t>
            </a:fld>
            <a:endParaRPr lang="pt-BR"/>
          </a:p>
        </p:txBody>
      </p:sp>
    </p:spTree>
    <p:extLst>
      <p:ext uri="{BB962C8B-B14F-4D97-AF65-F5344CB8AC3E}">
        <p14:creationId xmlns:p14="http://schemas.microsoft.com/office/powerpoint/2010/main" val="4086029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254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2619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4357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886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522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2840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1019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4006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3161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3574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258F80B-2AA8-445E-94A1-B87D4304ACE5}" type="slidenum">
              <a:rPr lang="pt-BR" smtClean="0"/>
              <a:t>178</a:t>
            </a:fld>
            <a:endParaRPr lang="pt-BR"/>
          </a:p>
        </p:txBody>
      </p:sp>
    </p:spTree>
    <p:extLst>
      <p:ext uri="{BB962C8B-B14F-4D97-AF65-F5344CB8AC3E}">
        <p14:creationId xmlns:p14="http://schemas.microsoft.com/office/powerpoint/2010/main" val="26542640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6188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2850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491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1636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32058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8413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478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203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719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6583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258F80B-2AA8-445E-94A1-B87D4304ACE5}" type="slidenum">
              <a:rPr lang="pt-BR" smtClean="0"/>
              <a:t>179</a:t>
            </a:fld>
            <a:endParaRPr lang="pt-BR"/>
          </a:p>
        </p:txBody>
      </p:sp>
    </p:spTree>
    <p:extLst>
      <p:ext uri="{BB962C8B-B14F-4D97-AF65-F5344CB8AC3E}">
        <p14:creationId xmlns:p14="http://schemas.microsoft.com/office/powerpoint/2010/main" val="2680562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3286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83914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976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59477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896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5980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71473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87951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2184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2425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258F80B-2AA8-445E-94A1-B87D4304ACE5}" type="slidenum">
              <a:rPr lang="pt-BR" smtClean="0"/>
              <a:t>180</a:t>
            </a:fld>
            <a:endParaRPr lang="pt-BR"/>
          </a:p>
        </p:txBody>
      </p:sp>
    </p:spTree>
    <p:extLst>
      <p:ext uri="{BB962C8B-B14F-4D97-AF65-F5344CB8AC3E}">
        <p14:creationId xmlns:p14="http://schemas.microsoft.com/office/powerpoint/2010/main" val="804567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884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83130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51230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0910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5036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30223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40218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8416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8F80B-2AA8-445E-94A1-B87D4304ACE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7511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258F80B-2AA8-445E-94A1-B87D4304ACE5}" type="slidenum">
              <a:rPr lang="pt-BR" smtClean="0"/>
              <a:t>181</a:t>
            </a:fld>
            <a:endParaRPr lang="pt-BR"/>
          </a:p>
        </p:txBody>
      </p:sp>
    </p:spTree>
    <p:extLst>
      <p:ext uri="{BB962C8B-B14F-4D97-AF65-F5344CB8AC3E}">
        <p14:creationId xmlns:p14="http://schemas.microsoft.com/office/powerpoint/2010/main" val="2609536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258F80B-2AA8-445E-94A1-B87D4304ACE5}" type="slidenum">
              <a:rPr lang="pt-BR" smtClean="0"/>
              <a:t>182</a:t>
            </a:fld>
            <a:endParaRPr lang="pt-BR"/>
          </a:p>
        </p:txBody>
      </p:sp>
    </p:spTree>
    <p:extLst>
      <p:ext uri="{BB962C8B-B14F-4D97-AF65-F5344CB8AC3E}">
        <p14:creationId xmlns:p14="http://schemas.microsoft.com/office/powerpoint/2010/main" val="1799184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258F80B-2AA8-445E-94A1-B87D4304ACE5}" type="slidenum">
              <a:rPr lang="pt-BR" smtClean="0"/>
              <a:t>183</a:t>
            </a:fld>
            <a:endParaRPr lang="pt-BR"/>
          </a:p>
        </p:txBody>
      </p:sp>
    </p:spTree>
    <p:extLst>
      <p:ext uri="{BB962C8B-B14F-4D97-AF65-F5344CB8AC3E}">
        <p14:creationId xmlns:p14="http://schemas.microsoft.com/office/powerpoint/2010/main" val="1328885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258F80B-2AA8-445E-94A1-B87D4304ACE5}" type="slidenum">
              <a:rPr lang="pt-BR" smtClean="0"/>
              <a:t>184</a:t>
            </a:fld>
            <a:endParaRPr lang="pt-BR"/>
          </a:p>
        </p:txBody>
      </p:sp>
    </p:spTree>
    <p:extLst>
      <p:ext uri="{BB962C8B-B14F-4D97-AF65-F5344CB8AC3E}">
        <p14:creationId xmlns:p14="http://schemas.microsoft.com/office/powerpoint/2010/main" val="20227473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Capa_disciplina_enfermagem">
    <p:spTree>
      <p:nvGrpSpPr>
        <p:cNvPr id="1" name=""/>
        <p:cNvGrpSpPr/>
        <p:nvPr/>
      </p:nvGrpSpPr>
      <p:grpSpPr>
        <a:xfrm>
          <a:off x="0" y="0"/>
          <a:ext cx="0" cy="0"/>
          <a:chOff x="0" y="0"/>
          <a:chExt cx="0" cy="0"/>
        </a:xfrm>
      </p:grpSpPr>
      <p:sp>
        <p:nvSpPr>
          <p:cNvPr id="5" name="Espaço Reservado para Texto 2">
            <a:extLst>
              <a:ext uri="{FF2B5EF4-FFF2-40B4-BE49-F238E27FC236}">
                <a16:creationId xmlns:a16="http://schemas.microsoft.com/office/drawing/2014/main" id="{20E8E735-3690-85AF-8F5B-74299B31B8A9}"/>
              </a:ext>
            </a:extLst>
          </p:cNvPr>
          <p:cNvSpPr txBox="1">
            <a:spLocks/>
          </p:cNvSpPr>
          <p:nvPr userDrawn="1"/>
        </p:nvSpPr>
        <p:spPr>
          <a:xfrm>
            <a:off x="695324" y="2790824"/>
            <a:ext cx="5400676" cy="127635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pPr marL="0" indent="0">
              <a:buNone/>
            </a:pPr>
            <a:r>
              <a:rPr lang="pt-BR" sz="4800">
                <a:solidFill>
                  <a:schemeClr val="bg1"/>
                </a:solidFill>
              </a:rPr>
              <a:t>Título da disciplina</a:t>
            </a:r>
          </a:p>
        </p:txBody>
      </p:sp>
      <p:pic>
        <p:nvPicPr>
          <p:cNvPr id="6" name="Imagem 5">
            <a:extLst>
              <a:ext uri="{FF2B5EF4-FFF2-40B4-BE49-F238E27FC236}">
                <a16:creationId xmlns:a16="http://schemas.microsoft.com/office/drawing/2014/main" id="{ECB326D6-B9F7-7414-2EFF-89C89E19207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2"/>
            <a:ext cx="12191998" cy="6857998"/>
          </a:xfrm>
          <a:prstGeom prst="rect">
            <a:avLst/>
          </a:prstGeom>
        </p:spPr>
      </p:pic>
      <p:grpSp>
        <p:nvGrpSpPr>
          <p:cNvPr id="7" name="Agrupar 6">
            <a:extLst>
              <a:ext uri="{FF2B5EF4-FFF2-40B4-BE49-F238E27FC236}">
                <a16:creationId xmlns:a16="http://schemas.microsoft.com/office/drawing/2014/main" id="{1B07C65E-4FCA-111B-8379-24AD63B1D2FB}"/>
              </a:ext>
            </a:extLst>
          </p:cNvPr>
          <p:cNvGrpSpPr/>
          <p:nvPr userDrawn="1"/>
        </p:nvGrpSpPr>
        <p:grpSpPr>
          <a:xfrm>
            <a:off x="0" y="0"/>
            <a:ext cx="7429500" cy="6858001"/>
            <a:chOff x="0" y="-1"/>
            <a:chExt cx="7429500" cy="6886576"/>
          </a:xfrm>
        </p:grpSpPr>
        <p:sp>
          <p:nvSpPr>
            <p:cNvPr id="8" name="Forma Livre: Forma 7">
              <a:extLst>
                <a:ext uri="{FF2B5EF4-FFF2-40B4-BE49-F238E27FC236}">
                  <a16:creationId xmlns:a16="http://schemas.microsoft.com/office/drawing/2014/main" id="{3CB47F11-6F7B-75EE-1082-8FE35CBA9FDD}"/>
                </a:ext>
              </a:extLst>
            </p:cNvPr>
            <p:cNvSpPr/>
            <p:nvPr/>
          </p:nvSpPr>
          <p:spPr>
            <a:xfrm>
              <a:off x="0" y="0"/>
              <a:ext cx="7429500" cy="6886575"/>
            </a:xfrm>
            <a:custGeom>
              <a:avLst/>
              <a:gdLst>
                <a:gd name="connsiteX0" fmla="*/ 0 w 7429500"/>
                <a:gd name="connsiteY0" fmla="*/ 0 h 6886575"/>
                <a:gd name="connsiteX1" fmla="*/ 5162550 w 7429500"/>
                <a:gd name="connsiteY1" fmla="*/ 0 h 6886575"/>
                <a:gd name="connsiteX2" fmla="*/ 7429500 w 7429500"/>
                <a:gd name="connsiteY2" fmla="*/ 3190875 h 6886575"/>
                <a:gd name="connsiteX3" fmla="*/ 6610350 w 7429500"/>
                <a:gd name="connsiteY3" fmla="*/ 6886575 h 6886575"/>
                <a:gd name="connsiteX4" fmla="*/ 9525 w 7429500"/>
                <a:gd name="connsiteY4" fmla="*/ 6886575 h 6886575"/>
                <a:gd name="connsiteX5" fmla="*/ 0 w 7429500"/>
                <a:gd name="connsiteY5"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9500" h="6886575">
                  <a:moveTo>
                    <a:pt x="0" y="0"/>
                  </a:moveTo>
                  <a:lnTo>
                    <a:pt x="5162550" y="0"/>
                  </a:lnTo>
                  <a:lnTo>
                    <a:pt x="7429500" y="3190875"/>
                  </a:lnTo>
                  <a:lnTo>
                    <a:pt x="6610350" y="6886575"/>
                  </a:lnTo>
                  <a:lnTo>
                    <a:pt x="9525" y="6886575"/>
                  </a:lnTo>
                  <a:lnTo>
                    <a:pt x="0" y="0"/>
                  </a:lnTo>
                  <a:close/>
                </a:path>
              </a:pathLst>
            </a:cu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orma Livre: Forma 8">
              <a:extLst>
                <a:ext uri="{FF2B5EF4-FFF2-40B4-BE49-F238E27FC236}">
                  <a16:creationId xmlns:a16="http://schemas.microsoft.com/office/drawing/2014/main" id="{18B55535-9851-8789-EE59-021E80490A78}"/>
                </a:ext>
              </a:extLst>
            </p:cNvPr>
            <p:cNvSpPr/>
            <p:nvPr/>
          </p:nvSpPr>
          <p:spPr>
            <a:xfrm>
              <a:off x="0" y="-1"/>
              <a:ext cx="6981825" cy="6886576"/>
            </a:xfrm>
            <a:custGeom>
              <a:avLst/>
              <a:gdLst>
                <a:gd name="connsiteX0" fmla="*/ 0 w 6981825"/>
                <a:gd name="connsiteY0" fmla="*/ 0 h 6877050"/>
                <a:gd name="connsiteX1" fmla="*/ 4924425 w 6981825"/>
                <a:gd name="connsiteY1" fmla="*/ 0 h 6877050"/>
                <a:gd name="connsiteX2" fmla="*/ 6981825 w 6981825"/>
                <a:gd name="connsiteY2" fmla="*/ 3286125 h 6877050"/>
                <a:gd name="connsiteX3" fmla="*/ 5724525 w 6981825"/>
                <a:gd name="connsiteY3" fmla="*/ 6877050 h 6877050"/>
                <a:gd name="connsiteX4" fmla="*/ 0 w 6981825"/>
                <a:gd name="connsiteY4" fmla="*/ 6877050 h 6877050"/>
                <a:gd name="connsiteX5" fmla="*/ 0 w 6981825"/>
                <a:gd name="connsiteY5" fmla="*/ 0 h 68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1825" h="6877050">
                  <a:moveTo>
                    <a:pt x="0" y="0"/>
                  </a:moveTo>
                  <a:lnTo>
                    <a:pt x="4924425" y="0"/>
                  </a:lnTo>
                  <a:lnTo>
                    <a:pt x="6981825" y="3286125"/>
                  </a:lnTo>
                  <a:lnTo>
                    <a:pt x="5724525" y="6877050"/>
                  </a:lnTo>
                  <a:lnTo>
                    <a:pt x="0" y="6877050"/>
                  </a:lnTo>
                  <a:lnTo>
                    <a:pt x="0" y="0"/>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Espaço Reservado para Texto 11">
            <a:extLst>
              <a:ext uri="{FF2B5EF4-FFF2-40B4-BE49-F238E27FC236}">
                <a16:creationId xmlns:a16="http://schemas.microsoft.com/office/drawing/2014/main" id="{FD6B1108-62E6-B323-6690-074625AE2036}"/>
              </a:ext>
            </a:extLst>
          </p:cNvPr>
          <p:cNvSpPr>
            <a:spLocks noGrp="1"/>
          </p:cNvSpPr>
          <p:nvPr>
            <p:ph type="body" sz="quarter" idx="10" hasCustomPrompt="1"/>
          </p:nvPr>
        </p:nvSpPr>
        <p:spPr>
          <a:xfrm>
            <a:off x="695324" y="2586830"/>
            <a:ext cx="5400676" cy="1684337"/>
          </a:xfrm>
          <a:prstGeom prst="rect">
            <a:avLst/>
          </a:prstGeom>
        </p:spPr>
        <p:txBody>
          <a:bodyPr anchor="ctr"/>
          <a:lstStyle>
            <a:lvl1pPr marL="0" indent="0">
              <a:buNone/>
              <a:defRPr sz="4800">
                <a:solidFill>
                  <a:schemeClr val="bg1"/>
                </a:solidFill>
              </a:defRPr>
            </a:lvl1pPr>
          </a:lstStyle>
          <a:p>
            <a:pPr lvl="0"/>
            <a:r>
              <a:rPr lang="pt-BR"/>
              <a:t>Título da disciplina</a:t>
            </a:r>
          </a:p>
        </p:txBody>
      </p:sp>
    </p:spTree>
    <p:extLst>
      <p:ext uri="{BB962C8B-B14F-4D97-AF65-F5344CB8AC3E}">
        <p14:creationId xmlns:p14="http://schemas.microsoft.com/office/powerpoint/2010/main" val="19206496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Avaliacao_conteudo">
    <p:spTree>
      <p:nvGrpSpPr>
        <p:cNvPr id="1" name=""/>
        <p:cNvGrpSpPr/>
        <p:nvPr/>
      </p:nvGrpSpPr>
      <p:grpSpPr>
        <a:xfrm>
          <a:off x="0" y="0"/>
          <a:ext cx="0" cy="0"/>
          <a:chOff x="0" y="0"/>
          <a:chExt cx="0" cy="0"/>
        </a:xfrm>
      </p:grpSpPr>
      <p:pic>
        <p:nvPicPr>
          <p:cNvPr id="24" name="Imagem 23" descr="Desenho animado para crianças&#10;&#10;Descrição gerada automaticamente com confiança média">
            <a:extLst>
              <a:ext uri="{FF2B5EF4-FFF2-40B4-BE49-F238E27FC236}">
                <a16:creationId xmlns:a16="http://schemas.microsoft.com/office/drawing/2014/main" id="{CEA15802-63D8-ACFC-D19E-821556D0C4F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24590" y="1255594"/>
            <a:ext cx="5467410" cy="4052028"/>
          </a:xfrm>
          <a:prstGeom prst="rect">
            <a:avLst/>
          </a:prstGeom>
        </p:spPr>
      </p:pic>
      <p:sp>
        <p:nvSpPr>
          <p:cNvPr id="17" name="Retângulo 16">
            <a:extLst>
              <a:ext uri="{FF2B5EF4-FFF2-40B4-BE49-F238E27FC236}">
                <a16:creationId xmlns:a16="http://schemas.microsoft.com/office/drawing/2014/main" id="{A42E329B-5E17-7CE2-A133-7322895694AB}"/>
              </a:ext>
            </a:extLst>
          </p:cNvPr>
          <p:cNvSpPr/>
          <p:nvPr userDrawn="1"/>
        </p:nvSpPr>
        <p:spPr>
          <a:xfrm>
            <a:off x="0" y="6449734"/>
            <a:ext cx="12192000" cy="3959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5BDFB18E-2D88-0594-4DA8-EFF874D095B7}"/>
              </a:ext>
            </a:extLst>
          </p:cNvPr>
          <p:cNvSpPr/>
          <p:nvPr userDrawn="1"/>
        </p:nvSpPr>
        <p:spPr>
          <a:xfrm>
            <a:off x="0" y="0"/>
            <a:ext cx="121920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1B07C65E-4FCA-111B-8379-24AD63B1D2FB}"/>
              </a:ext>
            </a:extLst>
          </p:cNvPr>
          <p:cNvGrpSpPr/>
          <p:nvPr userDrawn="1"/>
        </p:nvGrpSpPr>
        <p:grpSpPr>
          <a:xfrm>
            <a:off x="0" y="0"/>
            <a:ext cx="7429500" cy="6858001"/>
            <a:chOff x="0" y="-1"/>
            <a:chExt cx="7429500" cy="6886576"/>
          </a:xfrm>
        </p:grpSpPr>
        <p:sp>
          <p:nvSpPr>
            <p:cNvPr id="8" name="Forma Livre: Forma 7">
              <a:extLst>
                <a:ext uri="{FF2B5EF4-FFF2-40B4-BE49-F238E27FC236}">
                  <a16:creationId xmlns:a16="http://schemas.microsoft.com/office/drawing/2014/main" id="{3CB47F11-6F7B-75EE-1082-8FE35CBA9FDD}"/>
                </a:ext>
              </a:extLst>
            </p:cNvPr>
            <p:cNvSpPr/>
            <p:nvPr/>
          </p:nvSpPr>
          <p:spPr>
            <a:xfrm>
              <a:off x="0" y="0"/>
              <a:ext cx="7429500" cy="6886575"/>
            </a:xfrm>
            <a:custGeom>
              <a:avLst/>
              <a:gdLst>
                <a:gd name="connsiteX0" fmla="*/ 0 w 7429500"/>
                <a:gd name="connsiteY0" fmla="*/ 0 h 6886575"/>
                <a:gd name="connsiteX1" fmla="*/ 5162550 w 7429500"/>
                <a:gd name="connsiteY1" fmla="*/ 0 h 6886575"/>
                <a:gd name="connsiteX2" fmla="*/ 7429500 w 7429500"/>
                <a:gd name="connsiteY2" fmla="*/ 3190875 h 6886575"/>
                <a:gd name="connsiteX3" fmla="*/ 6610350 w 7429500"/>
                <a:gd name="connsiteY3" fmla="*/ 6886575 h 6886575"/>
                <a:gd name="connsiteX4" fmla="*/ 9525 w 7429500"/>
                <a:gd name="connsiteY4" fmla="*/ 6886575 h 6886575"/>
                <a:gd name="connsiteX5" fmla="*/ 0 w 7429500"/>
                <a:gd name="connsiteY5"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9500" h="6886575">
                  <a:moveTo>
                    <a:pt x="0" y="0"/>
                  </a:moveTo>
                  <a:lnTo>
                    <a:pt x="5162550" y="0"/>
                  </a:lnTo>
                  <a:lnTo>
                    <a:pt x="7429500" y="3190875"/>
                  </a:lnTo>
                  <a:lnTo>
                    <a:pt x="6610350" y="6886575"/>
                  </a:lnTo>
                  <a:lnTo>
                    <a:pt x="9525" y="6886575"/>
                  </a:lnTo>
                  <a:lnTo>
                    <a:pt x="0" y="0"/>
                  </a:lnTo>
                  <a:close/>
                </a:path>
              </a:pathLst>
            </a:custGeom>
            <a:solidFill>
              <a:srgbClr val="6FF1B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orma Livre: Forma 8">
              <a:extLst>
                <a:ext uri="{FF2B5EF4-FFF2-40B4-BE49-F238E27FC236}">
                  <a16:creationId xmlns:a16="http://schemas.microsoft.com/office/drawing/2014/main" id="{18B55535-9851-8789-EE59-021E80490A78}"/>
                </a:ext>
              </a:extLst>
            </p:cNvPr>
            <p:cNvSpPr/>
            <p:nvPr/>
          </p:nvSpPr>
          <p:spPr>
            <a:xfrm>
              <a:off x="0" y="-1"/>
              <a:ext cx="6981825" cy="6886576"/>
            </a:xfrm>
            <a:custGeom>
              <a:avLst/>
              <a:gdLst>
                <a:gd name="connsiteX0" fmla="*/ 0 w 6981825"/>
                <a:gd name="connsiteY0" fmla="*/ 0 h 6877050"/>
                <a:gd name="connsiteX1" fmla="*/ 4924425 w 6981825"/>
                <a:gd name="connsiteY1" fmla="*/ 0 h 6877050"/>
                <a:gd name="connsiteX2" fmla="*/ 6981825 w 6981825"/>
                <a:gd name="connsiteY2" fmla="*/ 3286125 h 6877050"/>
                <a:gd name="connsiteX3" fmla="*/ 5724525 w 6981825"/>
                <a:gd name="connsiteY3" fmla="*/ 6877050 h 6877050"/>
                <a:gd name="connsiteX4" fmla="*/ 0 w 6981825"/>
                <a:gd name="connsiteY4" fmla="*/ 6877050 h 6877050"/>
                <a:gd name="connsiteX5" fmla="*/ 0 w 6981825"/>
                <a:gd name="connsiteY5" fmla="*/ 0 h 68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1825" h="6877050">
                  <a:moveTo>
                    <a:pt x="0" y="0"/>
                  </a:moveTo>
                  <a:lnTo>
                    <a:pt x="4924425" y="0"/>
                  </a:lnTo>
                  <a:lnTo>
                    <a:pt x="6981825" y="3286125"/>
                  </a:lnTo>
                  <a:lnTo>
                    <a:pt x="5724525" y="6877050"/>
                  </a:lnTo>
                  <a:lnTo>
                    <a:pt x="0" y="6877050"/>
                  </a:lnTo>
                  <a:lnTo>
                    <a:pt x="0" y="0"/>
                  </a:lnTo>
                  <a:close/>
                </a:path>
              </a:pathLst>
            </a:custGeom>
            <a:solidFill>
              <a:srgbClr val="0A664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5" name="Espaço Reservado para Texto 2">
            <a:extLst>
              <a:ext uri="{FF2B5EF4-FFF2-40B4-BE49-F238E27FC236}">
                <a16:creationId xmlns:a16="http://schemas.microsoft.com/office/drawing/2014/main" id="{20E8E735-3690-85AF-8F5B-74299B31B8A9}"/>
              </a:ext>
            </a:extLst>
          </p:cNvPr>
          <p:cNvSpPr txBox="1">
            <a:spLocks/>
          </p:cNvSpPr>
          <p:nvPr userDrawn="1"/>
        </p:nvSpPr>
        <p:spPr>
          <a:xfrm>
            <a:off x="695324" y="2790824"/>
            <a:ext cx="5400676" cy="127635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pPr marL="0" indent="0">
              <a:buNone/>
            </a:pPr>
            <a:endParaRPr lang="pt-BR" sz="4800" dirty="0">
              <a:solidFill>
                <a:schemeClr val="bg1"/>
              </a:solidFill>
            </a:endParaRPr>
          </a:p>
        </p:txBody>
      </p:sp>
      <p:sp>
        <p:nvSpPr>
          <p:cNvPr id="2" name="CaixaDeTexto 1">
            <a:extLst>
              <a:ext uri="{FF2B5EF4-FFF2-40B4-BE49-F238E27FC236}">
                <a16:creationId xmlns:a16="http://schemas.microsoft.com/office/drawing/2014/main" id="{3D257C3D-ADAC-14D7-0492-AF5115E8F532}"/>
              </a:ext>
            </a:extLst>
          </p:cNvPr>
          <p:cNvSpPr txBox="1"/>
          <p:nvPr userDrawn="1"/>
        </p:nvSpPr>
        <p:spPr>
          <a:xfrm>
            <a:off x="238124" y="1012367"/>
            <a:ext cx="6384208" cy="877163"/>
          </a:xfrm>
          <a:prstGeom prst="rect">
            <a:avLst/>
          </a:prstGeom>
          <a:noFill/>
        </p:spPr>
        <p:txBody>
          <a:bodyPr wrap="square">
            <a:spAutoFit/>
          </a:bodyPr>
          <a:lstStyle/>
          <a:p>
            <a:pPr algn="l"/>
            <a:r>
              <a:rPr lang="pt-BR" sz="1700" b="0" i="0" dirty="0">
                <a:solidFill>
                  <a:schemeClr val="bg1"/>
                </a:solidFill>
                <a:effectLst/>
                <a:latin typeface="Segoe UI" panose="020B0502040204020203" pitchFamily="34" charset="0"/>
              </a:rPr>
              <a:t>Olá, Professor!</a:t>
            </a:r>
            <a:br>
              <a:rPr lang="pt-BR" sz="1700" b="0" i="0" dirty="0">
                <a:solidFill>
                  <a:schemeClr val="bg1"/>
                </a:solidFill>
                <a:effectLst/>
                <a:latin typeface="Segoe UI" panose="020B0502040204020203" pitchFamily="34" charset="0"/>
              </a:rPr>
            </a:br>
            <a:r>
              <a:rPr lang="pt-BR" sz="1700" b="0" i="0" dirty="0">
                <a:solidFill>
                  <a:schemeClr val="bg1"/>
                </a:solidFill>
                <a:effectLst/>
                <a:latin typeface="Segoe UI" panose="020B0502040204020203" pitchFamily="34" charset="0"/>
              </a:rPr>
              <a:t>Peço que realize a </a:t>
            </a:r>
            <a:r>
              <a:rPr lang="pt-BR" sz="1700" b="1" i="0" dirty="0">
                <a:solidFill>
                  <a:schemeClr val="bg1"/>
                </a:solidFill>
                <a:effectLst/>
                <a:latin typeface="Segoe UI" panose="020B0502040204020203" pitchFamily="34" charset="0"/>
              </a:rPr>
              <a:t>avaliação do conteúdo </a:t>
            </a:r>
            <a:r>
              <a:rPr lang="pt-BR" sz="1700" b="0" i="0" dirty="0">
                <a:solidFill>
                  <a:schemeClr val="bg1"/>
                </a:solidFill>
                <a:effectLst/>
                <a:latin typeface="Segoe UI" panose="020B0502040204020203" pitchFamily="34" charset="0"/>
              </a:rPr>
              <a:t>com o </a:t>
            </a:r>
            <a:br>
              <a:rPr lang="pt-BR" sz="1700" b="0" i="0" dirty="0">
                <a:solidFill>
                  <a:schemeClr val="bg1"/>
                </a:solidFill>
                <a:effectLst/>
                <a:latin typeface="Segoe UI" panose="020B0502040204020203" pitchFamily="34" charset="0"/>
              </a:rPr>
            </a:br>
            <a:r>
              <a:rPr lang="pt-BR" sz="1700" b="0" i="0" dirty="0">
                <a:solidFill>
                  <a:schemeClr val="bg1"/>
                </a:solidFill>
                <a:effectLst/>
                <a:latin typeface="Segoe UI" panose="020B0502040204020203" pitchFamily="34" charset="0"/>
              </a:rPr>
              <a:t>intuito de manter o nosso material sempre atualizado.</a:t>
            </a:r>
          </a:p>
        </p:txBody>
      </p:sp>
      <p:pic>
        <p:nvPicPr>
          <p:cNvPr id="4" name="Imagem 3" descr="Código QR&#10;&#10;Descrição gerada automaticamente">
            <a:extLst>
              <a:ext uri="{FF2B5EF4-FFF2-40B4-BE49-F238E27FC236}">
                <a16:creationId xmlns:a16="http://schemas.microsoft.com/office/drawing/2014/main" id="{39810D02-AA32-BFEE-4C12-0A0044B476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96808" y="2916206"/>
            <a:ext cx="1694095" cy="1694095"/>
          </a:xfrm>
          <a:prstGeom prst="round2DiagRect">
            <a:avLst>
              <a:gd name="adj1" fmla="val 16667"/>
              <a:gd name="adj2" fmla="val 0"/>
            </a:avLst>
          </a:prstGeom>
          <a:ln w="88900" cap="sq">
            <a:solidFill>
              <a:srgbClr val="6FF1BC"/>
            </a:solidFill>
            <a:miter lim="800000"/>
          </a:ln>
          <a:effectLst>
            <a:outerShdw blurRad="254000" algn="tl" rotWithShape="0">
              <a:srgbClr val="000000">
                <a:alpha val="43000"/>
              </a:srgbClr>
            </a:outerShdw>
          </a:effectLst>
        </p:spPr>
      </p:pic>
      <p:sp>
        <p:nvSpPr>
          <p:cNvPr id="12" name="CaixaDeTexto 11">
            <a:extLst>
              <a:ext uri="{FF2B5EF4-FFF2-40B4-BE49-F238E27FC236}">
                <a16:creationId xmlns:a16="http://schemas.microsoft.com/office/drawing/2014/main" id="{2DA5DF4C-1D61-7E9A-D60D-B348914E653C}"/>
              </a:ext>
            </a:extLst>
          </p:cNvPr>
          <p:cNvSpPr txBox="1"/>
          <p:nvPr userDrawn="1"/>
        </p:nvSpPr>
        <p:spPr>
          <a:xfrm>
            <a:off x="552225" y="5359874"/>
            <a:ext cx="4435625" cy="461665"/>
          </a:xfrm>
          <a:prstGeom prst="rect">
            <a:avLst/>
          </a:prstGeom>
          <a:noFill/>
        </p:spPr>
        <p:txBody>
          <a:bodyPr wrap="square">
            <a:spAutoFit/>
          </a:bodyPr>
          <a:lstStyle/>
          <a:p>
            <a:pPr algn="ctr"/>
            <a:r>
              <a:rPr lang="pt-BR" sz="2400" b="1" i="0" u="sng" dirty="0">
                <a:solidFill>
                  <a:schemeClr val="bg1"/>
                </a:solidFill>
                <a:effectLst/>
                <a:latin typeface="Segoe UI" panose="020B0502040204020203" pitchFamily="34" charset="0"/>
              </a:rPr>
              <a:t>https://bit.ly/451BDqS </a:t>
            </a:r>
            <a:endParaRPr lang="pt-BR" sz="2400" b="1" u="sng" dirty="0">
              <a:solidFill>
                <a:schemeClr val="bg1"/>
              </a:solidFill>
            </a:endParaRPr>
          </a:p>
        </p:txBody>
      </p:sp>
      <p:sp>
        <p:nvSpPr>
          <p:cNvPr id="13" name="CaixaDeTexto 12">
            <a:extLst>
              <a:ext uri="{FF2B5EF4-FFF2-40B4-BE49-F238E27FC236}">
                <a16:creationId xmlns:a16="http://schemas.microsoft.com/office/drawing/2014/main" id="{BB40AAF0-0664-C89F-562A-3E78A265E166}"/>
              </a:ext>
            </a:extLst>
          </p:cNvPr>
          <p:cNvSpPr txBox="1"/>
          <p:nvPr userDrawn="1"/>
        </p:nvSpPr>
        <p:spPr>
          <a:xfrm>
            <a:off x="735555" y="3314265"/>
            <a:ext cx="3018744" cy="830997"/>
          </a:xfrm>
          <a:prstGeom prst="rect">
            <a:avLst/>
          </a:prstGeom>
          <a:noFill/>
        </p:spPr>
        <p:txBody>
          <a:bodyPr wrap="square">
            <a:spAutoFit/>
          </a:bodyPr>
          <a:lstStyle/>
          <a:p>
            <a:pPr algn="l"/>
            <a:r>
              <a:rPr lang="pt-BR" sz="2400" b="0" i="0" dirty="0">
                <a:solidFill>
                  <a:schemeClr val="bg1"/>
                </a:solidFill>
                <a:effectLst/>
                <a:latin typeface="Segoe UI" panose="020B0502040204020203" pitchFamily="34" charset="0"/>
              </a:rPr>
              <a:t>Avalie este conteúdo! </a:t>
            </a:r>
            <a:r>
              <a:rPr lang="pt-BR" sz="2400" b="0" i="0" dirty="0">
                <a:solidFill>
                  <a:schemeClr val="bg2">
                    <a:lumMod val="10000"/>
                  </a:schemeClr>
                </a:solidFill>
                <a:effectLst/>
                <a:latin typeface="Segoe UI" panose="020B0502040204020203" pitchFamily="34" charset="0"/>
              </a:rPr>
              <a:t>🚀✨ </a:t>
            </a:r>
          </a:p>
        </p:txBody>
      </p:sp>
      <p:pic>
        <p:nvPicPr>
          <p:cNvPr id="25" name="Gráfico 24" descr="Professor com preenchimento sólido">
            <a:extLst>
              <a:ext uri="{FF2B5EF4-FFF2-40B4-BE49-F238E27FC236}">
                <a16:creationId xmlns:a16="http://schemas.microsoft.com/office/drawing/2014/main" id="{358B141F-071E-7180-89CE-7ADCAF369020}"/>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7474" y="441756"/>
            <a:ext cx="687443" cy="687443"/>
          </a:xfrm>
          <a:prstGeom prst="rect">
            <a:avLst/>
          </a:prstGeom>
        </p:spPr>
      </p:pic>
    </p:spTree>
    <p:extLst>
      <p:ext uri="{BB962C8B-B14F-4D97-AF65-F5344CB8AC3E}">
        <p14:creationId xmlns:p14="http://schemas.microsoft.com/office/powerpoint/2010/main" val="32329049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apa_tema">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28F379-6ECB-5BB3-6D4F-611178BA1B96}"/>
              </a:ext>
            </a:extLst>
          </p:cNvPr>
          <p:cNvSpPr/>
          <p:nvPr userDrawn="1"/>
        </p:nvSpPr>
        <p:spPr>
          <a:xfrm>
            <a:off x="0" y="0"/>
            <a:ext cx="121920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D0460753-88DE-BBB1-5A34-4115A7DF4745}"/>
              </a:ext>
            </a:extLst>
          </p:cNvPr>
          <p:cNvSpPr/>
          <p:nvPr userDrawn="1"/>
        </p:nvSpPr>
        <p:spPr>
          <a:xfrm>
            <a:off x="0" y="0"/>
            <a:ext cx="1019175"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Espaço Reservado para Imagem 5">
            <a:extLst>
              <a:ext uri="{FF2B5EF4-FFF2-40B4-BE49-F238E27FC236}">
                <a16:creationId xmlns:a16="http://schemas.microsoft.com/office/drawing/2014/main" id="{12F41A50-56E3-3B09-295D-C9D3ED9D8F56}"/>
              </a:ext>
            </a:extLst>
          </p:cNvPr>
          <p:cNvSpPr>
            <a:spLocks noGrp="1"/>
          </p:cNvSpPr>
          <p:nvPr>
            <p:ph type="pic" sz="quarter" idx="10" hasCustomPrompt="1"/>
          </p:nvPr>
        </p:nvSpPr>
        <p:spPr>
          <a:xfrm>
            <a:off x="8148638" y="-1"/>
            <a:ext cx="4043362" cy="6857999"/>
          </a:xfrm>
          <a:prstGeom prst="rect">
            <a:avLst/>
          </a:prstGeom>
        </p:spPr>
        <p:txBody>
          <a:bodyPr/>
          <a:lstStyle>
            <a:lvl1pPr marL="0" indent="0">
              <a:buNone/>
              <a:defRPr>
                <a:solidFill>
                  <a:schemeClr val="bg1"/>
                </a:solidFill>
              </a:defRPr>
            </a:lvl1pPr>
          </a:lstStyle>
          <a:p>
            <a:r>
              <a:rPr lang="pt-BR"/>
              <a:t>Clique no ícone para alterar a imagem</a:t>
            </a:r>
          </a:p>
        </p:txBody>
      </p:sp>
      <p:sp>
        <p:nvSpPr>
          <p:cNvPr id="7" name="Espaço Reservado para Texto 5">
            <a:extLst>
              <a:ext uri="{FF2B5EF4-FFF2-40B4-BE49-F238E27FC236}">
                <a16:creationId xmlns:a16="http://schemas.microsoft.com/office/drawing/2014/main" id="{A692BB38-74DB-6073-8F7B-2CCA251996AE}"/>
              </a:ext>
            </a:extLst>
          </p:cNvPr>
          <p:cNvSpPr>
            <a:spLocks noGrp="1"/>
          </p:cNvSpPr>
          <p:nvPr>
            <p:ph type="body" sz="quarter" idx="11" hasCustomPrompt="1"/>
          </p:nvPr>
        </p:nvSpPr>
        <p:spPr>
          <a:xfrm>
            <a:off x="1225856" y="3023391"/>
            <a:ext cx="6243580" cy="811987"/>
          </a:xfrm>
          <a:prstGeom prst="rect">
            <a:avLst/>
          </a:prstGeom>
        </p:spPr>
        <p:txBody>
          <a:bodyPr anchor="ctr"/>
          <a:lstStyle>
            <a:lvl1pPr marL="0" indent="0">
              <a:buNone/>
              <a:defRPr sz="4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dirty="0"/>
              <a:t>Título do tema</a:t>
            </a:r>
          </a:p>
        </p:txBody>
      </p:sp>
    </p:spTree>
    <p:extLst>
      <p:ext uri="{BB962C8B-B14F-4D97-AF65-F5344CB8AC3E}">
        <p14:creationId xmlns:p14="http://schemas.microsoft.com/office/powerpoint/2010/main" val="3267193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ulo_nc_fundo_claro">
    <p:spTree>
      <p:nvGrpSpPr>
        <p:cNvPr id="1" name=""/>
        <p:cNvGrpSpPr/>
        <p:nvPr/>
      </p:nvGrpSpPr>
      <p:grpSpPr>
        <a:xfrm>
          <a:off x="0" y="0"/>
          <a:ext cx="0" cy="0"/>
          <a:chOff x="0" y="0"/>
          <a:chExt cx="0" cy="0"/>
        </a:xfrm>
      </p:grpSpPr>
      <p:cxnSp>
        <p:nvCxnSpPr>
          <p:cNvPr id="5" name="Conector reto 4">
            <a:extLst>
              <a:ext uri="{FF2B5EF4-FFF2-40B4-BE49-F238E27FC236}">
                <a16:creationId xmlns:a16="http://schemas.microsoft.com/office/drawing/2014/main" id="{945C0A04-5D07-15B4-BDEA-D81C35D9AB5E}"/>
              </a:ext>
            </a:extLst>
          </p:cNvPr>
          <p:cNvCxnSpPr/>
          <p:nvPr/>
        </p:nvCxnSpPr>
        <p:spPr>
          <a:xfrm>
            <a:off x="298852" y="917190"/>
            <a:ext cx="5064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Espaço Reservado para Texto 6">
            <a:extLst>
              <a:ext uri="{FF2B5EF4-FFF2-40B4-BE49-F238E27FC236}">
                <a16:creationId xmlns:a16="http://schemas.microsoft.com/office/drawing/2014/main" id="{6BE42597-6E97-1421-B321-FD575221CA49}"/>
              </a:ext>
            </a:extLst>
          </p:cNvPr>
          <p:cNvSpPr>
            <a:spLocks noGrp="1"/>
          </p:cNvSpPr>
          <p:nvPr>
            <p:ph type="body" sz="quarter" idx="10" hasCustomPrompt="1"/>
          </p:nvPr>
        </p:nvSpPr>
        <p:spPr>
          <a:xfrm>
            <a:off x="1019175" y="584200"/>
            <a:ext cx="10153650" cy="857250"/>
          </a:xfrm>
          <a:prstGeom prst="rect">
            <a:avLst/>
          </a:prstGeom>
        </p:spPr>
        <p:txBody>
          <a:bodyPr/>
          <a:lstStyle>
            <a:lvl1pPr marL="0" indent="0">
              <a:buNone/>
              <a:defRPr sz="3200">
                <a:solidFill>
                  <a:schemeClr val="tx1"/>
                </a:solidFill>
              </a:defRPr>
            </a:lvl1pPr>
          </a:lstStyle>
          <a:p>
            <a:pPr lvl="0"/>
            <a:r>
              <a:rPr lang="pt-BR"/>
              <a:t>Título de Núcleo conceitual</a:t>
            </a:r>
          </a:p>
        </p:txBody>
      </p:sp>
    </p:spTree>
    <p:extLst>
      <p:ext uri="{BB962C8B-B14F-4D97-AF65-F5344CB8AC3E}">
        <p14:creationId xmlns:p14="http://schemas.microsoft.com/office/powerpoint/2010/main" val="2089565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ulo_nc_subtitulo_fundo_claro">
    <p:spTree>
      <p:nvGrpSpPr>
        <p:cNvPr id="1" name=""/>
        <p:cNvGrpSpPr/>
        <p:nvPr/>
      </p:nvGrpSpPr>
      <p:grpSpPr>
        <a:xfrm>
          <a:off x="0" y="0"/>
          <a:ext cx="0" cy="0"/>
          <a:chOff x="0" y="0"/>
          <a:chExt cx="0" cy="0"/>
        </a:xfrm>
      </p:grpSpPr>
      <p:cxnSp>
        <p:nvCxnSpPr>
          <p:cNvPr id="5" name="Conector reto 4">
            <a:extLst>
              <a:ext uri="{FF2B5EF4-FFF2-40B4-BE49-F238E27FC236}">
                <a16:creationId xmlns:a16="http://schemas.microsoft.com/office/drawing/2014/main" id="{945C0A04-5D07-15B4-BDEA-D81C35D9AB5E}"/>
              </a:ext>
            </a:extLst>
          </p:cNvPr>
          <p:cNvCxnSpPr/>
          <p:nvPr/>
        </p:nvCxnSpPr>
        <p:spPr>
          <a:xfrm>
            <a:off x="298852" y="917190"/>
            <a:ext cx="5064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Espaço Reservado para Texto 6">
            <a:extLst>
              <a:ext uri="{FF2B5EF4-FFF2-40B4-BE49-F238E27FC236}">
                <a16:creationId xmlns:a16="http://schemas.microsoft.com/office/drawing/2014/main" id="{7646759C-129F-8E13-9526-F5863F0AAC6F}"/>
              </a:ext>
            </a:extLst>
          </p:cNvPr>
          <p:cNvSpPr>
            <a:spLocks noGrp="1"/>
          </p:cNvSpPr>
          <p:nvPr userDrawn="1">
            <p:ph type="body" sz="quarter" idx="10" hasCustomPrompt="1"/>
          </p:nvPr>
        </p:nvSpPr>
        <p:spPr>
          <a:xfrm>
            <a:off x="1019175" y="584200"/>
            <a:ext cx="10153650" cy="857250"/>
          </a:xfrm>
          <a:prstGeom prst="rect">
            <a:avLst/>
          </a:prstGeom>
        </p:spPr>
        <p:txBody>
          <a:bodyPr/>
          <a:lstStyle>
            <a:lvl1pPr marL="0" indent="0">
              <a:buNone/>
              <a:defRPr sz="3200">
                <a:solidFill>
                  <a:schemeClr val="tx1"/>
                </a:solidFill>
              </a:defRPr>
            </a:lvl1pPr>
          </a:lstStyle>
          <a:p>
            <a:pPr lvl="0"/>
            <a:r>
              <a:rPr lang="pt-BR"/>
              <a:t>Título de Núcleo conceitual</a:t>
            </a:r>
          </a:p>
        </p:txBody>
      </p:sp>
      <p:sp>
        <p:nvSpPr>
          <p:cNvPr id="7" name="Espaço Reservado para Texto 6">
            <a:extLst>
              <a:ext uri="{FF2B5EF4-FFF2-40B4-BE49-F238E27FC236}">
                <a16:creationId xmlns:a16="http://schemas.microsoft.com/office/drawing/2014/main" id="{72EECE16-EFA0-70C3-D06A-EA37CFBC5EEB}"/>
              </a:ext>
            </a:extLst>
          </p:cNvPr>
          <p:cNvSpPr>
            <a:spLocks noGrp="1"/>
          </p:cNvSpPr>
          <p:nvPr>
            <p:ph type="body" sz="quarter" idx="11" hasCustomPrompt="1"/>
          </p:nvPr>
        </p:nvSpPr>
        <p:spPr>
          <a:xfrm>
            <a:off x="1019175" y="1455738"/>
            <a:ext cx="10153650" cy="857250"/>
          </a:xfrm>
          <a:prstGeom prst="rect">
            <a:avLst/>
          </a:prstGeom>
        </p:spPr>
        <p:txBody>
          <a:bodyPr/>
          <a:lstStyle>
            <a:lvl1pPr marL="0" indent="0">
              <a:buNone/>
              <a:defRPr sz="2800">
                <a:solidFill>
                  <a:schemeClr val="tx1"/>
                </a:solidFill>
              </a:defRPr>
            </a:lvl1pPr>
          </a:lstStyle>
          <a:p>
            <a:pPr lvl="0"/>
            <a:r>
              <a:rPr lang="pt-BR"/>
              <a:t>Subtítulo</a:t>
            </a:r>
          </a:p>
        </p:txBody>
      </p:sp>
    </p:spTree>
    <p:extLst>
      <p:ext uri="{BB962C8B-B14F-4D97-AF65-F5344CB8AC3E}">
        <p14:creationId xmlns:p14="http://schemas.microsoft.com/office/powerpoint/2010/main" val="11646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ndo claro">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3122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ergunta_resposta">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753871F8-5007-B628-CC9F-1A224D3C4D9F}"/>
              </a:ext>
            </a:extLst>
          </p:cNvPr>
          <p:cNvGrpSpPr/>
          <p:nvPr/>
        </p:nvGrpSpPr>
        <p:grpSpPr>
          <a:xfrm>
            <a:off x="1041187" y="584200"/>
            <a:ext cx="10153650" cy="2461155"/>
            <a:chOff x="1019175" y="179339"/>
            <a:chExt cx="10153650" cy="2461155"/>
          </a:xfrm>
        </p:grpSpPr>
        <p:sp>
          <p:nvSpPr>
            <p:cNvPr id="11" name="Retângulo 10">
              <a:extLst>
                <a:ext uri="{FF2B5EF4-FFF2-40B4-BE49-F238E27FC236}">
                  <a16:creationId xmlns:a16="http://schemas.microsoft.com/office/drawing/2014/main" id="{5C2696D8-49A3-8AD5-6C46-9A65D637E51C}"/>
                </a:ext>
              </a:extLst>
            </p:cNvPr>
            <p:cNvSpPr/>
            <p:nvPr/>
          </p:nvSpPr>
          <p:spPr>
            <a:xfrm>
              <a:off x="1019175" y="584200"/>
              <a:ext cx="10153650" cy="205629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5283D80C-0231-33E9-86F1-AE2E8485597F}"/>
                </a:ext>
              </a:extLst>
            </p:cNvPr>
            <p:cNvPicPr>
              <a:picLocks noChangeAspect="1"/>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l="4783" t="12189" r="5958" b="12853"/>
            <a:stretch/>
          </p:blipFill>
          <p:spPr>
            <a:xfrm>
              <a:off x="1420837" y="179339"/>
              <a:ext cx="815878" cy="809721"/>
            </a:xfrm>
            <a:prstGeom prst="ellipse">
              <a:avLst/>
            </a:prstGeom>
          </p:spPr>
        </p:pic>
      </p:grpSp>
      <p:grpSp>
        <p:nvGrpSpPr>
          <p:cNvPr id="19" name="Agrupar 18">
            <a:extLst>
              <a:ext uri="{FF2B5EF4-FFF2-40B4-BE49-F238E27FC236}">
                <a16:creationId xmlns:a16="http://schemas.microsoft.com/office/drawing/2014/main" id="{C956193C-51AA-2928-A135-F23F31229848}"/>
              </a:ext>
            </a:extLst>
          </p:cNvPr>
          <p:cNvGrpSpPr/>
          <p:nvPr userDrawn="1"/>
        </p:nvGrpSpPr>
        <p:grpSpPr>
          <a:xfrm>
            <a:off x="1041187" y="3045355"/>
            <a:ext cx="10153650" cy="2807771"/>
            <a:chOff x="1019175" y="3084018"/>
            <a:chExt cx="10153650" cy="2807771"/>
          </a:xfrm>
        </p:grpSpPr>
        <p:sp>
          <p:nvSpPr>
            <p:cNvPr id="6" name="Retângulo 5">
              <a:extLst>
                <a:ext uri="{FF2B5EF4-FFF2-40B4-BE49-F238E27FC236}">
                  <a16:creationId xmlns:a16="http://schemas.microsoft.com/office/drawing/2014/main" id="{B5CF9565-5850-0DD6-60C4-D61C5C67B08F}"/>
                </a:ext>
              </a:extLst>
            </p:cNvPr>
            <p:cNvSpPr/>
            <p:nvPr/>
          </p:nvSpPr>
          <p:spPr>
            <a:xfrm>
              <a:off x="1019175" y="3084018"/>
              <a:ext cx="10153650" cy="2807771"/>
            </a:xfrm>
            <a:prstGeom prst="rect">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93B7B578-333B-E67B-0AB9-FE651089C6BD}"/>
                </a:ext>
              </a:extLst>
            </p:cNvPr>
            <p:cNvSpPr txBox="1"/>
            <p:nvPr/>
          </p:nvSpPr>
          <p:spPr>
            <a:xfrm>
              <a:off x="1420837" y="3549277"/>
              <a:ext cx="2354686" cy="369332"/>
            </a:xfrm>
            <a:prstGeom prst="rect">
              <a:avLst/>
            </a:prstGeom>
            <a:noFill/>
          </p:spPr>
          <p:txBody>
            <a:bodyPr wrap="square" rtlCol="0">
              <a:spAutoFit/>
            </a:bodyPr>
            <a:lstStyle/>
            <a:p>
              <a:r>
                <a:rPr lang="pt-BR" b="1"/>
                <a:t>Resposta</a:t>
              </a:r>
            </a:p>
          </p:txBody>
        </p:sp>
      </p:grpSp>
      <p:sp>
        <p:nvSpPr>
          <p:cNvPr id="16" name="Espaço Reservado para Texto 15">
            <a:extLst>
              <a:ext uri="{FF2B5EF4-FFF2-40B4-BE49-F238E27FC236}">
                <a16:creationId xmlns:a16="http://schemas.microsoft.com/office/drawing/2014/main" id="{B1C5B3B9-78FC-A48F-DA1A-CA12044E5F68}"/>
              </a:ext>
            </a:extLst>
          </p:cNvPr>
          <p:cNvSpPr>
            <a:spLocks noGrp="1"/>
          </p:cNvSpPr>
          <p:nvPr>
            <p:ph type="body" sz="quarter" idx="11" hasCustomPrompt="1"/>
          </p:nvPr>
        </p:nvSpPr>
        <p:spPr>
          <a:xfrm>
            <a:off x="1442849" y="3978805"/>
            <a:ext cx="9380538" cy="1552575"/>
          </a:xfrm>
          <a:prstGeom prst="rect">
            <a:avLst/>
          </a:prstGeom>
        </p:spPr>
        <p:txBody>
          <a:bodyPr/>
          <a:lstStyle>
            <a:lvl1pPr marL="0" indent="0">
              <a:buNone/>
              <a:defRPr sz="1800"/>
            </a:lvl1pPr>
          </a:lstStyle>
          <a:p>
            <a:pPr lvl="0"/>
            <a:r>
              <a:rPr lang="pt-BR"/>
              <a:t>Inserir a resposta</a:t>
            </a:r>
          </a:p>
        </p:txBody>
      </p:sp>
      <p:sp>
        <p:nvSpPr>
          <p:cNvPr id="18" name="Espaço Reservado para Texto 17">
            <a:extLst>
              <a:ext uri="{FF2B5EF4-FFF2-40B4-BE49-F238E27FC236}">
                <a16:creationId xmlns:a16="http://schemas.microsoft.com/office/drawing/2014/main" id="{BC8CD4D3-1F32-C65E-B449-605C996467EF}"/>
              </a:ext>
            </a:extLst>
          </p:cNvPr>
          <p:cNvSpPr>
            <a:spLocks noGrp="1"/>
          </p:cNvSpPr>
          <p:nvPr>
            <p:ph type="body" sz="quarter" idx="12" hasCustomPrompt="1"/>
          </p:nvPr>
        </p:nvSpPr>
        <p:spPr>
          <a:xfrm>
            <a:off x="1446024" y="1633861"/>
            <a:ext cx="9421813" cy="973949"/>
          </a:xfrm>
          <a:prstGeom prst="rect">
            <a:avLst/>
          </a:prstGeom>
        </p:spPr>
        <p:txBody>
          <a:bodyPr/>
          <a:lstStyle>
            <a:lvl1pPr marL="0" indent="0">
              <a:buNone/>
              <a:defRPr sz="1800">
                <a:solidFill>
                  <a:schemeClr val="bg1"/>
                </a:solidFill>
              </a:defRPr>
            </a:lvl1pPr>
          </a:lstStyle>
          <a:p>
            <a:pPr lvl="0"/>
            <a:r>
              <a:rPr lang="pt-BR"/>
              <a:t>Inserir a pergunta</a:t>
            </a:r>
          </a:p>
        </p:txBody>
      </p:sp>
    </p:spTree>
    <p:extLst>
      <p:ext uri="{BB962C8B-B14F-4D97-AF65-F5344CB8AC3E}">
        <p14:creationId xmlns:p14="http://schemas.microsoft.com/office/powerpoint/2010/main" val="1288217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tividade - versão 1">
    <p:spTree>
      <p:nvGrpSpPr>
        <p:cNvPr id="1" name=""/>
        <p:cNvGrpSpPr/>
        <p:nvPr/>
      </p:nvGrpSpPr>
      <p:grpSpPr>
        <a:xfrm>
          <a:off x="0" y="0"/>
          <a:ext cx="0" cy="0"/>
          <a:chOff x="0" y="0"/>
          <a:chExt cx="0" cy="0"/>
        </a:xfrm>
      </p:grpSpPr>
      <p:sp>
        <p:nvSpPr>
          <p:cNvPr id="13" name="Espaço Reservado para Texto 12">
            <a:extLst>
              <a:ext uri="{FF2B5EF4-FFF2-40B4-BE49-F238E27FC236}">
                <a16:creationId xmlns:a16="http://schemas.microsoft.com/office/drawing/2014/main" id="{83B497CC-9378-1C00-75F9-34D4246165F3}"/>
              </a:ext>
            </a:extLst>
          </p:cNvPr>
          <p:cNvSpPr>
            <a:spLocks noGrp="1"/>
          </p:cNvSpPr>
          <p:nvPr>
            <p:ph type="body" sz="quarter" idx="10" hasCustomPrompt="1"/>
          </p:nvPr>
        </p:nvSpPr>
        <p:spPr>
          <a:xfrm>
            <a:off x="1019173" y="337457"/>
            <a:ext cx="3060700" cy="333572"/>
          </a:xfrm>
          <a:prstGeom prst="rect">
            <a:avLst/>
          </a:prstGeom>
        </p:spPr>
        <p:txBody>
          <a:bodyPr/>
          <a:lstStyle>
            <a:lvl1pPr marL="0" indent="0">
              <a:buNone/>
              <a:defRPr sz="1800" b="1"/>
            </a:lvl1pPr>
          </a:lstStyle>
          <a:p>
            <a:pPr lvl="0"/>
            <a:r>
              <a:rPr lang="pt-BR"/>
              <a:t>Questão X</a:t>
            </a:r>
          </a:p>
        </p:txBody>
      </p:sp>
      <p:sp>
        <p:nvSpPr>
          <p:cNvPr id="15" name="Espaço Reservado para Texto 14">
            <a:extLst>
              <a:ext uri="{FF2B5EF4-FFF2-40B4-BE49-F238E27FC236}">
                <a16:creationId xmlns:a16="http://schemas.microsoft.com/office/drawing/2014/main" id="{984B660C-03D5-A291-E45A-BC7EBFD27372}"/>
              </a:ext>
            </a:extLst>
          </p:cNvPr>
          <p:cNvSpPr>
            <a:spLocks noGrp="1"/>
          </p:cNvSpPr>
          <p:nvPr>
            <p:ph type="body" sz="quarter" idx="11" hasCustomPrompt="1"/>
          </p:nvPr>
        </p:nvSpPr>
        <p:spPr>
          <a:xfrm>
            <a:off x="1019173" y="843927"/>
            <a:ext cx="10153650" cy="2985571"/>
          </a:xfrm>
          <a:prstGeom prst="rect">
            <a:avLst/>
          </a:prstGeom>
        </p:spPr>
        <p:txBody>
          <a:bodyPr/>
          <a:lstStyle>
            <a:lvl1pPr marL="0" indent="0">
              <a:buNone/>
              <a:defRPr sz="1800"/>
            </a:lvl1pPr>
          </a:lstStyle>
          <a:p>
            <a:pPr lvl="0"/>
            <a:r>
              <a:rPr lang="pt-BR"/>
              <a:t>Inserir enunciado da questão</a:t>
            </a:r>
          </a:p>
        </p:txBody>
      </p:sp>
      <p:grpSp>
        <p:nvGrpSpPr>
          <p:cNvPr id="46" name="Agrupar 45">
            <a:extLst>
              <a:ext uri="{FF2B5EF4-FFF2-40B4-BE49-F238E27FC236}">
                <a16:creationId xmlns:a16="http://schemas.microsoft.com/office/drawing/2014/main" id="{CBADEE8F-D176-C6BD-C191-56A9B56E84AD}"/>
              </a:ext>
            </a:extLst>
          </p:cNvPr>
          <p:cNvGrpSpPr/>
          <p:nvPr userDrawn="1"/>
        </p:nvGrpSpPr>
        <p:grpSpPr>
          <a:xfrm>
            <a:off x="1019171" y="4111174"/>
            <a:ext cx="10153650" cy="447215"/>
            <a:chOff x="1019173" y="4224856"/>
            <a:chExt cx="10153650" cy="447215"/>
          </a:xfrm>
        </p:grpSpPr>
        <p:sp>
          <p:nvSpPr>
            <p:cNvPr id="47" name="Retângulo de cantos arredondados 13">
              <a:extLst>
                <a:ext uri="{FF2B5EF4-FFF2-40B4-BE49-F238E27FC236}">
                  <a16:creationId xmlns:a16="http://schemas.microsoft.com/office/drawing/2014/main" id="{9E37F690-4F60-E12D-266D-BD55E86F739E}"/>
                </a:ext>
              </a:extLst>
            </p:cNvPr>
            <p:cNvSpPr/>
            <p:nvPr/>
          </p:nvSpPr>
          <p:spPr>
            <a:xfrm>
              <a:off x="1019173" y="4224856"/>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48" name="Agrupar 47">
              <a:extLst>
                <a:ext uri="{FF2B5EF4-FFF2-40B4-BE49-F238E27FC236}">
                  <a16:creationId xmlns:a16="http://schemas.microsoft.com/office/drawing/2014/main" id="{DA7E0BE7-D585-5406-4A69-D1647F5969A1}"/>
                </a:ext>
              </a:extLst>
            </p:cNvPr>
            <p:cNvGrpSpPr/>
            <p:nvPr userDrawn="1"/>
          </p:nvGrpSpPr>
          <p:grpSpPr>
            <a:xfrm>
              <a:off x="1019173" y="4230019"/>
              <a:ext cx="474978" cy="442052"/>
              <a:chOff x="1628481" y="2730261"/>
              <a:chExt cx="474978" cy="442052"/>
            </a:xfrm>
          </p:grpSpPr>
          <p:grpSp>
            <p:nvGrpSpPr>
              <p:cNvPr id="49" name="Agrupar 48">
                <a:extLst>
                  <a:ext uri="{FF2B5EF4-FFF2-40B4-BE49-F238E27FC236}">
                    <a16:creationId xmlns:a16="http://schemas.microsoft.com/office/drawing/2014/main" id="{4C2BD092-568C-27FE-9B8D-764D4F49C412}"/>
                  </a:ext>
                </a:extLst>
              </p:cNvPr>
              <p:cNvGrpSpPr/>
              <p:nvPr userDrawn="1"/>
            </p:nvGrpSpPr>
            <p:grpSpPr>
              <a:xfrm>
                <a:off x="1628481" y="2730261"/>
                <a:ext cx="474978" cy="442052"/>
                <a:chOff x="1628481" y="2730261"/>
                <a:chExt cx="474978" cy="442052"/>
              </a:xfrm>
            </p:grpSpPr>
            <p:sp>
              <p:nvSpPr>
                <p:cNvPr id="51" name="Retângulo de cantos arredondados 15">
                  <a:extLst>
                    <a:ext uri="{FF2B5EF4-FFF2-40B4-BE49-F238E27FC236}">
                      <a16:creationId xmlns:a16="http://schemas.microsoft.com/office/drawing/2014/main" id="{DA78C2B1-AA4E-E25C-4C63-921000DFD9AC}"/>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52" name="Retângulo 51">
                  <a:extLst>
                    <a:ext uri="{FF2B5EF4-FFF2-40B4-BE49-F238E27FC236}">
                      <a16:creationId xmlns:a16="http://schemas.microsoft.com/office/drawing/2014/main" id="{0FA39DCD-DDF5-5EB6-32CE-A5BBF316E965}"/>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50" name="CaixaDeTexto 49">
                <a:extLst>
                  <a:ext uri="{FF2B5EF4-FFF2-40B4-BE49-F238E27FC236}">
                    <a16:creationId xmlns:a16="http://schemas.microsoft.com/office/drawing/2014/main" id="{823B33A8-A3C3-FE33-88EB-3780FF352BA4}"/>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A</a:t>
                </a:r>
              </a:p>
            </p:txBody>
          </p:sp>
        </p:grpSp>
      </p:grpSp>
      <p:grpSp>
        <p:nvGrpSpPr>
          <p:cNvPr id="53" name="Agrupar 52">
            <a:extLst>
              <a:ext uri="{FF2B5EF4-FFF2-40B4-BE49-F238E27FC236}">
                <a16:creationId xmlns:a16="http://schemas.microsoft.com/office/drawing/2014/main" id="{EDEB5224-F2B9-6741-95F5-3FE155EEACFD}"/>
              </a:ext>
            </a:extLst>
          </p:cNvPr>
          <p:cNvGrpSpPr/>
          <p:nvPr userDrawn="1"/>
        </p:nvGrpSpPr>
        <p:grpSpPr>
          <a:xfrm>
            <a:off x="1019173" y="4605031"/>
            <a:ext cx="10153650" cy="447215"/>
            <a:chOff x="1628481" y="2725098"/>
            <a:chExt cx="10153650" cy="447215"/>
          </a:xfrm>
        </p:grpSpPr>
        <p:sp>
          <p:nvSpPr>
            <p:cNvPr id="54" name="Retângulo de cantos arredondados 13">
              <a:extLst>
                <a:ext uri="{FF2B5EF4-FFF2-40B4-BE49-F238E27FC236}">
                  <a16:creationId xmlns:a16="http://schemas.microsoft.com/office/drawing/2014/main" id="{CC35F686-2916-0195-EBEE-18DAD8862BC5}"/>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55" name="Agrupar 54">
              <a:extLst>
                <a:ext uri="{FF2B5EF4-FFF2-40B4-BE49-F238E27FC236}">
                  <a16:creationId xmlns:a16="http://schemas.microsoft.com/office/drawing/2014/main" id="{DF05DF7E-8DC5-6C0E-7D6C-1AE4E3310C29}"/>
                </a:ext>
              </a:extLst>
            </p:cNvPr>
            <p:cNvGrpSpPr/>
            <p:nvPr userDrawn="1"/>
          </p:nvGrpSpPr>
          <p:grpSpPr>
            <a:xfrm>
              <a:off x="1628481" y="2730261"/>
              <a:ext cx="474978" cy="442052"/>
              <a:chOff x="1628481" y="2730261"/>
              <a:chExt cx="474978" cy="442052"/>
            </a:xfrm>
          </p:grpSpPr>
          <p:grpSp>
            <p:nvGrpSpPr>
              <p:cNvPr id="56" name="Agrupar 55">
                <a:extLst>
                  <a:ext uri="{FF2B5EF4-FFF2-40B4-BE49-F238E27FC236}">
                    <a16:creationId xmlns:a16="http://schemas.microsoft.com/office/drawing/2014/main" id="{97727E5B-8DA2-B834-D10F-EB7149CB4731}"/>
                  </a:ext>
                </a:extLst>
              </p:cNvPr>
              <p:cNvGrpSpPr/>
              <p:nvPr userDrawn="1"/>
            </p:nvGrpSpPr>
            <p:grpSpPr>
              <a:xfrm>
                <a:off x="1628481" y="2730261"/>
                <a:ext cx="474978" cy="442052"/>
                <a:chOff x="1628481" y="2730261"/>
                <a:chExt cx="474978" cy="442052"/>
              </a:xfrm>
            </p:grpSpPr>
            <p:sp>
              <p:nvSpPr>
                <p:cNvPr id="58" name="Retângulo de cantos arredondados 15">
                  <a:extLst>
                    <a:ext uri="{FF2B5EF4-FFF2-40B4-BE49-F238E27FC236}">
                      <a16:creationId xmlns:a16="http://schemas.microsoft.com/office/drawing/2014/main" id="{5437BE75-133C-6327-2246-253E17EE887E}"/>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59" name="Retângulo 58">
                  <a:extLst>
                    <a:ext uri="{FF2B5EF4-FFF2-40B4-BE49-F238E27FC236}">
                      <a16:creationId xmlns:a16="http://schemas.microsoft.com/office/drawing/2014/main" id="{7908B266-0FCB-DBD7-344C-B731C9BAC779}"/>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57" name="CaixaDeTexto 56">
                <a:extLst>
                  <a:ext uri="{FF2B5EF4-FFF2-40B4-BE49-F238E27FC236}">
                    <a16:creationId xmlns:a16="http://schemas.microsoft.com/office/drawing/2014/main" id="{1DCA0B9B-85D9-0710-F6C7-E51FCAC424A9}"/>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B</a:t>
                </a:r>
              </a:p>
            </p:txBody>
          </p:sp>
        </p:grpSp>
      </p:grpSp>
      <p:grpSp>
        <p:nvGrpSpPr>
          <p:cNvPr id="60" name="Agrupar 59">
            <a:extLst>
              <a:ext uri="{FF2B5EF4-FFF2-40B4-BE49-F238E27FC236}">
                <a16:creationId xmlns:a16="http://schemas.microsoft.com/office/drawing/2014/main" id="{5ED4CE3C-9145-E8CF-C524-319FA1F6CFD6}"/>
              </a:ext>
            </a:extLst>
          </p:cNvPr>
          <p:cNvGrpSpPr/>
          <p:nvPr userDrawn="1"/>
        </p:nvGrpSpPr>
        <p:grpSpPr>
          <a:xfrm>
            <a:off x="1019173" y="5098888"/>
            <a:ext cx="10153650" cy="447215"/>
            <a:chOff x="1628481" y="2725098"/>
            <a:chExt cx="10153650" cy="447215"/>
          </a:xfrm>
        </p:grpSpPr>
        <p:sp>
          <p:nvSpPr>
            <p:cNvPr id="61" name="Retângulo de cantos arredondados 13">
              <a:extLst>
                <a:ext uri="{FF2B5EF4-FFF2-40B4-BE49-F238E27FC236}">
                  <a16:creationId xmlns:a16="http://schemas.microsoft.com/office/drawing/2014/main" id="{953FD78B-BE8B-A227-E11C-CD764465EEA2}"/>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62" name="Agrupar 61">
              <a:extLst>
                <a:ext uri="{FF2B5EF4-FFF2-40B4-BE49-F238E27FC236}">
                  <a16:creationId xmlns:a16="http://schemas.microsoft.com/office/drawing/2014/main" id="{55FFA467-3001-C6A1-7786-5BFD11C1E659}"/>
                </a:ext>
              </a:extLst>
            </p:cNvPr>
            <p:cNvGrpSpPr/>
            <p:nvPr userDrawn="1"/>
          </p:nvGrpSpPr>
          <p:grpSpPr>
            <a:xfrm>
              <a:off x="1628481" y="2730261"/>
              <a:ext cx="474978" cy="442052"/>
              <a:chOff x="1628481" y="2730261"/>
              <a:chExt cx="474978" cy="442052"/>
            </a:xfrm>
          </p:grpSpPr>
          <p:grpSp>
            <p:nvGrpSpPr>
              <p:cNvPr id="63" name="Agrupar 62">
                <a:extLst>
                  <a:ext uri="{FF2B5EF4-FFF2-40B4-BE49-F238E27FC236}">
                    <a16:creationId xmlns:a16="http://schemas.microsoft.com/office/drawing/2014/main" id="{4D083777-EFF2-8DBF-B78F-77599AF6F254}"/>
                  </a:ext>
                </a:extLst>
              </p:cNvPr>
              <p:cNvGrpSpPr/>
              <p:nvPr userDrawn="1"/>
            </p:nvGrpSpPr>
            <p:grpSpPr>
              <a:xfrm>
                <a:off x="1628481" y="2730261"/>
                <a:ext cx="474978" cy="442052"/>
                <a:chOff x="1628481" y="2730261"/>
                <a:chExt cx="474978" cy="442052"/>
              </a:xfrm>
            </p:grpSpPr>
            <p:sp>
              <p:nvSpPr>
                <p:cNvPr id="65" name="Retângulo de cantos arredondados 15">
                  <a:extLst>
                    <a:ext uri="{FF2B5EF4-FFF2-40B4-BE49-F238E27FC236}">
                      <a16:creationId xmlns:a16="http://schemas.microsoft.com/office/drawing/2014/main" id="{A342804B-4366-B131-CBA7-E442DD2AA291}"/>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66" name="Retângulo 65">
                  <a:extLst>
                    <a:ext uri="{FF2B5EF4-FFF2-40B4-BE49-F238E27FC236}">
                      <a16:creationId xmlns:a16="http://schemas.microsoft.com/office/drawing/2014/main" id="{E1B9D27E-5EEE-4389-587B-8AE7AFFA87B6}"/>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64" name="CaixaDeTexto 63">
                <a:extLst>
                  <a:ext uri="{FF2B5EF4-FFF2-40B4-BE49-F238E27FC236}">
                    <a16:creationId xmlns:a16="http://schemas.microsoft.com/office/drawing/2014/main" id="{BB1D00F3-F8A2-0B06-3348-284CCA2A4FD3}"/>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C</a:t>
                </a:r>
              </a:p>
            </p:txBody>
          </p:sp>
        </p:grpSp>
      </p:grpSp>
      <p:grpSp>
        <p:nvGrpSpPr>
          <p:cNvPr id="67" name="Agrupar 66">
            <a:extLst>
              <a:ext uri="{FF2B5EF4-FFF2-40B4-BE49-F238E27FC236}">
                <a16:creationId xmlns:a16="http://schemas.microsoft.com/office/drawing/2014/main" id="{70F058CB-17C3-B0B1-645E-E448CD912DDD}"/>
              </a:ext>
            </a:extLst>
          </p:cNvPr>
          <p:cNvGrpSpPr/>
          <p:nvPr userDrawn="1"/>
        </p:nvGrpSpPr>
        <p:grpSpPr>
          <a:xfrm>
            <a:off x="1019173" y="5592745"/>
            <a:ext cx="10153650" cy="447215"/>
            <a:chOff x="1628481" y="2725098"/>
            <a:chExt cx="10153650" cy="447215"/>
          </a:xfrm>
        </p:grpSpPr>
        <p:sp>
          <p:nvSpPr>
            <p:cNvPr id="68" name="Retângulo de cantos arredondados 13">
              <a:extLst>
                <a:ext uri="{FF2B5EF4-FFF2-40B4-BE49-F238E27FC236}">
                  <a16:creationId xmlns:a16="http://schemas.microsoft.com/office/drawing/2014/main" id="{A4D365FE-671B-6155-BD2F-7576F690EFC8}"/>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69" name="Agrupar 68">
              <a:extLst>
                <a:ext uri="{FF2B5EF4-FFF2-40B4-BE49-F238E27FC236}">
                  <a16:creationId xmlns:a16="http://schemas.microsoft.com/office/drawing/2014/main" id="{A736213C-39C8-8DCF-7C9A-E03B96565F77}"/>
                </a:ext>
              </a:extLst>
            </p:cNvPr>
            <p:cNvGrpSpPr/>
            <p:nvPr userDrawn="1"/>
          </p:nvGrpSpPr>
          <p:grpSpPr>
            <a:xfrm>
              <a:off x="1628481" y="2730261"/>
              <a:ext cx="474978" cy="442052"/>
              <a:chOff x="1628481" y="2730261"/>
              <a:chExt cx="474978" cy="442052"/>
            </a:xfrm>
          </p:grpSpPr>
          <p:grpSp>
            <p:nvGrpSpPr>
              <p:cNvPr id="70" name="Agrupar 69">
                <a:extLst>
                  <a:ext uri="{FF2B5EF4-FFF2-40B4-BE49-F238E27FC236}">
                    <a16:creationId xmlns:a16="http://schemas.microsoft.com/office/drawing/2014/main" id="{13045E57-F663-81B9-D6BF-5CEDDE384347}"/>
                  </a:ext>
                </a:extLst>
              </p:cNvPr>
              <p:cNvGrpSpPr/>
              <p:nvPr userDrawn="1"/>
            </p:nvGrpSpPr>
            <p:grpSpPr>
              <a:xfrm>
                <a:off x="1628481" y="2730261"/>
                <a:ext cx="474978" cy="442052"/>
                <a:chOff x="1628481" y="2730261"/>
                <a:chExt cx="474978" cy="442052"/>
              </a:xfrm>
            </p:grpSpPr>
            <p:sp>
              <p:nvSpPr>
                <p:cNvPr id="72" name="Retângulo de cantos arredondados 15">
                  <a:extLst>
                    <a:ext uri="{FF2B5EF4-FFF2-40B4-BE49-F238E27FC236}">
                      <a16:creationId xmlns:a16="http://schemas.microsoft.com/office/drawing/2014/main" id="{DA0562E0-78BC-8395-835C-B5C0A8D5D8E8}"/>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73" name="Retângulo 72">
                  <a:extLst>
                    <a:ext uri="{FF2B5EF4-FFF2-40B4-BE49-F238E27FC236}">
                      <a16:creationId xmlns:a16="http://schemas.microsoft.com/office/drawing/2014/main" id="{27B43141-FDC7-0612-437C-E4D7C18596EE}"/>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71" name="CaixaDeTexto 70">
                <a:extLst>
                  <a:ext uri="{FF2B5EF4-FFF2-40B4-BE49-F238E27FC236}">
                    <a16:creationId xmlns:a16="http://schemas.microsoft.com/office/drawing/2014/main" id="{7E63F918-2AB5-FC72-4426-7AD7B9CCC147}"/>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D</a:t>
                </a:r>
              </a:p>
            </p:txBody>
          </p:sp>
        </p:grpSp>
      </p:grpSp>
      <p:grpSp>
        <p:nvGrpSpPr>
          <p:cNvPr id="74" name="Agrupar 73">
            <a:extLst>
              <a:ext uri="{FF2B5EF4-FFF2-40B4-BE49-F238E27FC236}">
                <a16:creationId xmlns:a16="http://schemas.microsoft.com/office/drawing/2014/main" id="{7E14FA5E-45DC-8A36-2F64-F15F01B35DF6}"/>
              </a:ext>
            </a:extLst>
          </p:cNvPr>
          <p:cNvGrpSpPr/>
          <p:nvPr userDrawn="1"/>
        </p:nvGrpSpPr>
        <p:grpSpPr>
          <a:xfrm>
            <a:off x="1019173" y="6086602"/>
            <a:ext cx="10153650" cy="447215"/>
            <a:chOff x="1628481" y="2725098"/>
            <a:chExt cx="10153650" cy="447215"/>
          </a:xfrm>
        </p:grpSpPr>
        <p:sp>
          <p:nvSpPr>
            <p:cNvPr id="75" name="Retângulo de cantos arredondados 13">
              <a:extLst>
                <a:ext uri="{FF2B5EF4-FFF2-40B4-BE49-F238E27FC236}">
                  <a16:creationId xmlns:a16="http://schemas.microsoft.com/office/drawing/2014/main" id="{F21BE6EF-BC46-A69C-7B39-E157229E4A0C}"/>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76" name="Agrupar 75">
              <a:extLst>
                <a:ext uri="{FF2B5EF4-FFF2-40B4-BE49-F238E27FC236}">
                  <a16:creationId xmlns:a16="http://schemas.microsoft.com/office/drawing/2014/main" id="{DC27ED11-8E36-0007-FE86-97E332AF672D}"/>
                </a:ext>
              </a:extLst>
            </p:cNvPr>
            <p:cNvGrpSpPr/>
            <p:nvPr userDrawn="1"/>
          </p:nvGrpSpPr>
          <p:grpSpPr>
            <a:xfrm>
              <a:off x="1628481" y="2730261"/>
              <a:ext cx="474978" cy="442052"/>
              <a:chOff x="1628481" y="2730261"/>
              <a:chExt cx="474978" cy="442052"/>
            </a:xfrm>
          </p:grpSpPr>
          <p:grpSp>
            <p:nvGrpSpPr>
              <p:cNvPr id="77" name="Agrupar 76">
                <a:extLst>
                  <a:ext uri="{FF2B5EF4-FFF2-40B4-BE49-F238E27FC236}">
                    <a16:creationId xmlns:a16="http://schemas.microsoft.com/office/drawing/2014/main" id="{145BFD78-445F-EE7A-44E1-7C1D81526219}"/>
                  </a:ext>
                </a:extLst>
              </p:cNvPr>
              <p:cNvGrpSpPr/>
              <p:nvPr userDrawn="1"/>
            </p:nvGrpSpPr>
            <p:grpSpPr>
              <a:xfrm>
                <a:off x="1628481" y="2730261"/>
                <a:ext cx="474978" cy="442052"/>
                <a:chOff x="1628481" y="2730261"/>
                <a:chExt cx="474978" cy="442052"/>
              </a:xfrm>
            </p:grpSpPr>
            <p:sp>
              <p:nvSpPr>
                <p:cNvPr id="79" name="Retângulo de cantos arredondados 15">
                  <a:extLst>
                    <a:ext uri="{FF2B5EF4-FFF2-40B4-BE49-F238E27FC236}">
                      <a16:creationId xmlns:a16="http://schemas.microsoft.com/office/drawing/2014/main" id="{070C554F-805F-B025-3E5F-45733FD5DB7C}"/>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80" name="Retângulo 79">
                  <a:extLst>
                    <a:ext uri="{FF2B5EF4-FFF2-40B4-BE49-F238E27FC236}">
                      <a16:creationId xmlns:a16="http://schemas.microsoft.com/office/drawing/2014/main" id="{BD1D8CE8-C1D7-3661-82C2-705186E53A9E}"/>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78" name="CaixaDeTexto 77">
                <a:extLst>
                  <a:ext uri="{FF2B5EF4-FFF2-40B4-BE49-F238E27FC236}">
                    <a16:creationId xmlns:a16="http://schemas.microsoft.com/office/drawing/2014/main" id="{A483B232-567F-A1B6-B600-BDD867B16596}"/>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E</a:t>
                </a:r>
              </a:p>
            </p:txBody>
          </p:sp>
        </p:grpSp>
      </p:grpSp>
      <p:sp>
        <p:nvSpPr>
          <p:cNvPr id="86" name="Espaço Reservado para Texto 14">
            <a:extLst>
              <a:ext uri="{FF2B5EF4-FFF2-40B4-BE49-F238E27FC236}">
                <a16:creationId xmlns:a16="http://schemas.microsoft.com/office/drawing/2014/main" id="{519118B2-F10A-9580-6C53-56E8822062ED}"/>
              </a:ext>
            </a:extLst>
          </p:cNvPr>
          <p:cNvSpPr>
            <a:spLocks noGrp="1"/>
          </p:cNvSpPr>
          <p:nvPr>
            <p:ph type="body" sz="quarter" idx="12" hasCustomPrompt="1"/>
          </p:nvPr>
        </p:nvSpPr>
        <p:spPr>
          <a:xfrm>
            <a:off x="1584630" y="4191751"/>
            <a:ext cx="9497718" cy="288906"/>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87" name="Espaço Reservado para Texto 14">
            <a:extLst>
              <a:ext uri="{FF2B5EF4-FFF2-40B4-BE49-F238E27FC236}">
                <a16:creationId xmlns:a16="http://schemas.microsoft.com/office/drawing/2014/main" id="{359D1B0A-DD7E-E868-EE74-830962D94297}"/>
              </a:ext>
            </a:extLst>
          </p:cNvPr>
          <p:cNvSpPr>
            <a:spLocks noGrp="1"/>
          </p:cNvSpPr>
          <p:nvPr>
            <p:ph type="body" sz="quarter" idx="13" hasCustomPrompt="1"/>
          </p:nvPr>
        </p:nvSpPr>
        <p:spPr>
          <a:xfrm>
            <a:off x="1584630" y="4690449"/>
            <a:ext cx="9497718" cy="288906"/>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88" name="Espaço Reservado para Texto 14">
            <a:extLst>
              <a:ext uri="{FF2B5EF4-FFF2-40B4-BE49-F238E27FC236}">
                <a16:creationId xmlns:a16="http://schemas.microsoft.com/office/drawing/2014/main" id="{288EA4B8-ADE9-1C9C-0AA8-690228987366}"/>
              </a:ext>
            </a:extLst>
          </p:cNvPr>
          <p:cNvSpPr>
            <a:spLocks noGrp="1"/>
          </p:cNvSpPr>
          <p:nvPr>
            <p:ph type="body" sz="quarter" idx="14" hasCustomPrompt="1"/>
          </p:nvPr>
        </p:nvSpPr>
        <p:spPr>
          <a:xfrm>
            <a:off x="1584630" y="5175461"/>
            <a:ext cx="9497718" cy="288906"/>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2" name="Espaço Reservado para Texto 14">
            <a:extLst>
              <a:ext uri="{FF2B5EF4-FFF2-40B4-BE49-F238E27FC236}">
                <a16:creationId xmlns:a16="http://schemas.microsoft.com/office/drawing/2014/main" id="{00B12AC7-38E5-A0E5-D759-4949D3B1FB3F}"/>
              </a:ext>
            </a:extLst>
          </p:cNvPr>
          <p:cNvSpPr>
            <a:spLocks noGrp="1"/>
          </p:cNvSpPr>
          <p:nvPr>
            <p:ph type="body" sz="quarter" idx="15" hasCustomPrompt="1"/>
          </p:nvPr>
        </p:nvSpPr>
        <p:spPr>
          <a:xfrm>
            <a:off x="1584630" y="5678163"/>
            <a:ext cx="9497718" cy="288906"/>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82" name="Espaço Reservado para Texto 14">
            <a:extLst>
              <a:ext uri="{FF2B5EF4-FFF2-40B4-BE49-F238E27FC236}">
                <a16:creationId xmlns:a16="http://schemas.microsoft.com/office/drawing/2014/main" id="{10088599-B6D5-ABC4-A9A6-02AC18405B81}"/>
              </a:ext>
            </a:extLst>
          </p:cNvPr>
          <p:cNvSpPr>
            <a:spLocks noGrp="1"/>
          </p:cNvSpPr>
          <p:nvPr>
            <p:ph type="body" sz="quarter" idx="16" hasCustomPrompt="1"/>
          </p:nvPr>
        </p:nvSpPr>
        <p:spPr>
          <a:xfrm>
            <a:off x="1584630" y="6163175"/>
            <a:ext cx="9497718" cy="288906"/>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Tree>
    <p:extLst>
      <p:ext uri="{BB962C8B-B14F-4D97-AF65-F5344CB8AC3E}">
        <p14:creationId xmlns:p14="http://schemas.microsoft.com/office/powerpoint/2010/main" val="23544450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
        <p:nvSpPr>
          <p:cNvPr id="3" name="Espaço Reservado para Texto 12">
            <a:extLst>
              <a:ext uri="{FF2B5EF4-FFF2-40B4-BE49-F238E27FC236}">
                <a16:creationId xmlns:a16="http://schemas.microsoft.com/office/drawing/2014/main" id="{CB9D0CF1-939E-E4E7-1BA0-B7DF50655D12}"/>
              </a:ext>
            </a:extLst>
          </p:cNvPr>
          <p:cNvSpPr>
            <a:spLocks noGrp="1"/>
          </p:cNvSpPr>
          <p:nvPr>
            <p:ph type="body" sz="quarter" idx="10" hasCustomPrompt="1"/>
          </p:nvPr>
        </p:nvSpPr>
        <p:spPr>
          <a:xfrm>
            <a:off x="1019173" y="337457"/>
            <a:ext cx="3060700" cy="333572"/>
          </a:xfrm>
          <a:prstGeom prst="rect">
            <a:avLst/>
          </a:prstGeom>
        </p:spPr>
        <p:txBody>
          <a:bodyPr/>
          <a:lstStyle>
            <a:lvl1pPr marL="0" indent="0">
              <a:buNone/>
              <a:defRPr sz="1800" b="1"/>
            </a:lvl1pPr>
          </a:lstStyle>
          <a:p>
            <a:pPr lvl="0"/>
            <a:r>
              <a:rPr lang="pt-BR"/>
              <a:t>Questão X</a:t>
            </a:r>
          </a:p>
        </p:txBody>
      </p:sp>
      <p:sp>
        <p:nvSpPr>
          <p:cNvPr id="4" name="Espaço Reservado para Texto 14">
            <a:extLst>
              <a:ext uri="{FF2B5EF4-FFF2-40B4-BE49-F238E27FC236}">
                <a16:creationId xmlns:a16="http://schemas.microsoft.com/office/drawing/2014/main" id="{5B6EFF45-AA37-0428-4DBE-6391AB722AE7}"/>
              </a:ext>
            </a:extLst>
          </p:cNvPr>
          <p:cNvSpPr>
            <a:spLocks noGrp="1"/>
          </p:cNvSpPr>
          <p:nvPr>
            <p:ph type="body" sz="quarter" idx="11" hasCustomPrompt="1"/>
          </p:nvPr>
        </p:nvSpPr>
        <p:spPr>
          <a:xfrm>
            <a:off x="1019173" y="843928"/>
            <a:ext cx="10153650" cy="1566764"/>
          </a:xfrm>
          <a:prstGeom prst="rect">
            <a:avLst/>
          </a:prstGeom>
        </p:spPr>
        <p:txBody>
          <a:bodyPr/>
          <a:lstStyle>
            <a:lvl1pPr marL="0" indent="0">
              <a:buNone/>
              <a:defRPr sz="1800"/>
            </a:lvl1pPr>
          </a:lstStyle>
          <a:p>
            <a:pPr lvl="0"/>
            <a:r>
              <a:rPr lang="pt-BR"/>
              <a:t>Inserir enunciado da questão</a:t>
            </a:r>
          </a:p>
        </p:txBody>
      </p:sp>
      <p:grpSp>
        <p:nvGrpSpPr>
          <p:cNvPr id="5" name="Agrupar 4">
            <a:extLst>
              <a:ext uri="{FF2B5EF4-FFF2-40B4-BE49-F238E27FC236}">
                <a16:creationId xmlns:a16="http://schemas.microsoft.com/office/drawing/2014/main" id="{2D9A6C46-B701-3A75-50FD-E2CB4D89154F}"/>
              </a:ext>
            </a:extLst>
          </p:cNvPr>
          <p:cNvGrpSpPr/>
          <p:nvPr userDrawn="1"/>
        </p:nvGrpSpPr>
        <p:grpSpPr>
          <a:xfrm>
            <a:off x="1017329" y="2583591"/>
            <a:ext cx="10153650" cy="759991"/>
            <a:chOff x="1019173" y="4224856"/>
            <a:chExt cx="10153650" cy="447215"/>
          </a:xfrm>
        </p:grpSpPr>
        <p:sp>
          <p:nvSpPr>
            <p:cNvPr id="6" name="Retângulo de cantos arredondados 13">
              <a:extLst>
                <a:ext uri="{FF2B5EF4-FFF2-40B4-BE49-F238E27FC236}">
                  <a16:creationId xmlns:a16="http://schemas.microsoft.com/office/drawing/2014/main" id="{A7648317-A452-4321-C4FD-D2D969D4F0B1}"/>
                </a:ext>
              </a:extLst>
            </p:cNvPr>
            <p:cNvSpPr/>
            <p:nvPr/>
          </p:nvSpPr>
          <p:spPr>
            <a:xfrm>
              <a:off x="1019173" y="4224856"/>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7" name="Agrupar 6">
              <a:extLst>
                <a:ext uri="{FF2B5EF4-FFF2-40B4-BE49-F238E27FC236}">
                  <a16:creationId xmlns:a16="http://schemas.microsoft.com/office/drawing/2014/main" id="{94C85FF7-E67B-859B-70EE-D7559EBDCDD4}"/>
                </a:ext>
              </a:extLst>
            </p:cNvPr>
            <p:cNvGrpSpPr/>
            <p:nvPr userDrawn="1"/>
          </p:nvGrpSpPr>
          <p:grpSpPr>
            <a:xfrm>
              <a:off x="1019173" y="4230019"/>
              <a:ext cx="474978" cy="442052"/>
              <a:chOff x="1628481" y="2730261"/>
              <a:chExt cx="474978" cy="442052"/>
            </a:xfrm>
          </p:grpSpPr>
          <p:grpSp>
            <p:nvGrpSpPr>
              <p:cNvPr id="8" name="Agrupar 7">
                <a:extLst>
                  <a:ext uri="{FF2B5EF4-FFF2-40B4-BE49-F238E27FC236}">
                    <a16:creationId xmlns:a16="http://schemas.microsoft.com/office/drawing/2014/main" id="{0A88026D-D665-E196-22A5-BA4875FF89FA}"/>
                  </a:ext>
                </a:extLst>
              </p:cNvPr>
              <p:cNvGrpSpPr/>
              <p:nvPr userDrawn="1"/>
            </p:nvGrpSpPr>
            <p:grpSpPr>
              <a:xfrm>
                <a:off x="1628481" y="2730261"/>
                <a:ext cx="474978" cy="442052"/>
                <a:chOff x="1628481" y="2730261"/>
                <a:chExt cx="474978" cy="442052"/>
              </a:xfrm>
            </p:grpSpPr>
            <p:sp>
              <p:nvSpPr>
                <p:cNvPr id="10" name="Retângulo de cantos arredondados 15">
                  <a:extLst>
                    <a:ext uri="{FF2B5EF4-FFF2-40B4-BE49-F238E27FC236}">
                      <a16:creationId xmlns:a16="http://schemas.microsoft.com/office/drawing/2014/main" id="{C7E27372-4417-307F-8649-5DA62BB1C26F}"/>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11" name="Retângulo 10">
                  <a:extLst>
                    <a:ext uri="{FF2B5EF4-FFF2-40B4-BE49-F238E27FC236}">
                      <a16:creationId xmlns:a16="http://schemas.microsoft.com/office/drawing/2014/main" id="{E5417D42-5F3A-7046-1751-753B590ABEE6}"/>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9" name="CaixaDeTexto 8">
                <a:extLst>
                  <a:ext uri="{FF2B5EF4-FFF2-40B4-BE49-F238E27FC236}">
                    <a16:creationId xmlns:a16="http://schemas.microsoft.com/office/drawing/2014/main" id="{0D12BCF5-7B70-2379-A990-4486D6CFBB6E}"/>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A</a:t>
                </a:r>
              </a:p>
            </p:txBody>
          </p:sp>
        </p:grpSp>
      </p:grpSp>
      <p:grpSp>
        <p:nvGrpSpPr>
          <p:cNvPr id="12" name="Agrupar 11">
            <a:extLst>
              <a:ext uri="{FF2B5EF4-FFF2-40B4-BE49-F238E27FC236}">
                <a16:creationId xmlns:a16="http://schemas.microsoft.com/office/drawing/2014/main" id="{B786ADC7-4E5B-13E3-DA56-E0AD8EF10979}"/>
              </a:ext>
            </a:extLst>
          </p:cNvPr>
          <p:cNvGrpSpPr/>
          <p:nvPr userDrawn="1"/>
        </p:nvGrpSpPr>
        <p:grpSpPr>
          <a:xfrm>
            <a:off x="1017329" y="3403898"/>
            <a:ext cx="10153650" cy="711110"/>
            <a:chOff x="1628481" y="2725098"/>
            <a:chExt cx="10153650" cy="447215"/>
          </a:xfrm>
        </p:grpSpPr>
        <p:sp>
          <p:nvSpPr>
            <p:cNvPr id="13" name="Retângulo de cantos arredondados 13">
              <a:extLst>
                <a:ext uri="{FF2B5EF4-FFF2-40B4-BE49-F238E27FC236}">
                  <a16:creationId xmlns:a16="http://schemas.microsoft.com/office/drawing/2014/main" id="{B80F30D9-F4FC-AE0E-D672-D88A63A21948}"/>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14" name="Agrupar 13">
              <a:extLst>
                <a:ext uri="{FF2B5EF4-FFF2-40B4-BE49-F238E27FC236}">
                  <a16:creationId xmlns:a16="http://schemas.microsoft.com/office/drawing/2014/main" id="{FB9EAAE2-29BE-49A1-ADB5-DACEF00D732D}"/>
                </a:ext>
              </a:extLst>
            </p:cNvPr>
            <p:cNvGrpSpPr/>
            <p:nvPr userDrawn="1"/>
          </p:nvGrpSpPr>
          <p:grpSpPr>
            <a:xfrm>
              <a:off x="1628481" y="2730261"/>
              <a:ext cx="474978" cy="442052"/>
              <a:chOff x="1628481" y="2730261"/>
              <a:chExt cx="474978" cy="442052"/>
            </a:xfrm>
          </p:grpSpPr>
          <p:grpSp>
            <p:nvGrpSpPr>
              <p:cNvPr id="15" name="Agrupar 14">
                <a:extLst>
                  <a:ext uri="{FF2B5EF4-FFF2-40B4-BE49-F238E27FC236}">
                    <a16:creationId xmlns:a16="http://schemas.microsoft.com/office/drawing/2014/main" id="{EEEE910A-C2B4-8CB0-F9FC-C6EA20DF6324}"/>
                  </a:ext>
                </a:extLst>
              </p:cNvPr>
              <p:cNvGrpSpPr/>
              <p:nvPr userDrawn="1"/>
            </p:nvGrpSpPr>
            <p:grpSpPr>
              <a:xfrm>
                <a:off x="1628481" y="2730261"/>
                <a:ext cx="474978" cy="442052"/>
                <a:chOff x="1628481" y="2730261"/>
                <a:chExt cx="474978" cy="442052"/>
              </a:xfrm>
            </p:grpSpPr>
            <p:sp>
              <p:nvSpPr>
                <p:cNvPr id="17" name="Retângulo de cantos arredondados 15">
                  <a:extLst>
                    <a:ext uri="{FF2B5EF4-FFF2-40B4-BE49-F238E27FC236}">
                      <a16:creationId xmlns:a16="http://schemas.microsoft.com/office/drawing/2014/main" id="{CF299796-8A71-0E80-4868-DD7A17B2A8C5}"/>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18" name="Retângulo 17">
                  <a:extLst>
                    <a:ext uri="{FF2B5EF4-FFF2-40B4-BE49-F238E27FC236}">
                      <a16:creationId xmlns:a16="http://schemas.microsoft.com/office/drawing/2014/main" id="{7F1D12A6-0216-BC3D-789B-2FB554DF3875}"/>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16" name="CaixaDeTexto 15">
                <a:extLst>
                  <a:ext uri="{FF2B5EF4-FFF2-40B4-BE49-F238E27FC236}">
                    <a16:creationId xmlns:a16="http://schemas.microsoft.com/office/drawing/2014/main" id="{62723E5F-4DC7-5485-CCF3-775C7BEAE5CD}"/>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B</a:t>
                </a:r>
              </a:p>
            </p:txBody>
          </p:sp>
        </p:grpSp>
      </p:grpSp>
      <p:grpSp>
        <p:nvGrpSpPr>
          <p:cNvPr id="19" name="Agrupar 18">
            <a:extLst>
              <a:ext uri="{FF2B5EF4-FFF2-40B4-BE49-F238E27FC236}">
                <a16:creationId xmlns:a16="http://schemas.microsoft.com/office/drawing/2014/main" id="{8BFC1031-B38B-B5B7-4352-EC4BD6A7B14A}"/>
              </a:ext>
            </a:extLst>
          </p:cNvPr>
          <p:cNvGrpSpPr/>
          <p:nvPr userDrawn="1"/>
        </p:nvGrpSpPr>
        <p:grpSpPr>
          <a:xfrm>
            <a:off x="1017329" y="4175324"/>
            <a:ext cx="10153650" cy="702900"/>
            <a:chOff x="1628481" y="2725098"/>
            <a:chExt cx="10153650" cy="447215"/>
          </a:xfrm>
        </p:grpSpPr>
        <p:sp>
          <p:nvSpPr>
            <p:cNvPr id="20" name="Retângulo de cantos arredondados 13">
              <a:extLst>
                <a:ext uri="{FF2B5EF4-FFF2-40B4-BE49-F238E27FC236}">
                  <a16:creationId xmlns:a16="http://schemas.microsoft.com/office/drawing/2014/main" id="{018BBDD2-FFC2-17B0-E089-2A7E80C23C5F}"/>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21" name="Agrupar 20">
              <a:extLst>
                <a:ext uri="{FF2B5EF4-FFF2-40B4-BE49-F238E27FC236}">
                  <a16:creationId xmlns:a16="http://schemas.microsoft.com/office/drawing/2014/main" id="{FF3AA71B-CC14-4CB0-E196-3AAE42E7577B}"/>
                </a:ext>
              </a:extLst>
            </p:cNvPr>
            <p:cNvGrpSpPr/>
            <p:nvPr userDrawn="1"/>
          </p:nvGrpSpPr>
          <p:grpSpPr>
            <a:xfrm>
              <a:off x="1628481" y="2730261"/>
              <a:ext cx="474978" cy="442052"/>
              <a:chOff x="1628481" y="2730261"/>
              <a:chExt cx="474978" cy="442052"/>
            </a:xfrm>
          </p:grpSpPr>
          <p:grpSp>
            <p:nvGrpSpPr>
              <p:cNvPr id="22" name="Agrupar 21">
                <a:extLst>
                  <a:ext uri="{FF2B5EF4-FFF2-40B4-BE49-F238E27FC236}">
                    <a16:creationId xmlns:a16="http://schemas.microsoft.com/office/drawing/2014/main" id="{AD4D1465-9CC8-6815-5743-515FE87C28FA}"/>
                  </a:ext>
                </a:extLst>
              </p:cNvPr>
              <p:cNvGrpSpPr/>
              <p:nvPr userDrawn="1"/>
            </p:nvGrpSpPr>
            <p:grpSpPr>
              <a:xfrm>
                <a:off x="1628481" y="2730261"/>
                <a:ext cx="474978" cy="442052"/>
                <a:chOff x="1628481" y="2730261"/>
                <a:chExt cx="474978" cy="442052"/>
              </a:xfrm>
            </p:grpSpPr>
            <p:sp>
              <p:nvSpPr>
                <p:cNvPr id="24" name="Retângulo de cantos arredondados 15">
                  <a:extLst>
                    <a:ext uri="{FF2B5EF4-FFF2-40B4-BE49-F238E27FC236}">
                      <a16:creationId xmlns:a16="http://schemas.microsoft.com/office/drawing/2014/main" id="{FE2EA8F3-16BF-331B-FC93-2FF94815FB9A}"/>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25" name="Retângulo 24">
                  <a:extLst>
                    <a:ext uri="{FF2B5EF4-FFF2-40B4-BE49-F238E27FC236}">
                      <a16:creationId xmlns:a16="http://schemas.microsoft.com/office/drawing/2014/main" id="{9C5AA948-103A-B618-1BAC-278241285BAE}"/>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23" name="CaixaDeTexto 22">
                <a:extLst>
                  <a:ext uri="{FF2B5EF4-FFF2-40B4-BE49-F238E27FC236}">
                    <a16:creationId xmlns:a16="http://schemas.microsoft.com/office/drawing/2014/main" id="{83906479-2C50-06E3-0237-F1784A2CC872}"/>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C</a:t>
                </a:r>
              </a:p>
            </p:txBody>
          </p:sp>
        </p:grpSp>
      </p:grpSp>
      <p:grpSp>
        <p:nvGrpSpPr>
          <p:cNvPr id="26" name="Agrupar 25">
            <a:extLst>
              <a:ext uri="{FF2B5EF4-FFF2-40B4-BE49-F238E27FC236}">
                <a16:creationId xmlns:a16="http://schemas.microsoft.com/office/drawing/2014/main" id="{A083BEC5-3D7D-D4DC-750F-480790CF4327}"/>
              </a:ext>
            </a:extLst>
          </p:cNvPr>
          <p:cNvGrpSpPr/>
          <p:nvPr userDrawn="1"/>
        </p:nvGrpSpPr>
        <p:grpSpPr>
          <a:xfrm>
            <a:off x="1017329" y="4938540"/>
            <a:ext cx="10153650" cy="725259"/>
            <a:chOff x="1628481" y="2725098"/>
            <a:chExt cx="10153650" cy="447215"/>
          </a:xfrm>
        </p:grpSpPr>
        <p:sp>
          <p:nvSpPr>
            <p:cNvPr id="27" name="Retângulo de cantos arredondados 13">
              <a:extLst>
                <a:ext uri="{FF2B5EF4-FFF2-40B4-BE49-F238E27FC236}">
                  <a16:creationId xmlns:a16="http://schemas.microsoft.com/office/drawing/2014/main" id="{4835CEC4-10DA-A6DE-3112-A21EB771AFA5}"/>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28" name="Agrupar 27">
              <a:extLst>
                <a:ext uri="{FF2B5EF4-FFF2-40B4-BE49-F238E27FC236}">
                  <a16:creationId xmlns:a16="http://schemas.microsoft.com/office/drawing/2014/main" id="{8D0EBADD-7636-D463-E589-538961271526}"/>
                </a:ext>
              </a:extLst>
            </p:cNvPr>
            <p:cNvGrpSpPr/>
            <p:nvPr userDrawn="1"/>
          </p:nvGrpSpPr>
          <p:grpSpPr>
            <a:xfrm>
              <a:off x="1628481" y="2730261"/>
              <a:ext cx="474978" cy="442052"/>
              <a:chOff x="1628481" y="2730261"/>
              <a:chExt cx="474978" cy="442052"/>
            </a:xfrm>
          </p:grpSpPr>
          <p:grpSp>
            <p:nvGrpSpPr>
              <p:cNvPr id="29" name="Agrupar 28">
                <a:extLst>
                  <a:ext uri="{FF2B5EF4-FFF2-40B4-BE49-F238E27FC236}">
                    <a16:creationId xmlns:a16="http://schemas.microsoft.com/office/drawing/2014/main" id="{7CCB71ED-E317-6AC5-2014-1892587EFF11}"/>
                  </a:ext>
                </a:extLst>
              </p:cNvPr>
              <p:cNvGrpSpPr/>
              <p:nvPr userDrawn="1"/>
            </p:nvGrpSpPr>
            <p:grpSpPr>
              <a:xfrm>
                <a:off x="1628481" y="2730261"/>
                <a:ext cx="474978" cy="442052"/>
                <a:chOff x="1628481" y="2730261"/>
                <a:chExt cx="474978" cy="442052"/>
              </a:xfrm>
            </p:grpSpPr>
            <p:sp>
              <p:nvSpPr>
                <p:cNvPr id="31" name="Retângulo de cantos arredondados 15">
                  <a:extLst>
                    <a:ext uri="{FF2B5EF4-FFF2-40B4-BE49-F238E27FC236}">
                      <a16:creationId xmlns:a16="http://schemas.microsoft.com/office/drawing/2014/main" id="{8FE2102D-F084-8098-EDA6-A65E2F23FC8F}"/>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32" name="Retângulo 31">
                  <a:extLst>
                    <a:ext uri="{FF2B5EF4-FFF2-40B4-BE49-F238E27FC236}">
                      <a16:creationId xmlns:a16="http://schemas.microsoft.com/office/drawing/2014/main" id="{F90E6265-99FF-D769-BB79-C20FBF09E78B}"/>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30" name="CaixaDeTexto 29">
                <a:extLst>
                  <a:ext uri="{FF2B5EF4-FFF2-40B4-BE49-F238E27FC236}">
                    <a16:creationId xmlns:a16="http://schemas.microsoft.com/office/drawing/2014/main" id="{8B867103-30FF-911E-D894-2CA519EA6287}"/>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D</a:t>
                </a:r>
              </a:p>
            </p:txBody>
          </p:sp>
        </p:grpSp>
      </p:grpSp>
      <p:grpSp>
        <p:nvGrpSpPr>
          <p:cNvPr id="33" name="Agrupar 32">
            <a:extLst>
              <a:ext uri="{FF2B5EF4-FFF2-40B4-BE49-F238E27FC236}">
                <a16:creationId xmlns:a16="http://schemas.microsoft.com/office/drawing/2014/main" id="{7B49F3AD-40C2-547B-FEE4-2198CEAF27CB}"/>
              </a:ext>
            </a:extLst>
          </p:cNvPr>
          <p:cNvGrpSpPr/>
          <p:nvPr userDrawn="1"/>
        </p:nvGrpSpPr>
        <p:grpSpPr>
          <a:xfrm>
            <a:off x="1017329" y="5724113"/>
            <a:ext cx="10153650" cy="693958"/>
            <a:chOff x="1628481" y="2725098"/>
            <a:chExt cx="10153650" cy="447215"/>
          </a:xfrm>
        </p:grpSpPr>
        <p:sp>
          <p:nvSpPr>
            <p:cNvPr id="34" name="Retângulo de cantos arredondados 13">
              <a:extLst>
                <a:ext uri="{FF2B5EF4-FFF2-40B4-BE49-F238E27FC236}">
                  <a16:creationId xmlns:a16="http://schemas.microsoft.com/office/drawing/2014/main" id="{4490BE2E-42D0-3480-3092-F595BC378453}"/>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35" name="Agrupar 34">
              <a:extLst>
                <a:ext uri="{FF2B5EF4-FFF2-40B4-BE49-F238E27FC236}">
                  <a16:creationId xmlns:a16="http://schemas.microsoft.com/office/drawing/2014/main" id="{DA456ADD-65BF-6705-54F0-88F9E3D074DF}"/>
                </a:ext>
              </a:extLst>
            </p:cNvPr>
            <p:cNvGrpSpPr/>
            <p:nvPr userDrawn="1"/>
          </p:nvGrpSpPr>
          <p:grpSpPr>
            <a:xfrm>
              <a:off x="1628481" y="2730261"/>
              <a:ext cx="474978" cy="442052"/>
              <a:chOff x="1628481" y="2730261"/>
              <a:chExt cx="474978" cy="442052"/>
            </a:xfrm>
          </p:grpSpPr>
          <p:grpSp>
            <p:nvGrpSpPr>
              <p:cNvPr id="36" name="Agrupar 35">
                <a:extLst>
                  <a:ext uri="{FF2B5EF4-FFF2-40B4-BE49-F238E27FC236}">
                    <a16:creationId xmlns:a16="http://schemas.microsoft.com/office/drawing/2014/main" id="{959E214E-9E2B-7805-F059-D42EBDBBE86F}"/>
                  </a:ext>
                </a:extLst>
              </p:cNvPr>
              <p:cNvGrpSpPr/>
              <p:nvPr userDrawn="1"/>
            </p:nvGrpSpPr>
            <p:grpSpPr>
              <a:xfrm>
                <a:off x="1628481" y="2730261"/>
                <a:ext cx="474978" cy="442052"/>
                <a:chOff x="1628481" y="2730261"/>
                <a:chExt cx="474978" cy="442052"/>
              </a:xfrm>
            </p:grpSpPr>
            <p:sp>
              <p:nvSpPr>
                <p:cNvPr id="38" name="Retângulo de cantos arredondados 15">
                  <a:extLst>
                    <a:ext uri="{FF2B5EF4-FFF2-40B4-BE49-F238E27FC236}">
                      <a16:creationId xmlns:a16="http://schemas.microsoft.com/office/drawing/2014/main" id="{A087EC61-1769-5252-42BA-3BFE47EC5FDF}"/>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39" name="Retângulo 38">
                  <a:extLst>
                    <a:ext uri="{FF2B5EF4-FFF2-40B4-BE49-F238E27FC236}">
                      <a16:creationId xmlns:a16="http://schemas.microsoft.com/office/drawing/2014/main" id="{7273725E-B0D2-62CF-2B91-A0EF5C099551}"/>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37" name="CaixaDeTexto 36">
                <a:extLst>
                  <a:ext uri="{FF2B5EF4-FFF2-40B4-BE49-F238E27FC236}">
                    <a16:creationId xmlns:a16="http://schemas.microsoft.com/office/drawing/2014/main" id="{BB8D845D-864A-4B6A-6C35-5500C3BAC53C}"/>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E</a:t>
                </a:r>
              </a:p>
            </p:txBody>
          </p:sp>
        </p:grpSp>
      </p:grpSp>
      <p:sp>
        <p:nvSpPr>
          <p:cNvPr id="40" name="Espaço Reservado para Texto 14">
            <a:extLst>
              <a:ext uri="{FF2B5EF4-FFF2-40B4-BE49-F238E27FC236}">
                <a16:creationId xmlns:a16="http://schemas.microsoft.com/office/drawing/2014/main" id="{E249BA33-0847-3A49-6C3E-C3E2C194699B}"/>
              </a:ext>
            </a:extLst>
          </p:cNvPr>
          <p:cNvSpPr>
            <a:spLocks noGrp="1"/>
          </p:cNvSpPr>
          <p:nvPr>
            <p:ph type="body" sz="quarter" idx="12" hasCustomPrompt="1"/>
          </p:nvPr>
        </p:nvSpPr>
        <p:spPr>
          <a:xfrm>
            <a:off x="1584634" y="2664167"/>
            <a:ext cx="9497718" cy="608390"/>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41" name="Espaço Reservado para Texto 14">
            <a:extLst>
              <a:ext uri="{FF2B5EF4-FFF2-40B4-BE49-F238E27FC236}">
                <a16:creationId xmlns:a16="http://schemas.microsoft.com/office/drawing/2014/main" id="{819E2D9F-1E12-3E2E-6BAA-5A6D22D274DD}"/>
              </a:ext>
            </a:extLst>
          </p:cNvPr>
          <p:cNvSpPr>
            <a:spLocks noGrp="1"/>
          </p:cNvSpPr>
          <p:nvPr>
            <p:ph type="body" sz="quarter" idx="13" hasCustomPrompt="1"/>
          </p:nvPr>
        </p:nvSpPr>
        <p:spPr>
          <a:xfrm>
            <a:off x="1584482" y="3473754"/>
            <a:ext cx="9497718" cy="569259"/>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42" name="Espaço Reservado para Texto 14">
            <a:extLst>
              <a:ext uri="{FF2B5EF4-FFF2-40B4-BE49-F238E27FC236}">
                <a16:creationId xmlns:a16="http://schemas.microsoft.com/office/drawing/2014/main" id="{E846084A-3AB4-9FEA-4DC5-004F97453BF5}"/>
              </a:ext>
            </a:extLst>
          </p:cNvPr>
          <p:cNvSpPr>
            <a:spLocks noGrp="1"/>
          </p:cNvSpPr>
          <p:nvPr>
            <p:ph type="body" sz="quarter" idx="14" hasCustomPrompt="1"/>
          </p:nvPr>
        </p:nvSpPr>
        <p:spPr>
          <a:xfrm>
            <a:off x="1582786" y="4245591"/>
            <a:ext cx="9497718" cy="562686"/>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45" name="Espaço Reservado para Texto 14">
            <a:extLst>
              <a:ext uri="{FF2B5EF4-FFF2-40B4-BE49-F238E27FC236}">
                <a16:creationId xmlns:a16="http://schemas.microsoft.com/office/drawing/2014/main" id="{A19C725B-6B62-09A7-F021-6491BDF777BF}"/>
              </a:ext>
            </a:extLst>
          </p:cNvPr>
          <p:cNvSpPr>
            <a:spLocks noGrp="1"/>
          </p:cNvSpPr>
          <p:nvPr>
            <p:ph type="body" sz="quarter" idx="15" hasCustomPrompt="1"/>
          </p:nvPr>
        </p:nvSpPr>
        <p:spPr>
          <a:xfrm>
            <a:off x="1582786" y="5017677"/>
            <a:ext cx="9497718" cy="569259"/>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46" name="Espaço Reservado para Texto 14">
            <a:extLst>
              <a:ext uri="{FF2B5EF4-FFF2-40B4-BE49-F238E27FC236}">
                <a16:creationId xmlns:a16="http://schemas.microsoft.com/office/drawing/2014/main" id="{B1508FCC-B1EA-7B2E-3B18-5AD3EFDEB702}"/>
              </a:ext>
            </a:extLst>
          </p:cNvPr>
          <p:cNvSpPr>
            <a:spLocks noGrp="1"/>
          </p:cNvSpPr>
          <p:nvPr>
            <p:ph type="body" sz="quarter" idx="16" hasCustomPrompt="1"/>
          </p:nvPr>
        </p:nvSpPr>
        <p:spPr>
          <a:xfrm>
            <a:off x="1582784" y="5784379"/>
            <a:ext cx="9497718" cy="569259"/>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Tree>
    <p:extLst>
      <p:ext uri="{BB962C8B-B14F-4D97-AF65-F5344CB8AC3E}">
        <p14:creationId xmlns:p14="http://schemas.microsoft.com/office/powerpoint/2010/main" val="1756485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F9D169BB-ECAE-0211-35CA-171B90F5E62B}"/>
              </a:ext>
            </a:extLst>
          </p:cNvPr>
          <p:cNvSpPr/>
          <p:nvPr userDrawn="1"/>
        </p:nvSpPr>
        <p:spPr>
          <a:xfrm>
            <a:off x="11815763" y="6534150"/>
            <a:ext cx="376237" cy="3238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a:extLst>
              <a:ext uri="{FF2B5EF4-FFF2-40B4-BE49-F238E27FC236}">
                <a16:creationId xmlns:a16="http://schemas.microsoft.com/office/drawing/2014/main" id="{533490D2-3DE7-6998-B88F-8446625D9D7E}"/>
              </a:ext>
            </a:extLst>
          </p:cNvPr>
          <p:cNvSpPr/>
          <p:nvPr userDrawn="1"/>
        </p:nvSpPr>
        <p:spPr>
          <a:xfrm>
            <a:off x="0" y="6534150"/>
            <a:ext cx="9991725" cy="3238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a:extLst>
              <a:ext uri="{FF2B5EF4-FFF2-40B4-BE49-F238E27FC236}">
                <a16:creationId xmlns:a16="http://schemas.microsoft.com/office/drawing/2014/main" id="{8809DE12-9053-1118-218C-7CC6A99D4E57}"/>
              </a:ext>
            </a:extLst>
          </p:cNvPr>
          <p:cNvSpPr/>
          <p:nvPr userDrawn="1"/>
        </p:nvSpPr>
        <p:spPr>
          <a:xfrm>
            <a:off x="9991725" y="6534150"/>
            <a:ext cx="2116455" cy="3238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66F9201F-774D-412F-8C62-BD8DFDF10B8B}"/>
              </a:ext>
            </a:extLst>
          </p:cNvPr>
          <p:cNvSpPr/>
          <p:nvPr userDrawn="1"/>
        </p:nvSpPr>
        <p:spPr>
          <a:xfrm>
            <a:off x="0" y="0"/>
            <a:ext cx="12192000" cy="2514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4"/>
              </a:solidFill>
            </a:endParaRPr>
          </a:p>
        </p:txBody>
      </p:sp>
    </p:spTree>
    <p:extLst>
      <p:ext uri="{BB962C8B-B14F-4D97-AF65-F5344CB8AC3E}">
        <p14:creationId xmlns:p14="http://schemas.microsoft.com/office/powerpoint/2010/main" val="2299267104"/>
      </p:ext>
    </p:extLst>
  </p:cSld>
  <p:clrMap bg1="lt1" tx1="dk1" bg2="lt2" tx2="dk2" accent1="accent1" accent2="accent2" accent3="accent3" accent4="accent4" accent5="accent5" accent6="accent6" hlink="hlink" folHlink="folHlink"/>
  <p:sldLayoutIdLst>
    <p:sldLayoutId id="2147483684" r:id="rId1"/>
    <p:sldLayoutId id="2147483681" r:id="rId2"/>
    <p:sldLayoutId id="2147483680" r:id="rId3"/>
    <p:sldLayoutId id="2147483676" r:id="rId4"/>
    <p:sldLayoutId id="2147483678" r:id="rId5"/>
    <p:sldLayoutId id="2147483662" r:id="rId6"/>
    <p:sldLayoutId id="2147483675" r:id="rId7"/>
    <p:sldLayoutId id="2147483669" r:id="rId8"/>
    <p:sldLayoutId id="2147483674" r:id="rId9"/>
  </p:sldLayoutIdLst>
  <p:txStyles>
    <p:titleStyle>
      <a:lvl1pPr algn="l" defTabSz="914400" rtl="0" eaLnBrk="1" latinLnBrk="0" hangingPunct="1">
        <a:lnSpc>
          <a:spcPct val="90000"/>
        </a:lnSpc>
        <a:spcBef>
          <a:spcPct val="0"/>
        </a:spcBef>
        <a:buNone/>
        <a:defRPr sz="90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0">
          <p15:clr>
            <a:srgbClr val="F26B43"/>
          </p15:clr>
        </p15:guide>
        <p15:guide id="2" orient="horz" pos="1457">
          <p15:clr>
            <a:srgbClr val="F26B43"/>
          </p15:clr>
        </p15:guide>
        <p15:guide id="3" pos="5133">
          <p15:clr>
            <a:srgbClr val="F26B43"/>
          </p15:clr>
        </p15:guide>
        <p15:guide id="4" orient="horz" pos="2886">
          <p15:clr>
            <a:srgbClr val="F26B43"/>
          </p15:clr>
        </p15:guide>
        <p15:guide id="5" pos="642">
          <p15:clr>
            <a:srgbClr val="9FCC3B"/>
          </p15:clr>
        </p15:guide>
        <p15:guide id="6" orient="horz" pos="368">
          <p15:clr>
            <a:srgbClr val="9FCC3B"/>
          </p15:clr>
        </p15:guide>
        <p15:guide id="7" pos="7038">
          <p15:clr>
            <a:srgbClr val="9FCC3B"/>
          </p15:clr>
        </p15:guide>
        <p15:guide id="8" orient="horz" pos="395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4.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4.xml"/><Relationship Id="rId4" Type="http://schemas.openxmlformats.org/officeDocument/2006/relationships/image" Target="../media/image78.jpe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5.xml"/><Relationship Id="rId4" Type="http://schemas.openxmlformats.org/officeDocument/2006/relationships/image" Target="../media/image83.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g"/><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6.jpeg"/><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08.jpeg"/></Relationships>
</file>

<file path=ppt/slides/_rels/slide17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11.jpeg"/><Relationship Id="rId4" Type="http://schemas.openxmlformats.org/officeDocument/2006/relationships/image" Target="../media/image110.jpeg"/></Relationships>
</file>

<file path=ppt/slides/_rels/slide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14.jpeg"/><Relationship Id="rId4" Type="http://schemas.openxmlformats.org/officeDocument/2006/relationships/image" Target="../media/image119.png"/></Relationships>
</file>

<file path=ppt/slides/_rels/slide18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16.jpeg"/><Relationship Id="rId4" Type="http://schemas.openxmlformats.org/officeDocument/2006/relationships/image" Target="../media/image115.jpeg"/></Relationships>
</file>

<file path=ppt/slides/_rels/slide18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18.jpeg"/><Relationship Id="rId4" Type="http://schemas.openxmlformats.org/officeDocument/2006/relationships/image" Target="../media/image126.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24.gif"/></Relationships>
</file>

<file path=ppt/slides/_rels/slide19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133.jpeg"/><Relationship Id="rId4" Type="http://schemas.openxmlformats.org/officeDocument/2006/relationships/image" Target="../media/image132.jpeg"/></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137.jpeg"/><Relationship Id="rId5" Type="http://schemas.openxmlformats.org/officeDocument/2006/relationships/image" Target="../media/image136.jpeg"/><Relationship Id="rId4" Type="http://schemas.openxmlformats.org/officeDocument/2006/relationships/image" Target="../media/image135.jpe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26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27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4.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495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Computação no cotidiano</a:t>
            </a:r>
          </a:p>
        </p:txBody>
      </p:sp>
      <p:sp>
        <p:nvSpPr>
          <p:cNvPr id="3" name="CaixaDeTexto 2">
            <a:extLst>
              <a:ext uri="{FF2B5EF4-FFF2-40B4-BE49-F238E27FC236}">
                <a16:creationId xmlns:a16="http://schemas.microsoft.com/office/drawing/2014/main" id="{C3F096E0-39B7-57EC-CCA4-BDDA56546EB2}"/>
              </a:ext>
            </a:extLst>
          </p:cNvPr>
          <p:cNvSpPr txBox="1"/>
          <p:nvPr/>
        </p:nvSpPr>
        <p:spPr>
          <a:xfrm>
            <a:off x="1019175" y="1375930"/>
            <a:ext cx="9704243" cy="923330"/>
          </a:xfrm>
          <a:prstGeom prst="rect">
            <a:avLst/>
          </a:prstGeom>
          <a:noFill/>
        </p:spPr>
        <p:txBody>
          <a:bodyPr wrap="square">
            <a:spAutoFit/>
          </a:bodyPr>
          <a:lstStyle/>
          <a:p>
            <a:pPr algn="l"/>
            <a:r>
              <a:rPr lang="pt-BR" b="0" i="0" dirty="0">
                <a:solidFill>
                  <a:schemeClr val="bg2">
                    <a:lumMod val="25000"/>
                  </a:schemeClr>
                </a:solidFill>
                <a:effectLst/>
                <a:latin typeface="+mj-lt"/>
              </a:rPr>
              <a:t>Atualmente, até o dinheiro não é guardado mais em cofres. Os saldos bancários são armazenados digitalmente nos servidores dos bancos. Se todos os correntistas de um banco solicitassem retirar inteiramente o dinheiro guardado nele, não haveria cédulas suficientes no cofre para atendê-los.</a:t>
            </a:r>
          </a:p>
        </p:txBody>
      </p:sp>
      <p:sp>
        <p:nvSpPr>
          <p:cNvPr id="8" name="CaixaDeTexto 7">
            <a:extLst>
              <a:ext uri="{FF2B5EF4-FFF2-40B4-BE49-F238E27FC236}">
                <a16:creationId xmlns:a16="http://schemas.microsoft.com/office/drawing/2014/main" id="{D7390838-812F-B2E8-6DB2-F398EBA000EF}"/>
              </a:ext>
            </a:extLst>
          </p:cNvPr>
          <p:cNvSpPr txBox="1"/>
          <p:nvPr/>
        </p:nvSpPr>
        <p:spPr>
          <a:xfrm>
            <a:off x="1108364" y="3367989"/>
            <a:ext cx="5135418" cy="1477328"/>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Söhne"/>
              </a:rPr>
              <a:t>Em 2008, proposto o </a:t>
            </a:r>
            <a:r>
              <a:rPr lang="pt-BR" b="0" i="0" dirty="0" err="1">
                <a:solidFill>
                  <a:schemeClr val="bg2">
                    <a:lumMod val="25000"/>
                  </a:schemeClr>
                </a:solidFill>
                <a:effectLst/>
                <a:latin typeface="Söhne"/>
              </a:rPr>
              <a:t>coin</a:t>
            </a:r>
            <a:r>
              <a:rPr lang="pt-BR" b="0" i="0" dirty="0">
                <a:solidFill>
                  <a:schemeClr val="bg2">
                    <a:lumMod val="25000"/>
                  </a:schemeClr>
                </a:solidFill>
                <a:effectLst/>
                <a:latin typeface="Söhne"/>
              </a:rPr>
              <a:t>, sistema independente de bancos, usando blockchain.</a:t>
            </a:r>
          </a:p>
          <a:p>
            <a:pPr marL="285750" indent="-285750" algn="l">
              <a:buFont typeface="Arial" panose="020B0604020202020204" pitchFamily="34" charset="0"/>
              <a:buChar char="•"/>
            </a:pPr>
            <a:endParaRPr lang="pt-BR" b="0" i="0" dirty="0">
              <a:solidFill>
                <a:schemeClr val="bg2">
                  <a:lumMod val="25000"/>
                </a:schemeClr>
              </a:solidFill>
              <a:effectLst/>
              <a:latin typeface="Söhne"/>
            </a:endParaRPr>
          </a:p>
          <a:p>
            <a:pPr marL="285750" indent="-285750" algn="l">
              <a:buFont typeface="Arial" panose="020B0604020202020204" pitchFamily="34" charset="0"/>
              <a:buChar char="•"/>
            </a:pPr>
            <a:r>
              <a:rPr lang="pt-BR" b="0" i="0" dirty="0">
                <a:solidFill>
                  <a:schemeClr val="bg2">
                    <a:lumMod val="25000"/>
                  </a:schemeClr>
                </a:solidFill>
                <a:effectLst/>
                <a:latin typeface="Söhne"/>
              </a:rPr>
              <a:t>Blockchain permite transações descentralizadas, auditáveis e verificáveis online.</a:t>
            </a:r>
          </a:p>
        </p:txBody>
      </p:sp>
      <p:pic>
        <p:nvPicPr>
          <p:cNvPr id="16" name="Imagem 15" descr="Teclado de computador&#10;&#10;Descrição gerada automaticamente com confiança baixa">
            <a:extLst>
              <a:ext uri="{FF2B5EF4-FFF2-40B4-BE49-F238E27FC236}">
                <a16:creationId xmlns:a16="http://schemas.microsoft.com/office/drawing/2014/main" id="{494BA46B-832B-2C51-2A6E-A925465FFFD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56581" y="2874394"/>
            <a:ext cx="3913043" cy="2607676"/>
          </a:xfrm>
          <a:prstGeom prst="rect">
            <a:avLst/>
          </a:prstGeom>
        </p:spPr>
      </p:pic>
    </p:spTree>
    <p:extLst>
      <p:ext uri="{BB962C8B-B14F-4D97-AF65-F5344CB8AC3E}">
        <p14:creationId xmlns:p14="http://schemas.microsoft.com/office/powerpoint/2010/main" val="19757168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Subsistema de entrada e saída (E/S)</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Dispositivo e interface</a:t>
            </a:r>
          </a:p>
        </p:txBody>
      </p:sp>
      <p:pic>
        <p:nvPicPr>
          <p:cNvPr id="5" name="Imagem 4" descr="Linha do tempo&#10;&#10;Descrição gerada automaticamente">
            <a:extLst>
              <a:ext uri="{FF2B5EF4-FFF2-40B4-BE49-F238E27FC236}">
                <a16:creationId xmlns:a16="http://schemas.microsoft.com/office/drawing/2014/main" id="{A70F579A-180B-E3E2-5846-80075E96FDE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12530" y="2410691"/>
            <a:ext cx="7600153" cy="2834410"/>
          </a:xfrm>
          <a:prstGeom prst="rect">
            <a:avLst/>
          </a:prstGeom>
        </p:spPr>
      </p:pic>
    </p:spTree>
    <p:extLst>
      <p:ext uri="{BB962C8B-B14F-4D97-AF65-F5344CB8AC3E}">
        <p14:creationId xmlns:p14="http://schemas.microsoft.com/office/powerpoint/2010/main" val="3343111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Subsistema de entrada e saída (E/S)</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Dispositivo e interface</a:t>
            </a:r>
          </a:p>
        </p:txBody>
      </p:sp>
      <p:sp>
        <p:nvSpPr>
          <p:cNvPr id="4" name="CaixaDeTexto 3">
            <a:extLst>
              <a:ext uri="{FF2B5EF4-FFF2-40B4-BE49-F238E27FC236}">
                <a16:creationId xmlns:a16="http://schemas.microsoft.com/office/drawing/2014/main" id="{E714CA19-4CA1-A9C1-F0CC-37BDA5B80C1D}"/>
              </a:ext>
            </a:extLst>
          </p:cNvPr>
          <p:cNvSpPr txBox="1"/>
          <p:nvPr/>
        </p:nvSpPr>
        <p:spPr>
          <a:xfrm>
            <a:off x="1031875" y="2142610"/>
            <a:ext cx="6096000" cy="369332"/>
          </a:xfrm>
          <a:prstGeom prst="rect">
            <a:avLst/>
          </a:prstGeom>
          <a:noFill/>
        </p:spPr>
        <p:txBody>
          <a:bodyPr wrap="square">
            <a:spAutoFit/>
          </a:bodyPr>
          <a:lstStyle/>
          <a:p>
            <a:r>
              <a:rPr lang="pt-BR" b="0" i="0" dirty="0">
                <a:solidFill>
                  <a:schemeClr val="bg2">
                    <a:lumMod val="25000"/>
                  </a:schemeClr>
                </a:solidFill>
                <a:effectLst/>
                <a:latin typeface="+mj-lt"/>
              </a:rPr>
              <a:t>Exemplos de </a:t>
            </a:r>
            <a:r>
              <a:rPr lang="pt-BR" b="1" i="0" dirty="0">
                <a:solidFill>
                  <a:schemeClr val="bg2">
                    <a:lumMod val="25000"/>
                  </a:schemeClr>
                </a:solidFill>
                <a:effectLst/>
                <a:latin typeface="+mj-lt"/>
              </a:rPr>
              <a:t>dispositivos</a:t>
            </a:r>
            <a:r>
              <a:rPr lang="pt-BR" b="0" i="0" dirty="0">
                <a:solidFill>
                  <a:schemeClr val="bg2">
                    <a:lumMod val="25000"/>
                  </a:schemeClr>
                </a:solidFill>
                <a:effectLst/>
                <a:latin typeface="+mj-lt"/>
              </a:rPr>
              <a:t> ou </a:t>
            </a:r>
            <a:r>
              <a:rPr lang="pt-BR" b="1" i="0" dirty="0">
                <a:solidFill>
                  <a:schemeClr val="bg2">
                    <a:lumMod val="25000"/>
                  </a:schemeClr>
                </a:solidFill>
                <a:effectLst/>
                <a:latin typeface="+mj-lt"/>
              </a:rPr>
              <a:t>periféricos</a:t>
            </a:r>
            <a:r>
              <a:rPr lang="pt-BR" b="0" i="0" dirty="0">
                <a:solidFill>
                  <a:schemeClr val="bg2">
                    <a:lumMod val="25000"/>
                  </a:schemeClr>
                </a:solidFill>
                <a:effectLst/>
                <a:latin typeface="+mj-lt"/>
              </a:rPr>
              <a:t> são:</a:t>
            </a:r>
            <a:endParaRPr lang="pt-BR" dirty="0">
              <a:solidFill>
                <a:schemeClr val="bg2">
                  <a:lumMod val="25000"/>
                </a:schemeClr>
              </a:solidFill>
              <a:latin typeface="+mj-lt"/>
            </a:endParaRPr>
          </a:p>
        </p:txBody>
      </p:sp>
      <p:grpSp>
        <p:nvGrpSpPr>
          <p:cNvPr id="8" name="Agrupar 7">
            <a:extLst>
              <a:ext uri="{FF2B5EF4-FFF2-40B4-BE49-F238E27FC236}">
                <a16:creationId xmlns:a16="http://schemas.microsoft.com/office/drawing/2014/main" id="{2C3EBA75-BD98-8B8A-377C-91E58D8126B5}"/>
              </a:ext>
            </a:extLst>
          </p:cNvPr>
          <p:cNvGrpSpPr/>
          <p:nvPr/>
        </p:nvGrpSpPr>
        <p:grpSpPr>
          <a:xfrm>
            <a:off x="1099992" y="2727532"/>
            <a:ext cx="9835863" cy="3599381"/>
            <a:chOff x="2873374" y="1676603"/>
            <a:chExt cx="3485531" cy="3599381"/>
          </a:xfrm>
        </p:grpSpPr>
        <p:sp>
          <p:nvSpPr>
            <p:cNvPr id="13" name="Retângulo: Cantos Arredondados 12">
              <a:extLst>
                <a:ext uri="{FF2B5EF4-FFF2-40B4-BE49-F238E27FC236}">
                  <a16:creationId xmlns:a16="http://schemas.microsoft.com/office/drawing/2014/main" id="{7F314EBF-B199-B4BC-5761-ED414D69EB33}"/>
                </a:ext>
              </a:extLst>
            </p:cNvPr>
            <p:cNvSpPr/>
            <p:nvPr/>
          </p:nvSpPr>
          <p:spPr>
            <a:xfrm>
              <a:off x="2873374" y="1676603"/>
              <a:ext cx="3485531" cy="359938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EB886DDA-77AE-0FC7-CDC1-0A80DD5117F0}"/>
                </a:ext>
              </a:extLst>
            </p:cNvPr>
            <p:cNvSpPr txBox="1"/>
            <p:nvPr/>
          </p:nvSpPr>
          <p:spPr>
            <a:xfrm>
              <a:off x="3082519" y="1913935"/>
              <a:ext cx="2702801" cy="369332"/>
            </a:xfrm>
            <a:prstGeom prst="rect">
              <a:avLst/>
            </a:prstGeom>
            <a:noFill/>
          </p:spPr>
          <p:txBody>
            <a:bodyPr wrap="square">
              <a:spAutoFit/>
            </a:bodyPr>
            <a:lstStyle/>
            <a:p>
              <a:r>
                <a:rPr lang="pt-BR" b="1" dirty="0"/>
                <a:t>Dispositivos de entrada</a:t>
              </a:r>
            </a:p>
          </p:txBody>
        </p:sp>
        <p:sp>
          <p:nvSpPr>
            <p:cNvPr id="15" name="CaixaDeTexto 14">
              <a:extLst>
                <a:ext uri="{FF2B5EF4-FFF2-40B4-BE49-F238E27FC236}">
                  <a16:creationId xmlns:a16="http://schemas.microsoft.com/office/drawing/2014/main" id="{8A60FD0C-8DEA-EE66-41F2-5EE6246E64E0}"/>
                </a:ext>
              </a:extLst>
            </p:cNvPr>
            <p:cNvSpPr txBox="1"/>
            <p:nvPr/>
          </p:nvSpPr>
          <p:spPr>
            <a:xfrm>
              <a:off x="3083261" y="2379242"/>
              <a:ext cx="3121093" cy="2800767"/>
            </a:xfrm>
            <a:prstGeom prst="rect">
              <a:avLst/>
            </a:prstGeom>
            <a:noFill/>
          </p:spPr>
          <p:txBody>
            <a:bodyPr wrap="square">
              <a:spAutoFit/>
            </a:bodyPr>
            <a:lstStyle/>
            <a:p>
              <a:r>
                <a:rPr lang="pt-BR" sz="1600" dirty="0">
                  <a:solidFill>
                    <a:schemeClr val="bg2">
                      <a:lumMod val="25000"/>
                    </a:schemeClr>
                  </a:solidFill>
                  <a:effectLst/>
                </a:rPr>
                <a:t>Teclado, mouse, mesa digitalizadora, scanner etc.</a:t>
              </a:r>
            </a:p>
            <a:p>
              <a:endParaRPr lang="pt-BR" sz="1600" dirty="0">
                <a:solidFill>
                  <a:schemeClr val="bg2">
                    <a:lumMod val="25000"/>
                  </a:schemeClr>
                </a:solidFill>
                <a:effectLst/>
              </a:endParaRPr>
            </a:p>
            <a:p>
              <a:r>
                <a:rPr lang="pt-BR" sz="1600" dirty="0">
                  <a:solidFill>
                    <a:schemeClr val="bg2">
                      <a:lumMod val="25000"/>
                    </a:schemeClr>
                  </a:solidFill>
                  <a:effectLst/>
                </a:rPr>
                <a:t>Exemplo: O teclado possui o seguinte processo de funcionamento:</a:t>
              </a:r>
            </a:p>
            <a:p>
              <a:endParaRPr lang="pt-BR" sz="1600" dirty="0">
                <a:solidFill>
                  <a:schemeClr val="bg2">
                    <a:lumMod val="25000"/>
                  </a:schemeClr>
                </a:solidFill>
                <a:effectLst/>
              </a:endParaRPr>
            </a:p>
            <a:p>
              <a:pPr marL="285750" indent="-285750">
                <a:buFont typeface="Arial" panose="020B0604020202020204" pitchFamily="34" charset="0"/>
                <a:buChar char="•"/>
              </a:pPr>
              <a:r>
                <a:rPr lang="pt-BR" sz="1600" dirty="0">
                  <a:solidFill>
                    <a:schemeClr val="bg2">
                      <a:lumMod val="25000"/>
                    </a:schemeClr>
                  </a:solidFill>
                  <a:effectLst/>
                </a:rPr>
                <a:t>Detecção do pressionamento de uma tecla;</a:t>
              </a:r>
            </a:p>
            <a:p>
              <a:pPr marL="285750" indent="-285750">
                <a:buFont typeface="Arial" panose="020B0604020202020204" pitchFamily="34" charset="0"/>
                <a:buChar char="•"/>
              </a:pPr>
              <a:r>
                <a:rPr lang="pt-BR" sz="1600" dirty="0">
                  <a:solidFill>
                    <a:schemeClr val="bg2">
                      <a:lumMod val="25000"/>
                    </a:schemeClr>
                  </a:solidFill>
                  <a:effectLst/>
                </a:rPr>
                <a:t>Confirmação do pressionamento;</a:t>
              </a:r>
            </a:p>
            <a:p>
              <a:pPr marL="285750" indent="-285750">
                <a:buFont typeface="Arial" panose="020B0604020202020204" pitchFamily="34" charset="0"/>
                <a:buChar char="•"/>
              </a:pPr>
              <a:r>
                <a:rPr lang="pt-BR" sz="1600" dirty="0">
                  <a:solidFill>
                    <a:schemeClr val="bg2">
                      <a:lumMod val="25000"/>
                    </a:schemeClr>
                  </a:solidFill>
                  <a:effectLst/>
                </a:rPr>
                <a:t>Geração do código de identificação da tecla;</a:t>
              </a:r>
            </a:p>
            <a:p>
              <a:pPr marL="285750" indent="-285750">
                <a:buFont typeface="Arial" panose="020B0604020202020204" pitchFamily="34" charset="0"/>
                <a:buChar char="•"/>
              </a:pPr>
              <a:r>
                <a:rPr lang="pt-BR" sz="1600" dirty="0">
                  <a:solidFill>
                    <a:schemeClr val="bg2">
                      <a:lumMod val="25000"/>
                    </a:schemeClr>
                  </a:solidFill>
                  <a:effectLst/>
                </a:rPr>
                <a:t>Sinal de interrupção (grosso modo, incluir o pedido de processamento da tecla no meio de outras execuções que estão sendo realizadas);</a:t>
              </a:r>
            </a:p>
            <a:p>
              <a:pPr marL="285750" indent="-285750">
                <a:buFont typeface="Arial" panose="020B0604020202020204" pitchFamily="34" charset="0"/>
                <a:buChar char="•"/>
              </a:pPr>
              <a:r>
                <a:rPr lang="pt-BR" sz="1600" dirty="0">
                  <a:solidFill>
                    <a:schemeClr val="bg2">
                      <a:lumMod val="25000"/>
                    </a:schemeClr>
                  </a:solidFill>
                  <a:effectLst/>
                </a:rPr>
                <a:t>O programa de controle (BIOS) processa o significado daquela tecla (por exemplo, um caractere), e envia o resultado para a aplicação que está em execução; utilizará o resultado desse processamento.</a:t>
              </a:r>
              <a:endParaRPr lang="pt-BR" sz="1600" dirty="0">
                <a:solidFill>
                  <a:schemeClr val="bg2">
                    <a:lumMod val="25000"/>
                  </a:schemeClr>
                </a:solidFill>
              </a:endParaRPr>
            </a:p>
          </p:txBody>
        </p:sp>
      </p:grpSp>
    </p:spTree>
    <p:extLst>
      <p:ext uri="{BB962C8B-B14F-4D97-AF65-F5344CB8AC3E}">
        <p14:creationId xmlns:p14="http://schemas.microsoft.com/office/powerpoint/2010/main" val="16842386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Subsistema de entrada e saída (E/S)</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Dispositivo e interface</a:t>
            </a:r>
          </a:p>
        </p:txBody>
      </p:sp>
      <p:grpSp>
        <p:nvGrpSpPr>
          <p:cNvPr id="8" name="Agrupar 7">
            <a:extLst>
              <a:ext uri="{FF2B5EF4-FFF2-40B4-BE49-F238E27FC236}">
                <a16:creationId xmlns:a16="http://schemas.microsoft.com/office/drawing/2014/main" id="{2C3EBA75-BD98-8B8A-377C-91E58D8126B5}"/>
              </a:ext>
            </a:extLst>
          </p:cNvPr>
          <p:cNvGrpSpPr/>
          <p:nvPr/>
        </p:nvGrpSpPr>
        <p:grpSpPr>
          <a:xfrm>
            <a:off x="1099991" y="2327276"/>
            <a:ext cx="9835863" cy="2454068"/>
            <a:chOff x="2873374" y="1676604"/>
            <a:chExt cx="3485531" cy="2454068"/>
          </a:xfrm>
        </p:grpSpPr>
        <p:sp>
          <p:nvSpPr>
            <p:cNvPr id="13" name="Retângulo: Cantos Arredondados 12">
              <a:extLst>
                <a:ext uri="{FF2B5EF4-FFF2-40B4-BE49-F238E27FC236}">
                  <a16:creationId xmlns:a16="http://schemas.microsoft.com/office/drawing/2014/main" id="{7F314EBF-B199-B4BC-5761-ED414D69EB33}"/>
                </a:ext>
              </a:extLst>
            </p:cNvPr>
            <p:cNvSpPr/>
            <p:nvPr/>
          </p:nvSpPr>
          <p:spPr>
            <a:xfrm>
              <a:off x="2873374" y="1676604"/>
              <a:ext cx="3485531" cy="245406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EB886DDA-77AE-0FC7-CDC1-0A80DD5117F0}"/>
                </a:ext>
              </a:extLst>
            </p:cNvPr>
            <p:cNvSpPr txBox="1"/>
            <p:nvPr/>
          </p:nvSpPr>
          <p:spPr>
            <a:xfrm>
              <a:off x="3082519" y="1913935"/>
              <a:ext cx="2702801" cy="369332"/>
            </a:xfrm>
            <a:prstGeom prst="rect">
              <a:avLst/>
            </a:prstGeom>
            <a:noFill/>
          </p:spPr>
          <p:txBody>
            <a:bodyPr wrap="square">
              <a:spAutoFit/>
            </a:bodyPr>
            <a:lstStyle/>
            <a:p>
              <a:r>
                <a:rPr lang="pt-BR" b="1" dirty="0"/>
                <a:t>Dispositivos de saída</a:t>
              </a:r>
            </a:p>
          </p:txBody>
        </p:sp>
        <p:sp>
          <p:nvSpPr>
            <p:cNvPr id="15" name="CaixaDeTexto 14">
              <a:extLst>
                <a:ext uri="{FF2B5EF4-FFF2-40B4-BE49-F238E27FC236}">
                  <a16:creationId xmlns:a16="http://schemas.microsoft.com/office/drawing/2014/main" id="{8A60FD0C-8DEA-EE66-41F2-5EE6246E64E0}"/>
                </a:ext>
              </a:extLst>
            </p:cNvPr>
            <p:cNvSpPr txBox="1"/>
            <p:nvPr/>
          </p:nvSpPr>
          <p:spPr>
            <a:xfrm>
              <a:off x="3083261" y="2379242"/>
              <a:ext cx="3121093" cy="1569660"/>
            </a:xfrm>
            <a:prstGeom prst="rect">
              <a:avLst/>
            </a:prstGeom>
            <a:noFill/>
          </p:spPr>
          <p:txBody>
            <a:bodyPr wrap="square">
              <a:spAutoFit/>
            </a:bodyPr>
            <a:lstStyle/>
            <a:p>
              <a:r>
                <a:rPr lang="pt-BR" sz="1600" dirty="0">
                  <a:solidFill>
                    <a:schemeClr val="bg2">
                      <a:lumMod val="25000"/>
                    </a:schemeClr>
                  </a:solidFill>
                  <a:effectLst/>
                </a:rPr>
                <a:t>Impressora, caixa de som, monitor.</a:t>
              </a:r>
            </a:p>
            <a:p>
              <a:endParaRPr lang="pt-BR" sz="1600" dirty="0">
                <a:solidFill>
                  <a:schemeClr val="bg2">
                    <a:lumMod val="25000"/>
                  </a:schemeClr>
                </a:solidFill>
                <a:effectLst/>
              </a:endParaRPr>
            </a:p>
            <a:p>
              <a:r>
                <a:rPr lang="pt-BR" sz="1600" dirty="0">
                  <a:solidFill>
                    <a:schemeClr val="bg2">
                      <a:lumMod val="25000"/>
                    </a:schemeClr>
                  </a:solidFill>
                  <a:effectLst/>
                </a:rPr>
                <a:t>Exemplo: A impressora pode ser dos tipos:</a:t>
              </a:r>
            </a:p>
            <a:p>
              <a:endParaRPr lang="pt-BR" sz="1600" dirty="0">
                <a:solidFill>
                  <a:schemeClr val="bg2">
                    <a:lumMod val="25000"/>
                  </a:schemeClr>
                </a:solidFill>
                <a:effectLst/>
              </a:endParaRPr>
            </a:p>
            <a:p>
              <a:pPr marL="285750" indent="-285750">
                <a:buFont typeface="Arial" panose="020B0604020202020204" pitchFamily="34" charset="0"/>
                <a:buChar char="•"/>
              </a:pPr>
              <a:r>
                <a:rPr lang="pt-BR" sz="1600" dirty="0">
                  <a:solidFill>
                    <a:schemeClr val="bg2">
                      <a:lumMod val="25000"/>
                    </a:schemeClr>
                  </a:solidFill>
                  <a:effectLst/>
                </a:rPr>
                <a:t>Impacto (esfera, matricial);</a:t>
              </a:r>
            </a:p>
            <a:p>
              <a:pPr marL="285750" indent="-285750">
                <a:buFont typeface="Arial" panose="020B0604020202020204" pitchFamily="34" charset="0"/>
                <a:buChar char="•"/>
              </a:pPr>
              <a:r>
                <a:rPr lang="pt-BR" sz="1600" dirty="0">
                  <a:solidFill>
                    <a:schemeClr val="bg2">
                      <a:lumMod val="25000"/>
                    </a:schemeClr>
                  </a:solidFill>
                  <a:effectLst/>
                </a:rPr>
                <a:t>Sem impacto (jato de tinta, laser, sublimação de tinta).</a:t>
              </a:r>
              <a:endParaRPr lang="pt-BR" sz="1600" dirty="0">
                <a:solidFill>
                  <a:schemeClr val="bg2">
                    <a:lumMod val="25000"/>
                  </a:schemeClr>
                </a:solidFill>
              </a:endParaRPr>
            </a:p>
          </p:txBody>
        </p:sp>
      </p:grpSp>
      <p:grpSp>
        <p:nvGrpSpPr>
          <p:cNvPr id="3" name="Agrupar 2">
            <a:extLst>
              <a:ext uri="{FF2B5EF4-FFF2-40B4-BE49-F238E27FC236}">
                <a16:creationId xmlns:a16="http://schemas.microsoft.com/office/drawing/2014/main" id="{9FA1AF16-6604-D99D-4A6C-ED819A5350D7}"/>
              </a:ext>
            </a:extLst>
          </p:cNvPr>
          <p:cNvGrpSpPr/>
          <p:nvPr/>
        </p:nvGrpSpPr>
        <p:grpSpPr>
          <a:xfrm>
            <a:off x="1099991" y="5085465"/>
            <a:ext cx="9835863" cy="1188335"/>
            <a:chOff x="2873374" y="1676604"/>
            <a:chExt cx="3485531" cy="1188335"/>
          </a:xfrm>
        </p:grpSpPr>
        <p:sp>
          <p:nvSpPr>
            <p:cNvPr id="5" name="Retângulo: Cantos Arredondados 4">
              <a:extLst>
                <a:ext uri="{FF2B5EF4-FFF2-40B4-BE49-F238E27FC236}">
                  <a16:creationId xmlns:a16="http://schemas.microsoft.com/office/drawing/2014/main" id="{3C75ECC4-7C46-3380-4D2F-C6ACD0255B89}"/>
                </a:ext>
              </a:extLst>
            </p:cNvPr>
            <p:cNvSpPr/>
            <p:nvPr/>
          </p:nvSpPr>
          <p:spPr>
            <a:xfrm>
              <a:off x="2873374" y="1676604"/>
              <a:ext cx="3485531" cy="118833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7CD197D2-5806-C67C-1155-9A35D1C513AC}"/>
                </a:ext>
              </a:extLst>
            </p:cNvPr>
            <p:cNvSpPr txBox="1"/>
            <p:nvPr/>
          </p:nvSpPr>
          <p:spPr>
            <a:xfrm>
              <a:off x="3082519" y="1913935"/>
              <a:ext cx="2702801" cy="369332"/>
            </a:xfrm>
            <a:prstGeom prst="rect">
              <a:avLst/>
            </a:prstGeom>
            <a:noFill/>
          </p:spPr>
          <p:txBody>
            <a:bodyPr wrap="square">
              <a:spAutoFit/>
            </a:bodyPr>
            <a:lstStyle/>
            <a:p>
              <a:r>
                <a:rPr lang="pt-BR" b="1" dirty="0"/>
                <a:t>Dispositivos de entrada e saída</a:t>
              </a:r>
            </a:p>
          </p:txBody>
        </p:sp>
        <p:sp>
          <p:nvSpPr>
            <p:cNvPr id="9" name="CaixaDeTexto 8">
              <a:extLst>
                <a:ext uri="{FF2B5EF4-FFF2-40B4-BE49-F238E27FC236}">
                  <a16:creationId xmlns:a16="http://schemas.microsoft.com/office/drawing/2014/main" id="{9D576EE1-7ED8-34FC-E64B-71732FDE02CE}"/>
                </a:ext>
              </a:extLst>
            </p:cNvPr>
            <p:cNvSpPr txBox="1"/>
            <p:nvPr/>
          </p:nvSpPr>
          <p:spPr>
            <a:xfrm>
              <a:off x="3083261" y="2379242"/>
              <a:ext cx="3121093" cy="338554"/>
            </a:xfrm>
            <a:prstGeom prst="rect">
              <a:avLst/>
            </a:prstGeom>
            <a:noFill/>
          </p:spPr>
          <p:txBody>
            <a:bodyPr wrap="square">
              <a:spAutoFit/>
            </a:bodyPr>
            <a:lstStyle/>
            <a:p>
              <a:r>
                <a:rPr lang="pt-BR" sz="1600" dirty="0">
                  <a:solidFill>
                    <a:schemeClr val="bg2">
                      <a:lumMod val="25000"/>
                    </a:schemeClr>
                  </a:solidFill>
                  <a:effectLst/>
                </a:rPr>
                <a:t>Disco magnético, pen drive, SD Card, disco SSD </a:t>
              </a:r>
              <a:r>
                <a:rPr lang="pt-BR" sz="1600" dirty="0" err="1">
                  <a:solidFill>
                    <a:schemeClr val="bg2">
                      <a:lumMod val="25000"/>
                    </a:schemeClr>
                  </a:solidFill>
                  <a:effectLst/>
                </a:rPr>
                <a:t>etc</a:t>
              </a:r>
              <a:r>
                <a:rPr lang="pt-BR" sz="1600" dirty="0">
                  <a:solidFill>
                    <a:schemeClr val="bg2">
                      <a:lumMod val="25000"/>
                    </a:schemeClr>
                  </a:solidFill>
                  <a:effectLst/>
                </a:rPr>
                <a:t>).</a:t>
              </a:r>
              <a:endParaRPr lang="pt-BR" sz="1600" dirty="0">
                <a:solidFill>
                  <a:schemeClr val="bg2">
                    <a:lumMod val="25000"/>
                  </a:schemeClr>
                </a:solidFill>
              </a:endParaRPr>
            </a:p>
          </p:txBody>
        </p:sp>
      </p:grpSp>
    </p:spTree>
    <p:extLst>
      <p:ext uri="{BB962C8B-B14F-4D97-AF65-F5344CB8AC3E}">
        <p14:creationId xmlns:p14="http://schemas.microsoft.com/office/powerpoint/2010/main" val="4381469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Subsistema de entrada e saída (E/S)</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Disco magnético</a:t>
            </a:r>
          </a:p>
        </p:txBody>
      </p:sp>
      <p:pic>
        <p:nvPicPr>
          <p:cNvPr id="10" name="Imagem 9" descr="Diagrama, Desenho técnico&#10;&#10;Descrição gerada automaticamente">
            <a:extLst>
              <a:ext uri="{FF2B5EF4-FFF2-40B4-BE49-F238E27FC236}">
                <a16:creationId xmlns:a16="http://schemas.microsoft.com/office/drawing/2014/main" id="{D4965B1E-690C-D533-CF25-E74BE238FBA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22536" y="2567708"/>
            <a:ext cx="5750289" cy="2834554"/>
          </a:xfrm>
          <a:prstGeom prst="rect">
            <a:avLst/>
          </a:prstGeom>
        </p:spPr>
      </p:pic>
      <p:sp>
        <p:nvSpPr>
          <p:cNvPr id="12" name="CaixaDeTexto 11">
            <a:extLst>
              <a:ext uri="{FF2B5EF4-FFF2-40B4-BE49-F238E27FC236}">
                <a16:creationId xmlns:a16="http://schemas.microsoft.com/office/drawing/2014/main" id="{EBF95DC0-7FFA-52A0-F6CD-16792F47447F}"/>
              </a:ext>
            </a:extLst>
          </p:cNvPr>
          <p:cNvSpPr txBox="1"/>
          <p:nvPr/>
        </p:nvSpPr>
        <p:spPr>
          <a:xfrm>
            <a:off x="1099127" y="2969322"/>
            <a:ext cx="3953164" cy="2308324"/>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É um prato não magnético revestido com material magnetizável.</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Dados gravados/recuperados por cabeça condutora.</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Operação com cabeçote parado e prato girando.</a:t>
            </a:r>
          </a:p>
        </p:txBody>
      </p:sp>
    </p:spTree>
    <p:extLst>
      <p:ext uri="{BB962C8B-B14F-4D97-AF65-F5344CB8AC3E}">
        <p14:creationId xmlns:p14="http://schemas.microsoft.com/office/powerpoint/2010/main" val="21213876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Subsistema de entrada e saída (E/S)</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Disco magnético</a:t>
            </a:r>
          </a:p>
        </p:txBody>
      </p:sp>
      <p:sp>
        <p:nvSpPr>
          <p:cNvPr id="4" name="CaixaDeTexto 3">
            <a:extLst>
              <a:ext uri="{FF2B5EF4-FFF2-40B4-BE49-F238E27FC236}">
                <a16:creationId xmlns:a16="http://schemas.microsoft.com/office/drawing/2014/main" id="{7AF46BF8-6489-1A58-F96E-12A4D33E2CD5}"/>
              </a:ext>
            </a:extLst>
          </p:cNvPr>
          <p:cNvSpPr txBox="1"/>
          <p:nvPr/>
        </p:nvSpPr>
        <p:spPr>
          <a:xfrm>
            <a:off x="1056122" y="2461735"/>
            <a:ext cx="5123005" cy="3139321"/>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Algumas unidades de disco acomodam vários pratos empilhados.</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Cabeça móvel para leitura/gravação em cada superfície.</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Cabeças fixadas mecanicamente, movendo-se juntas.</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Conjunto de faixas na mesma posição no prato chamado cilindro.</a:t>
            </a:r>
          </a:p>
        </p:txBody>
      </p:sp>
      <p:pic>
        <p:nvPicPr>
          <p:cNvPr id="6" name="Imagem 5" descr="Diagrama, Esquemático&#10;&#10;Descrição gerada automaticamente">
            <a:extLst>
              <a:ext uri="{FF2B5EF4-FFF2-40B4-BE49-F238E27FC236}">
                <a16:creationId xmlns:a16="http://schemas.microsoft.com/office/drawing/2014/main" id="{6B2F6214-C78F-8865-D76D-2CC27451CD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4982" y="1740451"/>
            <a:ext cx="3709097" cy="4128006"/>
          </a:xfrm>
          <a:prstGeom prst="rect">
            <a:avLst/>
          </a:prstGeom>
        </p:spPr>
      </p:pic>
    </p:spTree>
    <p:extLst>
      <p:ext uri="{BB962C8B-B14F-4D97-AF65-F5344CB8AC3E}">
        <p14:creationId xmlns:p14="http://schemas.microsoft.com/office/powerpoint/2010/main" val="37119030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Subsistema de entrada e saída (E/S)</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Disco magnético</a:t>
            </a:r>
          </a:p>
        </p:txBody>
      </p:sp>
      <p:sp>
        <p:nvSpPr>
          <p:cNvPr id="4" name="CaixaDeTexto 3">
            <a:extLst>
              <a:ext uri="{FF2B5EF4-FFF2-40B4-BE49-F238E27FC236}">
                <a16:creationId xmlns:a16="http://schemas.microsoft.com/office/drawing/2014/main" id="{7AF46BF8-6489-1A58-F96E-12A4D33E2CD5}"/>
              </a:ext>
            </a:extLst>
          </p:cNvPr>
          <p:cNvSpPr txBox="1"/>
          <p:nvPr/>
        </p:nvSpPr>
        <p:spPr>
          <a:xfrm>
            <a:off x="1056123" y="2461735"/>
            <a:ext cx="8752896" cy="2862322"/>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Comunicação inicial processador-periférico por instruções de E/S.</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Dependência forte entre processador e dispositivos de E/S.</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Surgimento de controlador/interface para agir independentemente.</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Técnicas: E/S controlada por programa e por interrupção.</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Introdução da técnica DMA (Direct Access </a:t>
            </a:r>
            <a:r>
              <a:rPr lang="pt-BR" b="0" i="0" dirty="0" err="1">
                <a:solidFill>
                  <a:schemeClr val="bg2">
                    <a:lumMod val="25000"/>
                  </a:schemeClr>
                </a:solidFill>
                <a:effectLst/>
                <a:latin typeface="+mj-lt"/>
              </a:rPr>
              <a:t>Memory</a:t>
            </a:r>
            <a:r>
              <a:rPr lang="pt-BR" b="0" i="0" dirty="0">
                <a:solidFill>
                  <a:schemeClr val="bg2">
                    <a:lumMod val="25000"/>
                  </a:schemeClr>
                </a:solidFill>
                <a:effectLst/>
                <a:latin typeface="+mj-lt"/>
              </a:rPr>
              <a:t>) para transferência eficiente de grandes volumes de dados.</a:t>
            </a:r>
          </a:p>
        </p:txBody>
      </p:sp>
    </p:spTree>
    <p:extLst>
      <p:ext uri="{BB962C8B-B14F-4D97-AF65-F5344CB8AC3E}">
        <p14:creationId xmlns:p14="http://schemas.microsoft.com/office/powerpoint/2010/main" val="7389999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Subsistema de entrada e saída (E/S)</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Driver de dispositivo</a:t>
            </a:r>
          </a:p>
        </p:txBody>
      </p:sp>
      <p:sp>
        <p:nvSpPr>
          <p:cNvPr id="4" name="CaixaDeTexto 3">
            <a:extLst>
              <a:ext uri="{FF2B5EF4-FFF2-40B4-BE49-F238E27FC236}">
                <a16:creationId xmlns:a16="http://schemas.microsoft.com/office/drawing/2014/main" id="{7AF46BF8-6489-1A58-F96E-12A4D33E2CD5}"/>
              </a:ext>
            </a:extLst>
          </p:cNvPr>
          <p:cNvSpPr txBox="1"/>
          <p:nvPr/>
        </p:nvSpPr>
        <p:spPr>
          <a:xfrm>
            <a:off x="1102305" y="2193880"/>
            <a:ext cx="10070520" cy="646331"/>
          </a:xfrm>
          <a:prstGeom prst="rect">
            <a:avLst/>
          </a:prstGeom>
          <a:noFill/>
        </p:spPr>
        <p:txBody>
          <a:bodyPr wrap="square">
            <a:spAutoFit/>
          </a:bodyPr>
          <a:lstStyle/>
          <a:p>
            <a:pPr algn="l"/>
            <a:r>
              <a:rPr lang="pt-BR" b="0" i="0" dirty="0">
                <a:solidFill>
                  <a:schemeClr val="bg2">
                    <a:lumMod val="25000"/>
                  </a:schemeClr>
                </a:solidFill>
                <a:effectLst/>
                <a:latin typeface="+mj-lt"/>
              </a:rPr>
              <a:t>Cada dispositivo de E/S ligado ao computador precisa de algum código específico do dispositivo para controlá-los. A esse código dá-se o nome de driver de dispositivo.</a:t>
            </a:r>
          </a:p>
        </p:txBody>
      </p:sp>
      <p:grpSp>
        <p:nvGrpSpPr>
          <p:cNvPr id="3" name="Agrupar 2">
            <a:extLst>
              <a:ext uri="{FF2B5EF4-FFF2-40B4-BE49-F238E27FC236}">
                <a16:creationId xmlns:a16="http://schemas.microsoft.com/office/drawing/2014/main" id="{958E58E9-3186-665E-BDF3-DFE6B988CE1B}"/>
              </a:ext>
            </a:extLst>
          </p:cNvPr>
          <p:cNvGrpSpPr/>
          <p:nvPr/>
        </p:nvGrpSpPr>
        <p:grpSpPr>
          <a:xfrm>
            <a:off x="2503919" y="3309748"/>
            <a:ext cx="6637372" cy="2250543"/>
            <a:chOff x="2873374" y="1676603"/>
            <a:chExt cx="6637372" cy="2250543"/>
          </a:xfrm>
        </p:grpSpPr>
        <p:grpSp>
          <p:nvGrpSpPr>
            <p:cNvPr id="5" name="Agrupar 4">
              <a:extLst>
                <a:ext uri="{FF2B5EF4-FFF2-40B4-BE49-F238E27FC236}">
                  <a16:creationId xmlns:a16="http://schemas.microsoft.com/office/drawing/2014/main" id="{890A1885-7228-F30C-FD34-5D477FE62C6E}"/>
                </a:ext>
              </a:extLst>
            </p:cNvPr>
            <p:cNvGrpSpPr/>
            <p:nvPr/>
          </p:nvGrpSpPr>
          <p:grpSpPr>
            <a:xfrm>
              <a:off x="2873374" y="1676603"/>
              <a:ext cx="3121093" cy="2250543"/>
              <a:chOff x="2873374" y="1676603"/>
              <a:chExt cx="3121093" cy="2250543"/>
            </a:xfrm>
          </p:grpSpPr>
          <p:sp>
            <p:nvSpPr>
              <p:cNvPr id="11" name="Retângulo: Cantos Arredondados 10">
                <a:extLst>
                  <a:ext uri="{FF2B5EF4-FFF2-40B4-BE49-F238E27FC236}">
                    <a16:creationId xmlns:a16="http://schemas.microsoft.com/office/drawing/2014/main" id="{4BF0AA8D-A6E2-4049-D1CE-1DC407403E2E}"/>
                  </a:ext>
                </a:extLst>
              </p:cNvPr>
              <p:cNvSpPr/>
              <p:nvPr/>
            </p:nvSpPr>
            <p:spPr>
              <a:xfrm>
                <a:off x="2873374" y="1676603"/>
                <a:ext cx="3121093" cy="225054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E6C2C80B-DAC9-8760-C164-8B2B4C8CD32D}"/>
                  </a:ext>
                </a:extLst>
              </p:cNvPr>
              <p:cNvSpPr txBox="1"/>
              <p:nvPr/>
            </p:nvSpPr>
            <p:spPr>
              <a:xfrm>
                <a:off x="3082519" y="1913935"/>
                <a:ext cx="2702801" cy="369332"/>
              </a:xfrm>
              <a:prstGeom prst="rect">
                <a:avLst/>
              </a:prstGeom>
              <a:noFill/>
            </p:spPr>
            <p:txBody>
              <a:bodyPr wrap="square">
                <a:spAutoFit/>
              </a:bodyPr>
              <a:lstStyle/>
              <a:p>
                <a:r>
                  <a:rPr lang="pt-BR" b="1" dirty="0"/>
                  <a:t>Exemplo A</a:t>
                </a:r>
              </a:p>
            </p:txBody>
          </p:sp>
          <p:sp>
            <p:nvSpPr>
              <p:cNvPr id="13" name="CaixaDeTexto 12">
                <a:extLst>
                  <a:ext uri="{FF2B5EF4-FFF2-40B4-BE49-F238E27FC236}">
                    <a16:creationId xmlns:a16="http://schemas.microsoft.com/office/drawing/2014/main" id="{91CF3D53-0FD1-417D-8F77-2B767114F97D}"/>
                  </a:ext>
                </a:extLst>
              </p:cNvPr>
              <p:cNvSpPr txBox="1"/>
              <p:nvPr/>
            </p:nvSpPr>
            <p:spPr>
              <a:xfrm>
                <a:off x="3082519" y="2630438"/>
                <a:ext cx="2702801" cy="1077218"/>
              </a:xfrm>
              <a:prstGeom prst="rect">
                <a:avLst/>
              </a:prstGeom>
              <a:noFill/>
            </p:spPr>
            <p:txBody>
              <a:bodyPr wrap="square">
                <a:spAutoFit/>
              </a:bodyPr>
              <a:lstStyle/>
              <a:p>
                <a:r>
                  <a:rPr lang="pt-BR" sz="1600" dirty="0">
                    <a:solidFill>
                      <a:schemeClr val="bg2">
                        <a:lumMod val="25000"/>
                      </a:schemeClr>
                    </a:solidFill>
                    <a:effectLst/>
                  </a:rPr>
                  <a:t>Um driver de disco deve saber sobre setores, trilhas, cilindros, cabeçotes, movimento do braço etc.</a:t>
                </a:r>
                <a:endParaRPr lang="pt-BR" sz="1600" dirty="0">
                  <a:solidFill>
                    <a:schemeClr val="bg2">
                      <a:lumMod val="25000"/>
                    </a:schemeClr>
                  </a:solidFill>
                </a:endParaRPr>
              </a:p>
            </p:txBody>
          </p:sp>
        </p:grpSp>
        <p:grpSp>
          <p:nvGrpSpPr>
            <p:cNvPr id="6" name="Agrupar 5">
              <a:extLst>
                <a:ext uri="{FF2B5EF4-FFF2-40B4-BE49-F238E27FC236}">
                  <a16:creationId xmlns:a16="http://schemas.microsoft.com/office/drawing/2014/main" id="{546B156B-397E-3F84-A1B1-3192BD02CF43}"/>
                </a:ext>
              </a:extLst>
            </p:cNvPr>
            <p:cNvGrpSpPr/>
            <p:nvPr/>
          </p:nvGrpSpPr>
          <p:grpSpPr>
            <a:xfrm>
              <a:off x="6389653" y="1676603"/>
              <a:ext cx="3121093" cy="2250543"/>
              <a:chOff x="6389653" y="1676603"/>
              <a:chExt cx="3121093" cy="2250543"/>
            </a:xfrm>
          </p:grpSpPr>
          <p:sp>
            <p:nvSpPr>
              <p:cNvPr id="8" name="Retângulo: Cantos Arredondados 7">
                <a:extLst>
                  <a:ext uri="{FF2B5EF4-FFF2-40B4-BE49-F238E27FC236}">
                    <a16:creationId xmlns:a16="http://schemas.microsoft.com/office/drawing/2014/main" id="{4850D48A-CC25-C048-7725-855ECCEA31BB}"/>
                  </a:ext>
                </a:extLst>
              </p:cNvPr>
              <p:cNvSpPr/>
              <p:nvPr/>
            </p:nvSpPr>
            <p:spPr>
              <a:xfrm>
                <a:off x="6389653" y="1676603"/>
                <a:ext cx="3121093" cy="225054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91271FE5-63CA-0B52-0E69-029D5921158B}"/>
                  </a:ext>
                </a:extLst>
              </p:cNvPr>
              <p:cNvSpPr txBox="1"/>
              <p:nvPr/>
            </p:nvSpPr>
            <p:spPr>
              <a:xfrm>
                <a:off x="6598799" y="1915473"/>
                <a:ext cx="2702801" cy="369332"/>
              </a:xfrm>
              <a:prstGeom prst="rect">
                <a:avLst/>
              </a:prstGeom>
              <a:noFill/>
            </p:spPr>
            <p:txBody>
              <a:bodyPr wrap="square">
                <a:spAutoFit/>
              </a:bodyPr>
              <a:lstStyle/>
              <a:p>
                <a:r>
                  <a:rPr lang="pt-BR" b="1" dirty="0">
                    <a:effectLst/>
                  </a:rPr>
                  <a:t>Exemplo B</a:t>
                </a:r>
                <a:endParaRPr lang="pt-BR" b="1" dirty="0"/>
              </a:p>
            </p:txBody>
          </p:sp>
          <p:sp>
            <p:nvSpPr>
              <p:cNvPr id="10" name="CaixaDeTexto 9">
                <a:extLst>
                  <a:ext uri="{FF2B5EF4-FFF2-40B4-BE49-F238E27FC236}">
                    <a16:creationId xmlns:a16="http://schemas.microsoft.com/office/drawing/2014/main" id="{D2545011-57CA-3C0B-316C-7F5D4971D9BA}"/>
                  </a:ext>
                </a:extLst>
              </p:cNvPr>
              <p:cNvSpPr txBox="1"/>
              <p:nvPr/>
            </p:nvSpPr>
            <p:spPr>
              <a:xfrm>
                <a:off x="6598799" y="2631976"/>
                <a:ext cx="2702801" cy="1077218"/>
              </a:xfrm>
              <a:prstGeom prst="rect">
                <a:avLst/>
              </a:prstGeom>
              <a:noFill/>
            </p:spPr>
            <p:txBody>
              <a:bodyPr wrap="square">
                <a:spAutoFit/>
              </a:bodyPr>
              <a:lstStyle/>
              <a:p>
                <a:r>
                  <a:rPr lang="pt-BR" sz="1600" dirty="0">
                    <a:solidFill>
                      <a:schemeClr val="bg2">
                        <a:lumMod val="25000"/>
                      </a:schemeClr>
                    </a:solidFill>
                    <a:effectLst/>
                  </a:rPr>
                  <a:t>Um driver de mouse deve aceitar informações dizendo o quanto se moveu e qual botão foi pressionado.</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27583062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Subsistema de entrada e saída (E/S)</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Driver de dispositivo</a:t>
            </a:r>
          </a:p>
        </p:txBody>
      </p:sp>
      <p:sp>
        <p:nvSpPr>
          <p:cNvPr id="4" name="CaixaDeTexto 3">
            <a:extLst>
              <a:ext uri="{FF2B5EF4-FFF2-40B4-BE49-F238E27FC236}">
                <a16:creationId xmlns:a16="http://schemas.microsoft.com/office/drawing/2014/main" id="{7AF46BF8-6489-1A58-F96E-12A4D33E2CD5}"/>
              </a:ext>
            </a:extLst>
          </p:cNvPr>
          <p:cNvSpPr txBox="1"/>
          <p:nvPr/>
        </p:nvSpPr>
        <p:spPr>
          <a:xfrm>
            <a:off x="1019175" y="2193931"/>
            <a:ext cx="9768895" cy="369332"/>
          </a:xfrm>
          <a:prstGeom prst="rect">
            <a:avLst/>
          </a:prstGeom>
          <a:noFill/>
        </p:spPr>
        <p:txBody>
          <a:bodyPr wrap="square">
            <a:spAutoFit/>
          </a:bodyPr>
          <a:lstStyle/>
          <a:p>
            <a:pPr algn="l"/>
            <a:r>
              <a:rPr lang="pt-BR" b="0" i="0" dirty="0">
                <a:solidFill>
                  <a:schemeClr val="bg2">
                    <a:lumMod val="25000"/>
                  </a:schemeClr>
                </a:solidFill>
                <a:effectLst/>
                <a:latin typeface="+mj-lt"/>
              </a:rPr>
              <a:t>Os dispositivos podem transmitir dados em grupos de bits (paralela) ou bit por bit em série (ou serial):</a:t>
            </a:r>
          </a:p>
        </p:txBody>
      </p:sp>
      <p:grpSp>
        <p:nvGrpSpPr>
          <p:cNvPr id="14" name="Agrupar 13">
            <a:extLst>
              <a:ext uri="{FF2B5EF4-FFF2-40B4-BE49-F238E27FC236}">
                <a16:creationId xmlns:a16="http://schemas.microsoft.com/office/drawing/2014/main" id="{54362D7E-B58F-157B-559B-ABDE292A5748}"/>
              </a:ext>
            </a:extLst>
          </p:cNvPr>
          <p:cNvGrpSpPr/>
          <p:nvPr/>
        </p:nvGrpSpPr>
        <p:grpSpPr>
          <a:xfrm>
            <a:off x="2064269" y="2958132"/>
            <a:ext cx="7789545" cy="2673314"/>
            <a:chOff x="2201227" y="1749894"/>
            <a:chExt cx="7789545" cy="2673314"/>
          </a:xfrm>
        </p:grpSpPr>
        <p:sp>
          <p:nvSpPr>
            <p:cNvPr id="15" name="Retângulo: Cantos Arredondados 14">
              <a:extLst>
                <a:ext uri="{FF2B5EF4-FFF2-40B4-BE49-F238E27FC236}">
                  <a16:creationId xmlns:a16="http://schemas.microsoft.com/office/drawing/2014/main" id="{88F29AB7-B3FD-A2E5-C996-8E2FB647595A}"/>
                </a:ext>
              </a:extLst>
            </p:cNvPr>
            <p:cNvSpPr/>
            <p:nvPr/>
          </p:nvSpPr>
          <p:spPr>
            <a:xfrm>
              <a:off x="2201227" y="1749894"/>
              <a:ext cx="7789545" cy="267331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a:extLst>
                <a:ext uri="{FF2B5EF4-FFF2-40B4-BE49-F238E27FC236}">
                  <a16:creationId xmlns:a16="http://schemas.microsoft.com/office/drawing/2014/main" id="{D9CEA442-2968-F32F-BABE-F100D6EA1CB1}"/>
                </a:ext>
              </a:extLst>
            </p:cNvPr>
            <p:cNvSpPr txBox="1"/>
            <p:nvPr/>
          </p:nvSpPr>
          <p:spPr>
            <a:xfrm>
              <a:off x="2382989" y="2076956"/>
              <a:ext cx="3121092" cy="369332"/>
            </a:xfrm>
            <a:prstGeom prst="rect">
              <a:avLst/>
            </a:prstGeom>
            <a:noFill/>
          </p:spPr>
          <p:txBody>
            <a:bodyPr wrap="square">
              <a:spAutoFit/>
            </a:bodyPr>
            <a:lstStyle/>
            <a:p>
              <a:r>
                <a:rPr lang="pt-BR" b="1" dirty="0">
                  <a:effectLst/>
                </a:rPr>
                <a:t>Transmissão paralela</a:t>
              </a:r>
              <a:endParaRPr lang="pt-BR" b="1" dirty="0"/>
            </a:p>
          </p:txBody>
        </p:sp>
        <p:sp>
          <p:nvSpPr>
            <p:cNvPr id="17" name="CaixaDeTexto 16">
              <a:extLst>
                <a:ext uri="{FF2B5EF4-FFF2-40B4-BE49-F238E27FC236}">
                  <a16:creationId xmlns:a16="http://schemas.microsoft.com/office/drawing/2014/main" id="{019B8381-34A0-A3C9-E2FC-07DA22FFB49F}"/>
                </a:ext>
              </a:extLst>
            </p:cNvPr>
            <p:cNvSpPr txBox="1"/>
            <p:nvPr/>
          </p:nvSpPr>
          <p:spPr>
            <a:xfrm>
              <a:off x="2382988" y="2793459"/>
              <a:ext cx="3121093" cy="1077218"/>
            </a:xfrm>
            <a:prstGeom prst="rect">
              <a:avLst/>
            </a:prstGeom>
            <a:noFill/>
          </p:spPr>
          <p:txBody>
            <a:bodyPr wrap="square">
              <a:spAutoFit/>
            </a:bodyPr>
            <a:lstStyle/>
            <a:p>
              <a:r>
                <a:rPr lang="pt-BR" sz="1600" dirty="0">
                  <a:solidFill>
                    <a:schemeClr val="bg2">
                      <a:lumMod val="25000"/>
                    </a:schemeClr>
                  </a:solidFill>
                  <a:effectLst/>
                </a:rPr>
                <a:t>Na transmissão paralela, um grupo de bits é transmitido de cada vez, cada um sendo enviado por uma linha separada de transmissão.</a:t>
              </a:r>
            </a:p>
          </p:txBody>
        </p:sp>
        <p:sp>
          <p:nvSpPr>
            <p:cNvPr id="18" name="CaixaDeTexto 17">
              <a:extLst>
                <a:ext uri="{FF2B5EF4-FFF2-40B4-BE49-F238E27FC236}">
                  <a16:creationId xmlns:a16="http://schemas.microsoft.com/office/drawing/2014/main" id="{F0ADB7B4-7166-094D-6627-509BFB032E5A}"/>
                </a:ext>
              </a:extLst>
            </p:cNvPr>
            <p:cNvSpPr txBox="1"/>
            <p:nvPr/>
          </p:nvSpPr>
          <p:spPr>
            <a:xfrm>
              <a:off x="6633275" y="2076956"/>
              <a:ext cx="3121092" cy="369332"/>
            </a:xfrm>
            <a:prstGeom prst="rect">
              <a:avLst/>
            </a:prstGeom>
            <a:noFill/>
          </p:spPr>
          <p:txBody>
            <a:bodyPr wrap="square">
              <a:spAutoFit/>
            </a:bodyPr>
            <a:lstStyle/>
            <a:p>
              <a:r>
                <a:rPr lang="pt-BR" b="1" dirty="0">
                  <a:effectLst/>
                </a:rPr>
                <a:t>Transmissão serial</a:t>
              </a:r>
              <a:endParaRPr lang="pt-BR" b="1" dirty="0"/>
            </a:p>
          </p:txBody>
        </p:sp>
        <p:sp>
          <p:nvSpPr>
            <p:cNvPr id="19" name="CaixaDeTexto 18">
              <a:extLst>
                <a:ext uri="{FF2B5EF4-FFF2-40B4-BE49-F238E27FC236}">
                  <a16:creationId xmlns:a16="http://schemas.microsoft.com/office/drawing/2014/main" id="{2F61C31B-AD2C-A422-5C3B-162ED2DBA1D5}"/>
                </a:ext>
              </a:extLst>
            </p:cNvPr>
            <p:cNvSpPr txBox="1"/>
            <p:nvPr/>
          </p:nvSpPr>
          <p:spPr>
            <a:xfrm>
              <a:off x="6633274" y="2793459"/>
              <a:ext cx="3121093" cy="1323439"/>
            </a:xfrm>
            <a:prstGeom prst="rect">
              <a:avLst/>
            </a:prstGeom>
            <a:noFill/>
          </p:spPr>
          <p:txBody>
            <a:bodyPr wrap="square">
              <a:spAutoFit/>
            </a:bodyPr>
            <a:lstStyle/>
            <a:p>
              <a:r>
                <a:rPr lang="pt-BR" sz="1600" dirty="0">
                  <a:solidFill>
                    <a:schemeClr val="bg2">
                      <a:lumMod val="25000"/>
                    </a:schemeClr>
                  </a:solidFill>
                  <a:effectLst/>
                </a:rPr>
                <a:t>Na transmissão serial, o periférico é conectado ao dispositivo controlador por uma única linha de transmissão de dados, um bit de cada vez.</a:t>
              </a:r>
            </a:p>
          </p:txBody>
        </p:sp>
        <p:grpSp>
          <p:nvGrpSpPr>
            <p:cNvPr id="20" name="Agrupar 19">
              <a:extLst>
                <a:ext uri="{FF2B5EF4-FFF2-40B4-BE49-F238E27FC236}">
                  <a16:creationId xmlns:a16="http://schemas.microsoft.com/office/drawing/2014/main" id="{0D23610A-65B3-E916-0BAD-3F70AF08FF25}"/>
                </a:ext>
              </a:extLst>
            </p:cNvPr>
            <p:cNvGrpSpPr/>
            <p:nvPr/>
          </p:nvGrpSpPr>
          <p:grpSpPr>
            <a:xfrm>
              <a:off x="5882639" y="1951526"/>
              <a:ext cx="371475" cy="2340000"/>
              <a:chOff x="5882639" y="1951526"/>
              <a:chExt cx="371475" cy="2340000"/>
            </a:xfrm>
          </p:grpSpPr>
          <p:cxnSp>
            <p:nvCxnSpPr>
              <p:cNvPr id="21" name="Conector reto 20">
                <a:extLst>
                  <a:ext uri="{FF2B5EF4-FFF2-40B4-BE49-F238E27FC236}">
                    <a16:creationId xmlns:a16="http://schemas.microsoft.com/office/drawing/2014/main" id="{0A0E1F3B-8DD6-4CA7-92E2-A5699293D09C}"/>
                  </a:ext>
                </a:extLst>
              </p:cNvPr>
              <p:cNvCxnSpPr>
                <a:cxnSpLocks/>
              </p:cNvCxnSpPr>
              <p:nvPr/>
            </p:nvCxnSpPr>
            <p:spPr>
              <a:xfrm>
                <a:off x="6068377" y="1951526"/>
                <a:ext cx="0" cy="2340000"/>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22" name="Elipse 21">
                <a:extLst>
                  <a:ext uri="{FF2B5EF4-FFF2-40B4-BE49-F238E27FC236}">
                    <a16:creationId xmlns:a16="http://schemas.microsoft.com/office/drawing/2014/main" id="{ACD4A376-B9CB-2107-76D1-C6EBC308B258}"/>
                  </a:ext>
                </a:extLst>
              </p:cNvPr>
              <p:cNvSpPr/>
              <p:nvPr/>
            </p:nvSpPr>
            <p:spPr>
              <a:xfrm>
                <a:off x="5882639" y="3050169"/>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pic>
        <p:nvPicPr>
          <p:cNvPr id="25" name="Imagem 24">
            <a:extLst>
              <a:ext uri="{FF2B5EF4-FFF2-40B4-BE49-F238E27FC236}">
                <a16:creationId xmlns:a16="http://schemas.microsoft.com/office/drawing/2014/main" id="{53BCF724-9198-0B88-CF0A-93F50C9AEB0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00076" y="4313823"/>
            <a:ext cx="268214" cy="268214"/>
          </a:xfrm>
          <a:prstGeom prst="rect">
            <a:avLst/>
          </a:prstGeom>
        </p:spPr>
      </p:pic>
    </p:spTree>
    <p:extLst>
      <p:ext uri="{BB962C8B-B14F-4D97-AF65-F5344CB8AC3E}">
        <p14:creationId xmlns:p14="http://schemas.microsoft.com/office/powerpoint/2010/main" val="34548120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Subsistema de entrada e saída (E/S)</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Driver de dispositivo</a:t>
            </a:r>
          </a:p>
        </p:txBody>
      </p:sp>
      <p:sp>
        <p:nvSpPr>
          <p:cNvPr id="4" name="CaixaDeTexto 3">
            <a:extLst>
              <a:ext uri="{FF2B5EF4-FFF2-40B4-BE49-F238E27FC236}">
                <a16:creationId xmlns:a16="http://schemas.microsoft.com/office/drawing/2014/main" id="{7AF46BF8-6489-1A58-F96E-12A4D33E2CD5}"/>
              </a:ext>
            </a:extLst>
          </p:cNvPr>
          <p:cNvSpPr txBox="1"/>
          <p:nvPr/>
        </p:nvSpPr>
        <p:spPr>
          <a:xfrm>
            <a:off x="1102304" y="2193880"/>
            <a:ext cx="4873623" cy="3139321"/>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Transmissão em série é mais econômica e comum atualmente.</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Transmissão paralela causava problemas de deslizamento em altas taxas.</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Atualmente, USB, SATA substituem transmissões paralelas.</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Uso interno em processador e </a:t>
            </a:r>
            <a:r>
              <a:rPr lang="pt-BR" b="0" i="0" dirty="0" err="1">
                <a:solidFill>
                  <a:schemeClr val="bg2">
                    <a:lumMod val="25000"/>
                  </a:schemeClr>
                </a:solidFill>
                <a:effectLst/>
                <a:latin typeface="+mj-lt"/>
              </a:rPr>
              <a:t>placas-mãe</a:t>
            </a:r>
            <a:r>
              <a:rPr lang="pt-BR" b="0" i="0" dirty="0">
                <a:solidFill>
                  <a:schemeClr val="bg2">
                    <a:lumMod val="25000"/>
                  </a:schemeClr>
                </a:solidFill>
                <a:effectLst/>
                <a:latin typeface="+mj-lt"/>
              </a:rPr>
              <a:t> persiste para ligações internas.</a:t>
            </a:r>
          </a:p>
        </p:txBody>
      </p:sp>
      <p:pic>
        <p:nvPicPr>
          <p:cNvPr id="5" name="Imagem 4" descr="Diagrama&#10;&#10;Descrição gerada automaticamente">
            <a:extLst>
              <a:ext uri="{FF2B5EF4-FFF2-40B4-BE49-F238E27FC236}">
                <a16:creationId xmlns:a16="http://schemas.microsoft.com/office/drawing/2014/main" id="{D3D52D68-D046-9821-0935-9AB8BD71889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6000" y="1954680"/>
            <a:ext cx="5049770" cy="3736830"/>
          </a:xfrm>
          <a:prstGeom prst="rect">
            <a:avLst/>
          </a:prstGeom>
        </p:spPr>
      </p:pic>
    </p:spTree>
    <p:extLst>
      <p:ext uri="{BB962C8B-B14F-4D97-AF65-F5344CB8AC3E}">
        <p14:creationId xmlns:p14="http://schemas.microsoft.com/office/powerpoint/2010/main" val="28411720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Tendências</a:t>
            </a:r>
          </a:p>
        </p:txBody>
      </p:sp>
      <p:sp>
        <p:nvSpPr>
          <p:cNvPr id="4" name="CaixaDeTexto 3">
            <a:extLst>
              <a:ext uri="{FF2B5EF4-FFF2-40B4-BE49-F238E27FC236}">
                <a16:creationId xmlns:a16="http://schemas.microsoft.com/office/drawing/2014/main" id="{7AF46BF8-6489-1A58-F96E-12A4D33E2CD5}"/>
              </a:ext>
            </a:extLst>
          </p:cNvPr>
          <p:cNvSpPr txBox="1"/>
          <p:nvPr/>
        </p:nvSpPr>
        <p:spPr>
          <a:xfrm>
            <a:off x="1019175" y="2312988"/>
            <a:ext cx="9916680" cy="2031325"/>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Futuros processadores terão núcleos especializados para cálculos específicos.</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Foco na melhoria do custo de desempenho energético.</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Avanços notáveis em todas as camadas da pirâmide de hierarquia de memória.</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Estratégias como a especialização são aplicadas para otimização de tarefas.</a:t>
            </a:r>
          </a:p>
        </p:txBody>
      </p:sp>
    </p:spTree>
    <p:extLst>
      <p:ext uri="{BB962C8B-B14F-4D97-AF65-F5344CB8AC3E}">
        <p14:creationId xmlns:p14="http://schemas.microsoft.com/office/powerpoint/2010/main" val="164404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Tendências</a:t>
            </a:r>
          </a:p>
        </p:txBody>
      </p:sp>
      <p:sp>
        <p:nvSpPr>
          <p:cNvPr id="3" name="CaixaDeTexto 2">
            <a:extLst>
              <a:ext uri="{FF2B5EF4-FFF2-40B4-BE49-F238E27FC236}">
                <a16:creationId xmlns:a16="http://schemas.microsoft.com/office/drawing/2014/main" id="{C3F096E0-39B7-57EC-CCA4-BDDA56546EB2}"/>
              </a:ext>
            </a:extLst>
          </p:cNvPr>
          <p:cNvSpPr txBox="1"/>
          <p:nvPr/>
        </p:nvSpPr>
        <p:spPr>
          <a:xfrm>
            <a:off x="1019175" y="1380834"/>
            <a:ext cx="9704243" cy="369332"/>
          </a:xfrm>
          <a:prstGeom prst="rect">
            <a:avLst/>
          </a:prstGeom>
          <a:noFill/>
        </p:spPr>
        <p:txBody>
          <a:bodyPr wrap="square">
            <a:spAutoFit/>
          </a:bodyPr>
          <a:lstStyle/>
          <a:p>
            <a:pPr algn="l"/>
            <a:r>
              <a:rPr lang="pt-BR" b="0" i="0" dirty="0">
                <a:solidFill>
                  <a:schemeClr val="bg2">
                    <a:lumMod val="25000"/>
                  </a:schemeClr>
                </a:solidFill>
                <a:effectLst/>
                <a:latin typeface="+mj-lt"/>
              </a:rPr>
              <a:t>Em 2019, cinco das seis maiores empresas globais eram de Ciência da Computação.</a:t>
            </a:r>
          </a:p>
        </p:txBody>
      </p:sp>
      <p:grpSp>
        <p:nvGrpSpPr>
          <p:cNvPr id="2" name="Agrupar 1">
            <a:extLst>
              <a:ext uri="{FF2B5EF4-FFF2-40B4-BE49-F238E27FC236}">
                <a16:creationId xmlns:a16="http://schemas.microsoft.com/office/drawing/2014/main" id="{692ADBBF-A4B6-CFEB-8AD6-F35585C7DD81}"/>
              </a:ext>
            </a:extLst>
          </p:cNvPr>
          <p:cNvGrpSpPr/>
          <p:nvPr/>
        </p:nvGrpSpPr>
        <p:grpSpPr>
          <a:xfrm>
            <a:off x="1534393" y="2238084"/>
            <a:ext cx="9123214" cy="2005369"/>
            <a:chOff x="1599064" y="1750128"/>
            <a:chExt cx="9123214" cy="2005369"/>
          </a:xfrm>
        </p:grpSpPr>
        <p:grpSp>
          <p:nvGrpSpPr>
            <p:cNvPr id="4" name="Agrupar 3">
              <a:extLst>
                <a:ext uri="{FF2B5EF4-FFF2-40B4-BE49-F238E27FC236}">
                  <a16:creationId xmlns:a16="http://schemas.microsoft.com/office/drawing/2014/main" id="{60A971C1-66A2-277C-6DB8-D699B2F8A967}"/>
                </a:ext>
              </a:extLst>
            </p:cNvPr>
            <p:cNvGrpSpPr/>
            <p:nvPr/>
          </p:nvGrpSpPr>
          <p:grpSpPr>
            <a:xfrm>
              <a:off x="1599064" y="1755050"/>
              <a:ext cx="2324837" cy="1990475"/>
              <a:chOff x="3059564" y="1723300"/>
              <a:chExt cx="2324837" cy="1990475"/>
            </a:xfrm>
          </p:grpSpPr>
          <p:sp>
            <p:nvSpPr>
              <p:cNvPr id="15" name="Retângulo: Cantos Arredondados 14">
                <a:extLst>
                  <a:ext uri="{FF2B5EF4-FFF2-40B4-BE49-F238E27FC236}">
                    <a16:creationId xmlns:a16="http://schemas.microsoft.com/office/drawing/2014/main" id="{B199002C-7D81-FB58-3C7B-9700E45B1263}"/>
                  </a:ext>
                </a:extLst>
              </p:cNvPr>
              <p:cNvSpPr/>
              <p:nvPr/>
            </p:nvSpPr>
            <p:spPr>
              <a:xfrm>
                <a:off x="3059565" y="2256866"/>
                <a:ext cx="2324836" cy="1456909"/>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14191DEA-CD30-AA00-EE60-A3E58DA3156F}"/>
                  </a:ext>
                </a:extLst>
              </p:cNvPr>
              <p:cNvSpPr txBox="1"/>
              <p:nvPr/>
            </p:nvSpPr>
            <p:spPr>
              <a:xfrm>
                <a:off x="3059564" y="3204932"/>
                <a:ext cx="1557279" cy="369332"/>
              </a:xfrm>
              <a:prstGeom prst="rect">
                <a:avLst/>
              </a:prstGeom>
              <a:noFill/>
            </p:spPr>
            <p:txBody>
              <a:bodyPr wrap="square">
                <a:spAutoFit/>
              </a:bodyPr>
              <a:lstStyle/>
              <a:p>
                <a:r>
                  <a:rPr lang="pt-BR" b="1" dirty="0">
                    <a:effectLst/>
                  </a:rPr>
                  <a:t>Microsoft</a:t>
                </a:r>
                <a:endParaRPr lang="pt-BR" b="1" dirty="0"/>
              </a:p>
            </p:txBody>
          </p:sp>
          <p:pic>
            <p:nvPicPr>
              <p:cNvPr id="18" name="Imagem 17">
                <a:extLst>
                  <a:ext uri="{FF2B5EF4-FFF2-40B4-BE49-F238E27FC236}">
                    <a16:creationId xmlns:a16="http://schemas.microsoft.com/office/drawing/2014/main" id="{41EDCB44-52CE-1F5C-EC2F-0149AAAF460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059564" y="1723300"/>
                <a:ext cx="2324836" cy="1302429"/>
              </a:xfrm>
              <a:prstGeom prst="rect">
                <a:avLst/>
              </a:prstGeom>
            </p:spPr>
          </p:pic>
        </p:grpSp>
        <p:grpSp>
          <p:nvGrpSpPr>
            <p:cNvPr id="5" name="Agrupar 4">
              <a:extLst>
                <a:ext uri="{FF2B5EF4-FFF2-40B4-BE49-F238E27FC236}">
                  <a16:creationId xmlns:a16="http://schemas.microsoft.com/office/drawing/2014/main" id="{38DD1FD1-59F4-8940-E368-AEB53F217005}"/>
                </a:ext>
              </a:extLst>
            </p:cNvPr>
            <p:cNvGrpSpPr/>
            <p:nvPr/>
          </p:nvGrpSpPr>
          <p:grpSpPr>
            <a:xfrm>
              <a:off x="4998252" y="1755050"/>
              <a:ext cx="2324838" cy="1990475"/>
              <a:chOff x="3059562" y="1723300"/>
              <a:chExt cx="2324838" cy="1990475"/>
            </a:xfrm>
          </p:grpSpPr>
          <p:sp>
            <p:nvSpPr>
              <p:cNvPr id="12" name="Retângulo: Cantos Arredondados 11">
                <a:extLst>
                  <a:ext uri="{FF2B5EF4-FFF2-40B4-BE49-F238E27FC236}">
                    <a16:creationId xmlns:a16="http://schemas.microsoft.com/office/drawing/2014/main" id="{8B4B0DBE-DE40-5C47-C1BB-9D2F468FE3EC}"/>
                  </a:ext>
                </a:extLst>
              </p:cNvPr>
              <p:cNvSpPr/>
              <p:nvPr/>
            </p:nvSpPr>
            <p:spPr>
              <a:xfrm>
                <a:off x="3059563" y="2256867"/>
                <a:ext cx="2324836" cy="145690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6F23C0DC-0547-7E47-485B-84BD88CA7FEA}"/>
                  </a:ext>
                </a:extLst>
              </p:cNvPr>
              <p:cNvSpPr txBox="1"/>
              <p:nvPr/>
            </p:nvSpPr>
            <p:spPr>
              <a:xfrm>
                <a:off x="3059562" y="3202256"/>
                <a:ext cx="2164553" cy="369332"/>
              </a:xfrm>
              <a:prstGeom prst="rect">
                <a:avLst/>
              </a:prstGeom>
              <a:noFill/>
            </p:spPr>
            <p:txBody>
              <a:bodyPr wrap="square">
                <a:spAutoFit/>
              </a:bodyPr>
              <a:lstStyle/>
              <a:p>
                <a:r>
                  <a:rPr lang="pt-BR" b="1" dirty="0">
                    <a:effectLst/>
                  </a:rPr>
                  <a:t>Apple</a:t>
                </a:r>
                <a:endParaRPr lang="pt-BR" b="1" dirty="0"/>
              </a:p>
            </p:txBody>
          </p:sp>
          <p:pic>
            <p:nvPicPr>
              <p:cNvPr id="14" name="Imagem 13">
                <a:extLst>
                  <a:ext uri="{FF2B5EF4-FFF2-40B4-BE49-F238E27FC236}">
                    <a16:creationId xmlns:a16="http://schemas.microsoft.com/office/drawing/2014/main" id="{FBE1486A-E252-F1E0-8797-C0E3D60EEF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59564" y="1723300"/>
                <a:ext cx="2324836" cy="1302429"/>
              </a:xfrm>
              <a:prstGeom prst="rect">
                <a:avLst/>
              </a:prstGeom>
            </p:spPr>
          </p:pic>
        </p:grpSp>
        <p:grpSp>
          <p:nvGrpSpPr>
            <p:cNvPr id="6" name="Agrupar 5">
              <a:extLst>
                <a:ext uri="{FF2B5EF4-FFF2-40B4-BE49-F238E27FC236}">
                  <a16:creationId xmlns:a16="http://schemas.microsoft.com/office/drawing/2014/main" id="{E9ABE0F7-ACBD-520B-1049-2B7A7F877C7E}"/>
                </a:ext>
              </a:extLst>
            </p:cNvPr>
            <p:cNvGrpSpPr/>
            <p:nvPr/>
          </p:nvGrpSpPr>
          <p:grpSpPr>
            <a:xfrm>
              <a:off x="8328492" y="1750128"/>
              <a:ext cx="2393786" cy="2005369"/>
              <a:chOff x="3059564" y="1725119"/>
              <a:chExt cx="2393786" cy="2005369"/>
            </a:xfrm>
          </p:grpSpPr>
          <p:sp>
            <p:nvSpPr>
              <p:cNvPr id="9" name="Retângulo: Cantos Arredondados 8">
                <a:extLst>
                  <a:ext uri="{FF2B5EF4-FFF2-40B4-BE49-F238E27FC236}">
                    <a16:creationId xmlns:a16="http://schemas.microsoft.com/office/drawing/2014/main" id="{C4F25B81-11CD-AE5D-95E8-DE3C1E417655}"/>
                  </a:ext>
                </a:extLst>
              </p:cNvPr>
              <p:cNvSpPr/>
              <p:nvPr/>
            </p:nvSpPr>
            <p:spPr>
              <a:xfrm>
                <a:off x="3059565" y="2256867"/>
                <a:ext cx="2324836" cy="147362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21BEB7E6-D1DC-D266-BD85-A334DEB10A71}"/>
                  </a:ext>
                </a:extLst>
              </p:cNvPr>
              <p:cNvSpPr txBox="1"/>
              <p:nvPr/>
            </p:nvSpPr>
            <p:spPr>
              <a:xfrm>
                <a:off x="3128513" y="3210691"/>
                <a:ext cx="2324837" cy="369332"/>
              </a:xfrm>
              <a:prstGeom prst="rect">
                <a:avLst/>
              </a:prstGeom>
              <a:noFill/>
            </p:spPr>
            <p:txBody>
              <a:bodyPr wrap="square">
                <a:spAutoFit/>
              </a:bodyPr>
              <a:lstStyle/>
              <a:p>
                <a:r>
                  <a:rPr lang="pt-BR" b="1" dirty="0">
                    <a:effectLst/>
                  </a:rPr>
                  <a:t>Amazon</a:t>
                </a:r>
                <a:endParaRPr lang="pt-BR" b="1" dirty="0"/>
              </a:p>
            </p:txBody>
          </p:sp>
          <p:pic>
            <p:nvPicPr>
              <p:cNvPr id="11" name="Imagem 10">
                <a:extLst>
                  <a:ext uri="{FF2B5EF4-FFF2-40B4-BE49-F238E27FC236}">
                    <a16:creationId xmlns:a16="http://schemas.microsoft.com/office/drawing/2014/main" id="{24BAF435-0585-1C25-E3ED-D608721E1C1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3059564" y="1725119"/>
                <a:ext cx="2324836" cy="1298791"/>
              </a:xfrm>
              <a:prstGeom prst="rect">
                <a:avLst/>
              </a:prstGeom>
            </p:spPr>
          </p:pic>
        </p:grpSp>
      </p:grpSp>
      <p:grpSp>
        <p:nvGrpSpPr>
          <p:cNvPr id="19" name="Agrupar 18">
            <a:extLst>
              <a:ext uri="{FF2B5EF4-FFF2-40B4-BE49-F238E27FC236}">
                <a16:creationId xmlns:a16="http://schemas.microsoft.com/office/drawing/2014/main" id="{3FA0C22E-6A76-5752-91FF-180E7157D13E}"/>
              </a:ext>
            </a:extLst>
          </p:cNvPr>
          <p:cNvGrpSpPr/>
          <p:nvPr/>
        </p:nvGrpSpPr>
        <p:grpSpPr>
          <a:xfrm>
            <a:off x="3188319" y="4430234"/>
            <a:ext cx="5655076" cy="1996489"/>
            <a:chOff x="4998253" y="1750128"/>
            <a:chExt cx="5655076" cy="1996489"/>
          </a:xfrm>
        </p:grpSpPr>
        <p:grpSp>
          <p:nvGrpSpPr>
            <p:cNvPr id="21" name="Agrupar 20">
              <a:extLst>
                <a:ext uri="{FF2B5EF4-FFF2-40B4-BE49-F238E27FC236}">
                  <a16:creationId xmlns:a16="http://schemas.microsoft.com/office/drawing/2014/main" id="{481D83C1-4637-0126-DC1B-F67262B45FC1}"/>
                </a:ext>
              </a:extLst>
            </p:cNvPr>
            <p:cNvGrpSpPr/>
            <p:nvPr/>
          </p:nvGrpSpPr>
          <p:grpSpPr>
            <a:xfrm>
              <a:off x="4998253" y="1756869"/>
              <a:ext cx="2324837" cy="1989748"/>
              <a:chOff x="3059563" y="1725119"/>
              <a:chExt cx="2324837" cy="1989748"/>
            </a:xfrm>
          </p:grpSpPr>
          <p:sp>
            <p:nvSpPr>
              <p:cNvPr id="26" name="Retângulo: Cantos Arredondados 25">
                <a:extLst>
                  <a:ext uri="{FF2B5EF4-FFF2-40B4-BE49-F238E27FC236}">
                    <a16:creationId xmlns:a16="http://schemas.microsoft.com/office/drawing/2014/main" id="{450F4C8E-32CE-C383-C174-91D181DC17F3}"/>
                  </a:ext>
                </a:extLst>
              </p:cNvPr>
              <p:cNvSpPr/>
              <p:nvPr/>
            </p:nvSpPr>
            <p:spPr>
              <a:xfrm>
                <a:off x="3059563" y="2256867"/>
                <a:ext cx="2324836" cy="145800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CaixaDeTexto 26">
                <a:extLst>
                  <a:ext uri="{FF2B5EF4-FFF2-40B4-BE49-F238E27FC236}">
                    <a16:creationId xmlns:a16="http://schemas.microsoft.com/office/drawing/2014/main" id="{1B0E32CC-B922-5CA7-8C19-ACF104B251E0}"/>
                  </a:ext>
                </a:extLst>
              </p:cNvPr>
              <p:cNvSpPr txBox="1"/>
              <p:nvPr/>
            </p:nvSpPr>
            <p:spPr>
              <a:xfrm>
                <a:off x="3139488" y="3189964"/>
                <a:ext cx="2164553" cy="369332"/>
              </a:xfrm>
              <a:prstGeom prst="rect">
                <a:avLst/>
              </a:prstGeom>
              <a:noFill/>
            </p:spPr>
            <p:txBody>
              <a:bodyPr wrap="square">
                <a:spAutoFit/>
              </a:bodyPr>
              <a:lstStyle/>
              <a:p>
                <a:r>
                  <a:rPr lang="pt-BR" b="1" dirty="0" err="1">
                    <a:effectLst/>
                  </a:rPr>
                  <a:t>Alphabet</a:t>
                </a:r>
                <a:endParaRPr lang="pt-BR" b="1" dirty="0"/>
              </a:p>
            </p:txBody>
          </p:sp>
          <p:pic>
            <p:nvPicPr>
              <p:cNvPr id="28" name="Imagem 27">
                <a:extLst>
                  <a:ext uri="{FF2B5EF4-FFF2-40B4-BE49-F238E27FC236}">
                    <a16:creationId xmlns:a16="http://schemas.microsoft.com/office/drawing/2014/main" id="{26A79831-9492-DD72-828C-B7FA24EED155}"/>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3059564" y="1725119"/>
                <a:ext cx="2324836" cy="1298791"/>
              </a:xfrm>
              <a:prstGeom prst="rect">
                <a:avLst/>
              </a:prstGeom>
            </p:spPr>
          </p:pic>
        </p:grpSp>
        <p:grpSp>
          <p:nvGrpSpPr>
            <p:cNvPr id="22" name="Agrupar 21">
              <a:extLst>
                <a:ext uri="{FF2B5EF4-FFF2-40B4-BE49-F238E27FC236}">
                  <a16:creationId xmlns:a16="http://schemas.microsoft.com/office/drawing/2014/main" id="{89C314AA-B98A-F6E6-232A-B0DF50B7169F}"/>
                </a:ext>
              </a:extLst>
            </p:cNvPr>
            <p:cNvGrpSpPr/>
            <p:nvPr/>
          </p:nvGrpSpPr>
          <p:grpSpPr>
            <a:xfrm>
              <a:off x="8328492" y="1750128"/>
              <a:ext cx="2324837" cy="1989749"/>
              <a:chOff x="3059564" y="1725119"/>
              <a:chExt cx="2324837" cy="1989749"/>
            </a:xfrm>
          </p:grpSpPr>
          <p:sp>
            <p:nvSpPr>
              <p:cNvPr id="23" name="Retângulo: Cantos Arredondados 22">
                <a:extLst>
                  <a:ext uri="{FF2B5EF4-FFF2-40B4-BE49-F238E27FC236}">
                    <a16:creationId xmlns:a16="http://schemas.microsoft.com/office/drawing/2014/main" id="{A9DD0A9E-9653-B744-3DE4-9362E6F868E3}"/>
                  </a:ext>
                </a:extLst>
              </p:cNvPr>
              <p:cNvSpPr/>
              <p:nvPr/>
            </p:nvSpPr>
            <p:spPr>
              <a:xfrm>
                <a:off x="3059565" y="2256868"/>
                <a:ext cx="2324836" cy="145800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aixaDeTexto 23">
                <a:extLst>
                  <a:ext uri="{FF2B5EF4-FFF2-40B4-BE49-F238E27FC236}">
                    <a16:creationId xmlns:a16="http://schemas.microsoft.com/office/drawing/2014/main" id="{8EA45D58-0865-111E-4FDF-17EE7EB7D9A5}"/>
                  </a:ext>
                </a:extLst>
              </p:cNvPr>
              <p:cNvSpPr txBox="1"/>
              <p:nvPr/>
            </p:nvSpPr>
            <p:spPr>
              <a:xfrm>
                <a:off x="3059564" y="3196705"/>
                <a:ext cx="2324837" cy="369332"/>
              </a:xfrm>
              <a:prstGeom prst="rect">
                <a:avLst/>
              </a:prstGeom>
              <a:noFill/>
            </p:spPr>
            <p:txBody>
              <a:bodyPr wrap="square">
                <a:spAutoFit/>
              </a:bodyPr>
              <a:lstStyle/>
              <a:p>
                <a:r>
                  <a:rPr lang="pt-BR" b="1" dirty="0">
                    <a:effectLst/>
                  </a:rPr>
                  <a:t>Facebook</a:t>
                </a:r>
                <a:endParaRPr lang="pt-BR" b="1" dirty="0"/>
              </a:p>
            </p:txBody>
          </p:sp>
          <p:pic>
            <p:nvPicPr>
              <p:cNvPr id="25" name="Imagem 24">
                <a:extLst>
                  <a:ext uri="{FF2B5EF4-FFF2-40B4-BE49-F238E27FC236}">
                    <a16:creationId xmlns:a16="http://schemas.microsoft.com/office/drawing/2014/main" id="{3CBFF398-D2A3-97B8-7EF4-F90F8DFCEAB2}"/>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3059564" y="1725119"/>
                <a:ext cx="2324835" cy="1298791"/>
              </a:xfrm>
              <a:prstGeom prst="rect">
                <a:avLst/>
              </a:prstGeom>
            </p:spPr>
          </p:pic>
        </p:grpSp>
      </p:grpSp>
    </p:spTree>
    <p:extLst>
      <p:ext uri="{BB962C8B-B14F-4D97-AF65-F5344CB8AC3E}">
        <p14:creationId xmlns:p14="http://schemas.microsoft.com/office/powerpoint/2010/main" val="7309658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Tendências</a:t>
            </a:r>
          </a:p>
        </p:txBody>
      </p:sp>
      <p:grpSp>
        <p:nvGrpSpPr>
          <p:cNvPr id="3" name="Agrupar 2">
            <a:extLst>
              <a:ext uri="{FF2B5EF4-FFF2-40B4-BE49-F238E27FC236}">
                <a16:creationId xmlns:a16="http://schemas.microsoft.com/office/drawing/2014/main" id="{BB44EC28-EB0E-01DF-2E6C-626F6FE2E0F8}"/>
              </a:ext>
            </a:extLst>
          </p:cNvPr>
          <p:cNvGrpSpPr/>
          <p:nvPr/>
        </p:nvGrpSpPr>
        <p:grpSpPr>
          <a:xfrm>
            <a:off x="982710" y="2312988"/>
            <a:ext cx="10148156" cy="2925618"/>
            <a:chOff x="1019174" y="1676604"/>
            <a:chExt cx="10148156" cy="2925618"/>
          </a:xfrm>
        </p:grpSpPr>
        <p:grpSp>
          <p:nvGrpSpPr>
            <p:cNvPr id="6" name="Agrupar 5">
              <a:extLst>
                <a:ext uri="{FF2B5EF4-FFF2-40B4-BE49-F238E27FC236}">
                  <a16:creationId xmlns:a16="http://schemas.microsoft.com/office/drawing/2014/main" id="{57121944-F7D7-2D3A-AB93-C59B58B9A0ED}"/>
                </a:ext>
              </a:extLst>
            </p:cNvPr>
            <p:cNvGrpSpPr/>
            <p:nvPr/>
          </p:nvGrpSpPr>
          <p:grpSpPr>
            <a:xfrm>
              <a:off x="1019174" y="1676604"/>
              <a:ext cx="3121093" cy="2925618"/>
              <a:chOff x="1019174" y="1676604"/>
              <a:chExt cx="3121093" cy="2925618"/>
            </a:xfrm>
          </p:grpSpPr>
          <p:sp>
            <p:nvSpPr>
              <p:cNvPr id="16" name="Retângulo: Cantos Arredondados 15">
                <a:extLst>
                  <a:ext uri="{FF2B5EF4-FFF2-40B4-BE49-F238E27FC236}">
                    <a16:creationId xmlns:a16="http://schemas.microsoft.com/office/drawing/2014/main" id="{2533A2A5-4461-B32F-0BB9-77DA9B6A4384}"/>
                  </a:ext>
                </a:extLst>
              </p:cNvPr>
              <p:cNvSpPr/>
              <p:nvPr/>
            </p:nvSpPr>
            <p:spPr>
              <a:xfrm>
                <a:off x="1019174" y="1676604"/>
                <a:ext cx="3121093" cy="292561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a:extLst>
                  <a:ext uri="{FF2B5EF4-FFF2-40B4-BE49-F238E27FC236}">
                    <a16:creationId xmlns:a16="http://schemas.microsoft.com/office/drawing/2014/main" id="{80EEB982-D497-32D3-67E4-127EBE247110}"/>
                  </a:ext>
                </a:extLst>
              </p:cNvPr>
              <p:cNvSpPr txBox="1"/>
              <p:nvPr/>
            </p:nvSpPr>
            <p:spPr>
              <a:xfrm>
                <a:off x="1217329" y="2000792"/>
                <a:ext cx="2702801" cy="1323439"/>
              </a:xfrm>
              <a:prstGeom prst="rect">
                <a:avLst/>
              </a:prstGeom>
              <a:noFill/>
            </p:spPr>
            <p:txBody>
              <a:bodyPr wrap="square">
                <a:spAutoFit/>
              </a:bodyPr>
              <a:lstStyle/>
              <a:p>
                <a:r>
                  <a:rPr lang="pt-BR" sz="1600" dirty="0">
                    <a:solidFill>
                      <a:schemeClr val="bg2">
                        <a:lumMod val="25000"/>
                      </a:schemeClr>
                    </a:solidFill>
                    <a:effectLst/>
                  </a:rPr>
                  <a:t>A memória cache possui velocidades e tamanhos cada vez maiores, que auxiliam no desempenho dos processadores.</a:t>
                </a:r>
                <a:endParaRPr lang="pt-BR" sz="1600" dirty="0">
                  <a:solidFill>
                    <a:schemeClr val="bg2">
                      <a:lumMod val="25000"/>
                    </a:schemeClr>
                  </a:solidFill>
                </a:endParaRPr>
              </a:p>
            </p:txBody>
          </p:sp>
        </p:grpSp>
        <p:grpSp>
          <p:nvGrpSpPr>
            <p:cNvPr id="8" name="Agrupar 7">
              <a:extLst>
                <a:ext uri="{FF2B5EF4-FFF2-40B4-BE49-F238E27FC236}">
                  <a16:creationId xmlns:a16="http://schemas.microsoft.com/office/drawing/2014/main" id="{1D78B278-5FA6-A83D-DEB8-56C0ABDFCA60}"/>
                </a:ext>
              </a:extLst>
            </p:cNvPr>
            <p:cNvGrpSpPr/>
            <p:nvPr/>
          </p:nvGrpSpPr>
          <p:grpSpPr>
            <a:xfrm>
              <a:off x="4535453" y="1676604"/>
              <a:ext cx="3121093" cy="2925618"/>
              <a:chOff x="4535453" y="1676604"/>
              <a:chExt cx="3121093" cy="2925618"/>
            </a:xfrm>
          </p:grpSpPr>
          <p:sp>
            <p:nvSpPr>
              <p:cNvPr id="13" name="Retângulo: Cantos Arredondados 12">
                <a:extLst>
                  <a:ext uri="{FF2B5EF4-FFF2-40B4-BE49-F238E27FC236}">
                    <a16:creationId xmlns:a16="http://schemas.microsoft.com/office/drawing/2014/main" id="{C6223D01-BA5A-5457-A457-E10187EC6C42}"/>
                  </a:ext>
                </a:extLst>
              </p:cNvPr>
              <p:cNvSpPr/>
              <p:nvPr/>
            </p:nvSpPr>
            <p:spPr>
              <a:xfrm>
                <a:off x="4535453" y="1676604"/>
                <a:ext cx="3121093" cy="292561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BC7F7E6B-DD50-9D49-E1AE-EE3E586DE6CA}"/>
                  </a:ext>
                </a:extLst>
              </p:cNvPr>
              <p:cNvSpPr txBox="1"/>
              <p:nvPr/>
            </p:nvSpPr>
            <p:spPr>
              <a:xfrm>
                <a:off x="4739104" y="2000792"/>
                <a:ext cx="2702801" cy="2308324"/>
              </a:xfrm>
              <a:prstGeom prst="rect">
                <a:avLst/>
              </a:prstGeom>
              <a:noFill/>
            </p:spPr>
            <p:txBody>
              <a:bodyPr wrap="square">
                <a:spAutoFit/>
              </a:bodyPr>
              <a:lstStyle/>
              <a:p>
                <a:r>
                  <a:rPr lang="pt-BR" sz="1600" dirty="0">
                    <a:solidFill>
                      <a:schemeClr val="bg2">
                        <a:lumMod val="25000"/>
                      </a:schemeClr>
                    </a:solidFill>
                    <a:effectLst/>
                  </a:rPr>
                  <a:t>As memórias DDR SDRAM possuem latência (atraso que existe para que o dado seja acessado pelo processador na memória) cada vez menor e maior capacidade de armazenamento, sendo utilizadas inclusive em placas gráficas de alto desempenho.</a:t>
                </a:r>
                <a:endParaRPr lang="pt-BR" sz="1600" dirty="0">
                  <a:solidFill>
                    <a:schemeClr val="bg2">
                      <a:lumMod val="25000"/>
                    </a:schemeClr>
                  </a:solidFill>
                </a:endParaRPr>
              </a:p>
            </p:txBody>
          </p:sp>
        </p:grpSp>
        <p:grpSp>
          <p:nvGrpSpPr>
            <p:cNvPr id="9" name="Agrupar 8">
              <a:extLst>
                <a:ext uri="{FF2B5EF4-FFF2-40B4-BE49-F238E27FC236}">
                  <a16:creationId xmlns:a16="http://schemas.microsoft.com/office/drawing/2014/main" id="{B6130B01-A5ED-7D7E-1C7C-9F68875C6D3F}"/>
                </a:ext>
              </a:extLst>
            </p:cNvPr>
            <p:cNvGrpSpPr/>
            <p:nvPr/>
          </p:nvGrpSpPr>
          <p:grpSpPr>
            <a:xfrm>
              <a:off x="8046237" y="1676604"/>
              <a:ext cx="3121093" cy="2925618"/>
              <a:chOff x="8046237" y="1676604"/>
              <a:chExt cx="3121093" cy="2925618"/>
            </a:xfrm>
          </p:grpSpPr>
          <p:sp>
            <p:nvSpPr>
              <p:cNvPr id="10" name="Retângulo: Cantos Arredondados 9">
                <a:extLst>
                  <a:ext uri="{FF2B5EF4-FFF2-40B4-BE49-F238E27FC236}">
                    <a16:creationId xmlns:a16="http://schemas.microsoft.com/office/drawing/2014/main" id="{E730E7B3-0628-D8E1-5076-D3DC002EBA2E}"/>
                  </a:ext>
                </a:extLst>
              </p:cNvPr>
              <p:cNvSpPr/>
              <p:nvPr/>
            </p:nvSpPr>
            <p:spPr>
              <a:xfrm>
                <a:off x="8046237" y="1676604"/>
                <a:ext cx="3121093" cy="292561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8713DF6B-922E-9C60-4CCF-965E91737DC7}"/>
                  </a:ext>
                </a:extLst>
              </p:cNvPr>
              <p:cNvSpPr txBox="1"/>
              <p:nvPr/>
            </p:nvSpPr>
            <p:spPr>
              <a:xfrm>
                <a:off x="8227559" y="1966858"/>
                <a:ext cx="2702801" cy="2554545"/>
              </a:xfrm>
              <a:prstGeom prst="rect">
                <a:avLst/>
              </a:prstGeom>
              <a:noFill/>
            </p:spPr>
            <p:txBody>
              <a:bodyPr wrap="square">
                <a:spAutoFit/>
              </a:bodyPr>
              <a:lstStyle/>
              <a:p>
                <a:r>
                  <a:rPr lang="pt-BR" sz="1600" dirty="0">
                    <a:solidFill>
                      <a:schemeClr val="bg2">
                        <a:lumMod val="25000"/>
                      </a:schemeClr>
                    </a:solidFill>
                    <a:effectLst/>
                  </a:rPr>
                  <a:t>Os dispositivos de memória secundária, principalmente discos, estão sendo fabricados com novas tecnologias diferentes da tecnologia dos antigos discos rígidos, por exemplo, </a:t>
                </a:r>
                <a:r>
                  <a:rPr lang="pt-BR" sz="1600" dirty="0" err="1">
                    <a:solidFill>
                      <a:schemeClr val="bg2">
                        <a:lumMod val="25000"/>
                      </a:schemeClr>
                    </a:solidFill>
                    <a:effectLst/>
                  </a:rPr>
                  <a:t>Solid</a:t>
                </a:r>
                <a:r>
                  <a:rPr lang="pt-BR" sz="1600" dirty="0">
                    <a:solidFill>
                      <a:schemeClr val="bg2">
                        <a:lumMod val="25000"/>
                      </a:schemeClr>
                    </a:solidFill>
                    <a:effectLst/>
                  </a:rPr>
                  <a:t> </a:t>
                </a:r>
                <a:r>
                  <a:rPr lang="pt-BR" sz="1600" dirty="0" err="1">
                    <a:solidFill>
                      <a:schemeClr val="bg2">
                        <a:lumMod val="25000"/>
                      </a:schemeClr>
                    </a:solidFill>
                    <a:effectLst/>
                  </a:rPr>
                  <a:t>State</a:t>
                </a:r>
                <a:r>
                  <a:rPr lang="pt-BR" sz="1600" dirty="0">
                    <a:solidFill>
                      <a:schemeClr val="bg2">
                        <a:lumMod val="25000"/>
                      </a:schemeClr>
                    </a:solidFill>
                    <a:effectLst/>
                  </a:rPr>
                  <a:t> Disks (</a:t>
                </a:r>
                <a:r>
                  <a:rPr lang="pt-BR" sz="1600" dirty="0" err="1">
                    <a:solidFill>
                      <a:schemeClr val="bg2">
                        <a:lumMod val="25000"/>
                      </a:schemeClr>
                    </a:solidFill>
                    <a:effectLst/>
                  </a:rPr>
                  <a:t>SSDs</a:t>
                </a:r>
                <a:r>
                  <a:rPr lang="pt-BR" sz="1600" dirty="0">
                    <a:solidFill>
                      <a:schemeClr val="bg2">
                        <a:lumMod val="25000"/>
                      </a:schemeClr>
                    </a:solidFill>
                    <a:effectLst/>
                  </a:rPr>
                  <a:t>), o que confere uma maior velocidade de acesso aos dados.</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10948726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Sistema operacional</a:t>
            </a:r>
          </a:p>
        </p:txBody>
      </p:sp>
      <p:sp>
        <p:nvSpPr>
          <p:cNvPr id="2" name="Espaço Reservado para Texto 1">
            <a:extLst>
              <a:ext uri="{FF2B5EF4-FFF2-40B4-BE49-F238E27FC236}">
                <a16:creationId xmlns:a16="http://schemas.microsoft.com/office/drawing/2014/main" id="{1CD1F62E-2390-C1B4-E16B-BD3DEF877B7A}"/>
              </a:ext>
            </a:extLst>
          </p:cNvPr>
          <p:cNvSpPr>
            <a:spLocks noGrp="1"/>
          </p:cNvSpPr>
          <p:nvPr>
            <p:ph type="body" sz="quarter" idx="11"/>
          </p:nvPr>
        </p:nvSpPr>
        <p:spPr/>
        <p:txBody>
          <a:bodyPr/>
          <a:lstStyle/>
          <a:p>
            <a:r>
              <a:rPr lang="pt-BR" dirty="0"/>
              <a:t>Definição</a:t>
            </a:r>
          </a:p>
        </p:txBody>
      </p:sp>
      <p:sp>
        <p:nvSpPr>
          <p:cNvPr id="4" name="CaixaDeTexto 3">
            <a:extLst>
              <a:ext uri="{FF2B5EF4-FFF2-40B4-BE49-F238E27FC236}">
                <a16:creationId xmlns:a16="http://schemas.microsoft.com/office/drawing/2014/main" id="{7AF46BF8-6489-1A58-F96E-12A4D33E2CD5}"/>
              </a:ext>
            </a:extLst>
          </p:cNvPr>
          <p:cNvSpPr txBox="1"/>
          <p:nvPr/>
        </p:nvSpPr>
        <p:spPr>
          <a:xfrm>
            <a:off x="1019175" y="2413337"/>
            <a:ext cx="9916680" cy="2031325"/>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O único programa executado em modo núcleo (kernel), possuindo acesso completo ao hardware e execução de qualquer instrução possível.</a:t>
            </a:r>
          </a:p>
          <a:p>
            <a:pPr marL="285750" indent="-285750" algn="l">
              <a:buFont typeface="Arial" panose="020B0604020202020204" pitchFamily="34" charset="0"/>
              <a:buChar char="•"/>
            </a:pPr>
            <a:endParaRPr lang="pt-BR" dirty="0">
              <a:solidFill>
                <a:schemeClr val="bg2">
                  <a:lumMod val="25000"/>
                </a:schemeClr>
              </a:solidFill>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Um programa de controle que comanda a execução dos programas do usuário e as operações dos dispositivos de E/S.</a:t>
            </a:r>
          </a:p>
          <a:p>
            <a:pPr marL="285750" indent="-285750" algn="l">
              <a:buFont typeface="Arial" panose="020B0604020202020204" pitchFamily="34" charset="0"/>
              <a:buChar char="•"/>
            </a:pPr>
            <a:endParaRPr lang="pt-BR" dirty="0">
              <a:solidFill>
                <a:schemeClr val="bg2">
                  <a:lumMod val="25000"/>
                </a:schemeClr>
              </a:solidFill>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Um gerenciador de recursos (hardware) que dirige e aloca as partes de todo um sistema complexo.</a:t>
            </a:r>
          </a:p>
        </p:txBody>
      </p:sp>
    </p:spTree>
    <p:extLst>
      <p:ext uri="{BB962C8B-B14F-4D97-AF65-F5344CB8AC3E}">
        <p14:creationId xmlns:p14="http://schemas.microsoft.com/office/powerpoint/2010/main" val="36520102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Sistema operacional</a:t>
            </a:r>
          </a:p>
        </p:txBody>
      </p:sp>
      <p:sp>
        <p:nvSpPr>
          <p:cNvPr id="2" name="Espaço Reservado para Texto 1">
            <a:extLst>
              <a:ext uri="{FF2B5EF4-FFF2-40B4-BE49-F238E27FC236}">
                <a16:creationId xmlns:a16="http://schemas.microsoft.com/office/drawing/2014/main" id="{1CD1F62E-2390-C1B4-E16B-BD3DEF877B7A}"/>
              </a:ext>
            </a:extLst>
          </p:cNvPr>
          <p:cNvSpPr>
            <a:spLocks noGrp="1"/>
          </p:cNvSpPr>
          <p:nvPr>
            <p:ph type="body" sz="quarter" idx="11"/>
          </p:nvPr>
        </p:nvSpPr>
        <p:spPr/>
        <p:txBody>
          <a:bodyPr/>
          <a:lstStyle/>
          <a:p>
            <a:r>
              <a:rPr lang="pt-BR" dirty="0"/>
              <a:t>Definição</a:t>
            </a:r>
          </a:p>
        </p:txBody>
      </p:sp>
      <p:sp>
        <p:nvSpPr>
          <p:cNvPr id="4" name="CaixaDeTexto 3">
            <a:extLst>
              <a:ext uri="{FF2B5EF4-FFF2-40B4-BE49-F238E27FC236}">
                <a16:creationId xmlns:a16="http://schemas.microsoft.com/office/drawing/2014/main" id="{7AF46BF8-6489-1A58-F96E-12A4D33E2CD5}"/>
              </a:ext>
            </a:extLst>
          </p:cNvPr>
          <p:cNvSpPr txBox="1"/>
          <p:nvPr/>
        </p:nvSpPr>
        <p:spPr>
          <a:xfrm>
            <a:off x="1019175" y="2247082"/>
            <a:ext cx="9916680" cy="646331"/>
          </a:xfrm>
          <a:prstGeom prst="rect">
            <a:avLst/>
          </a:prstGeom>
          <a:noFill/>
        </p:spPr>
        <p:txBody>
          <a:bodyPr wrap="square">
            <a:spAutoFit/>
          </a:bodyPr>
          <a:lstStyle/>
          <a:p>
            <a:pPr algn="l"/>
            <a:r>
              <a:rPr lang="pt-BR" b="0" i="0" dirty="0">
                <a:solidFill>
                  <a:schemeClr val="bg2">
                    <a:lumMod val="25000"/>
                  </a:schemeClr>
                </a:solidFill>
                <a:effectLst/>
                <a:latin typeface="+mj-lt"/>
              </a:rPr>
              <a:t>O computador pode ser compreendido como uma máquina de níveis ou máquina de camadas, onde existem inicialmente duas camadas:</a:t>
            </a:r>
          </a:p>
        </p:txBody>
      </p:sp>
      <p:grpSp>
        <p:nvGrpSpPr>
          <p:cNvPr id="3" name="Agrupar 2">
            <a:extLst>
              <a:ext uri="{FF2B5EF4-FFF2-40B4-BE49-F238E27FC236}">
                <a16:creationId xmlns:a16="http://schemas.microsoft.com/office/drawing/2014/main" id="{E05B807B-E871-E496-8366-A597174CEBCA}"/>
              </a:ext>
            </a:extLst>
          </p:cNvPr>
          <p:cNvGrpSpPr/>
          <p:nvPr/>
        </p:nvGrpSpPr>
        <p:grpSpPr>
          <a:xfrm>
            <a:off x="2503919" y="3309748"/>
            <a:ext cx="6637372" cy="2250543"/>
            <a:chOff x="2873374" y="1676603"/>
            <a:chExt cx="6637372" cy="2250543"/>
          </a:xfrm>
        </p:grpSpPr>
        <p:grpSp>
          <p:nvGrpSpPr>
            <p:cNvPr id="5" name="Agrupar 4">
              <a:extLst>
                <a:ext uri="{FF2B5EF4-FFF2-40B4-BE49-F238E27FC236}">
                  <a16:creationId xmlns:a16="http://schemas.microsoft.com/office/drawing/2014/main" id="{9F58370B-7554-DDFD-1504-7B5248A784FB}"/>
                </a:ext>
              </a:extLst>
            </p:cNvPr>
            <p:cNvGrpSpPr/>
            <p:nvPr/>
          </p:nvGrpSpPr>
          <p:grpSpPr>
            <a:xfrm>
              <a:off x="2873374" y="1676603"/>
              <a:ext cx="3121093" cy="2250543"/>
              <a:chOff x="2873374" y="1676603"/>
              <a:chExt cx="3121093" cy="2250543"/>
            </a:xfrm>
          </p:grpSpPr>
          <p:sp>
            <p:nvSpPr>
              <p:cNvPr id="11" name="Retângulo: Cantos Arredondados 10">
                <a:extLst>
                  <a:ext uri="{FF2B5EF4-FFF2-40B4-BE49-F238E27FC236}">
                    <a16:creationId xmlns:a16="http://schemas.microsoft.com/office/drawing/2014/main" id="{F6D97C51-FCA9-2FE3-181A-39BB62D50E54}"/>
                  </a:ext>
                </a:extLst>
              </p:cNvPr>
              <p:cNvSpPr/>
              <p:nvPr/>
            </p:nvSpPr>
            <p:spPr>
              <a:xfrm>
                <a:off x="2873374" y="1676603"/>
                <a:ext cx="3121093" cy="225054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4955EA30-0513-959E-FCFD-80E0C058F306}"/>
                  </a:ext>
                </a:extLst>
              </p:cNvPr>
              <p:cNvSpPr txBox="1"/>
              <p:nvPr/>
            </p:nvSpPr>
            <p:spPr>
              <a:xfrm>
                <a:off x="3082519" y="1913935"/>
                <a:ext cx="2702801" cy="369332"/>
              </a:xfrm>
              <a:prstGeom prst="rect">
                <a:avLst/>
              </a:prstGeom>
              <a:noFill/>
            </p:spPr>
            <p:txBody>
              <a:bodyPr wrap="square">
                <a:spAutoFit/>
              </a:bodyPr>
              <a:lstStyle/>
              <a:p>
                <a:r>
                  <a:rPr lang="pt-BR" b="1" dirty="0"/>
                  <a:t>Hardware</a:t>
                </a:r>
              </a:p>
            </p:txBody>
          </p:sp>
          <p:sp>
            <p:nvSpPr>
              <p:cNvPr id="13" name="CaixaDeTexto 12">
                <a:extLst>
                  <a:ext uri="{FF2B5EF4-FFF2-40B4-BE49-F238E27FC236}">
                    <a16:creationId xmlns:a16="http://schemas.microsoft.com/office/drawing/2014/main" id="{E7BA8D63-E1C4-95B6-22CC-9D6A4C251ED0}"/>
                  </a:ext>
                </a:extLst>
              </p:cNvPr>
              <p:cNvSpPr txBox="1"/>
              <p:nvPr/>
            </p:nvSpPr>
            <p:spPr>
              <a:xfrm>
                <a:off x="3082519" y="2630438"/>
                <a:ext cx="2702801" cy="1077218"/>
              </a:xfrm>
              <a:prstGeom prst="rect">
                <a:avLst/>
              </a:prstGeom>
              <a:noFill/>
            </p:spPr>
            <p:txBody>
              <a:bodyPr wrap="square">
                <a:spAutoFit/>
              </a:bodyPr>
              <a:lstStyle/>
              <a:p>
                <a:r>
                  <a:rPr lang="pt-BR" sz="1600" dirty="0">
                    <a:solidFill>
                      <a:schemeClr val="bg2">
                        <a:lumMod val="25000"/>
                      </a:schemeClr>
                    </a:solidFill>
                    <a:effectLst/>
                  </a:rPr>
                  <a:t>É a camada física, refere-se aos componentes físicos, tais como placas, fios, componentes eletrônicos.</a:t>
                </a:r>
                <a:endParaRPr lang="pt-BR" sz="1600" dirty="0">
                  <a:solidFill>
                    <a:schemeClr val="bg2">
                      <a:lumMod val="25000"/>
                    </a:schemeClr>
                  </a:solidFill>
                </a:endParaRPr>
              </a:p>
            </p:txBody>
          </p:sp>
        </p:grpSp>
        <p:grpSp>
          <p:nvGrpSpPr>
            <p:cNvPr id="6" name="Agrupar 5">
              <a:extLst>
                <a:ext uri="{FF2B5EF4-FFF2-40B4-BE49-F238E27FC236}">
                  <a16:creationId xmlns:a16="http://schemas.microsoft.com/office/drawing/2014/main" id="{C6688B9C-B692-BB51-4D26-214BD99FBB9D}"/>
                </a:ext>
              </a:extLst>
            </p:cNvPr>
            <p:cNvGrpSpPr/>
            <p:nvPr/>
          </p:nvGrpSpPr>
          <p:grpSpPr>
            <a:xfrm>
              <a:off x="6389653" y="1676603"/>
              <a:ext cx="3121093" cy="2250543"/>
              <a:chOff x="6389653" y="1676603"/>
              <a:chExt cx="3121093" cy="2250543"/>
            </a:xfrm>
          </p:grpSpPr>
          <p:sp>
            <p:nvSpPr>
              <p:cNvPr id="8" name="Retângulo: Cantos Arredondados 7">
                <a:extLst>
                  <a:ext uri="{FF2B5EF4-FFF2-40B4-BE49-F238E27FC236}">
                    <a16:creationId xmlns:a16="http://schemas.microsoft.com/office/drawing/2014/main" id="{FE211B75-2C3F-2C10-D534-9B16167FDC26}"/>
                  </a:ext>
                </a:extLst>
              </p:cNvPr>
              <p:cNvSpPr/>
              <p:nvPr/>
            </p:nvSpPr>
            <p:spPr>
              <a:xfrm>
                <a:off x="6389653" y="1676603"/>
                <a:ext cx="3121093" cy="225054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BA7EB1A0-C544-29FE-24E5-6EC8108C78A1}"/>
                  </a:ext>
                </a:extLst>
              </p:cNvPr>
              <p:cNvSpPr txBox="1"/>
              <p:nvPr/>
            </p:nvSpPr>
            <p:spPr>
              <a:xfrm>
                <a:off x="6598799" y="1915473"/>
                <a:ext cx="2702801" cy="369332"/>
              </a:xfrm>
              <a:prstGeom prst="rect">
                <a:avLst/>
              </a:prstGeom>
              <a:noFill/>
            </p:spPr>
            <p:txBody>
              <a:bodyPr wrap="square">
                <a:spAutoFit/>
              </a:bodyPr>
              <a:lstStyle/>
              <a:p>
                <a:r>
                  <a:rPr lang="pt-BR" b="1" dirty="0">
                    <a:effectLst/>
                  </a:rPr>
                  <a:t>Software</a:t>
                </a:r>
                <a:endParaRPr lang="pt-BR" b="1" dirty="0"/>
              </a:p>
            </p:txBody>
          </p:sp>
          <p:sp>
            <p:nvSpPr>
              <p:cNvPr id="10" name="CaixaDeTexto 9">
                <a:extLst>
                  <a:ext uri="{FF2B5EF4-FFF2-40B4-BE49-F238E27FC236}">
                    <a16:creationId xmlns:a16="http://schemas.microsoft.com/office/drawing/2014/main" id="{EBF6A50E-06EC-0AFE-3C37-A76E45932650}"/>
                  </a:ext>
                </a:extLst>
              </p:cNvPr>
              <p:cNvSpPr txBox="1"/>
              <p:nvPr/>
            </p:nvSpPr>
            <p:spPr>
              <a:xfrm>
                <a:off x="6598799" y="2631976"/>
                <a:ext cx="2803820" cy="1077218"/>
              </a:xfrm>
              <a:prstGeom prst="rect">
                <a:avLst/>
              </a:prstGeom>
              <a:noFill/>
            </p:spPr>
            <p:txBody>
              <a:bodyPr wrap="square">
                <a:spAutoFit/>
              </a:bodyPr>
              <a:lstStyle/>
              <a:p>
                <a:r>
                  <a:rPr lang="pt-BR" sz="1600" dirty="0">
                    <a:solidFill>
                      <a:schemeClr val="bg2">
                        <a:lumMod val="25000"/>
                      </a:schemeClr>
                    </a:solidFill>
                    <a:effectLst/>
                  </a:rPr>
                  <a:t>É a camada lógica, refere-se a todas as abstrações do sistema de computação, tais como aplicativos e seus dados.</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10104219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Sistema operacional</a:t>
            </a:r>
          </a:p>
        </p:txBody>
      </p:sp>
      <p:sp>
        <p:nvSpPr>
          <p:cNvPr id="2" name="Espaço Reservado para Texto 1">
            <a:extLst>
              <a:ext uri="{FF2B5EF4-FFF2-40B4-BE49-F238E27FC236}">
                <a16:creationId xmlns:a16="http://schemas.microsoft.com/office/drawing/2014/main" id="{1CD1F62E-2390-C1B4-E16B-BD3DEF877B7A}"/>
              </a:ext>
            </a:extLst>
          </p:cNvPr>
          <p:cNvSpPr>
            <a:spLocks noGrp="1"/>
          </p:cNvSpPr>
          <p:nvPr>
            <p:ph type="body" sz="quarter" idx="11"/>
          </p:nvPr>
        </p:nvSpPr>
        <p:spPr/>
        <p:txBody>
          <a:bodyPr/>
          <a:lstStyle/>
          <a:p>
            <a:r>
              <a:rPr lang="pt-BR" dirty="0"/>
              <a:t>Definição</a:t>
            </a:r>
          </a:p>
        </p:txBody>
      </p:sp>
      <p:sp>
        <p:nvSpPr>
          <p:cNvPr id="4" name="CaixaDeTexto 3">
            <a:extLst>
              <a:ext uri="{FF2B5EF4-FFF2-40B4-BE49-F238E27FC236}">
                <a16:creationId xmlns:a16="http://schemas.microsoft.com/office/drawing/2014/main" id="{7AF46BF8-6489-1A58-F96E-12A4D33E2CD5}"/>
              </a:ext>
            </a:extLst>
          </p:cNvPr>
          <p:cNvSpPr txBox="1"/>
          <p:nvPr/>
        </p:nvSpPr>
        <p:spPr>
          <a:xfrm>
            <a:off x="1019175" y="2247082"/>
            <a:ext cx="6253822" cy="3970318"/>
          </a:xfrm>
          <a:prstGeom prst="rect">
            <a:avLst/>
          </a:prstGeom>
          <a:noFill/>
        </p:spPr>
        <p:txBody>
          <a:bodyPr wrap="square">
            <a:spAutoFit/>
          </a:bodyPr>
          <a:lstStyle/>
          <a:p>
            <a:pPr algn="l"/>
            <a:r>
              <a:rPr lang="pt-BR" b="0" i="0" dirty="0">
                <a:solidFill>
                  <a:schemeClr val="bg2">
                    <a:lumMod val="25000"/>
                  </a:schemeClr>
                </a:solidFill>
                <a:effectLst/>
                <a:latin typeface="+mj-lt"/>
              </a:rPr>
              <a:t>A partir da imagem ao lado, podemos dizer que:</a:t>
            </a:r>
          </a:p>
          <a:p>
            <a:pPr algn="l"/>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Os usuários são as pessoas, máquinas, outros computadores.</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Os aplicativos definem as maneiras como os recursos são usados, para resolver os problemas de computação dos usuários. </a:t>
            </a:r>
          </a:p>
          <a:p>
            <a:pPr marL="285750" indent="-285750" algn="l">
              <a:buFont typeface="Arial" panose="020B0604020202020204" pitchFamily="34" charset="0"/>
              <a:buChar char="•"/>
            </a:pPr>
            <a:endParaRPr lang="pt-BR" dirty="0">
              <a:solidFill>
                <a:schemeClr val="bg2">
                  <a:lumMod val="25000"/>
                </a:schemeClr>
              </a:solidFill>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O sistema operacional controla e coordena o uso do hardware entre os vários programas de aplicação, para os diversos usuários.</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O hardware fornece recursos básicos de computação CPU, memória, dispositivos de E/S.</a:t>
            </a:r>
          </a:p>
        </p:txBody>
      </p:sp>
      <p:pic>
        <p:nvPicPr>
          <p:cNvPr id="15" name="Imagem 14" descr="Diagrama&#10;&#10;Descrição gerada automaticamente">
            <a:extLst>
              <a:ext uri="{FF2B5EF4-FFF2-40B4-BE49-F238E27FC236}">
                <a16:creationId xmlns:a16="http://schemas.microsoft.com/office/drawing/2014/main" id="{480402A5-DD7D-A42D-106A-7EFE7E888B0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93152" y="1884363"/>
            <a:ext cx="3379673" cy="4270830"/>
          </a:xfrm>
          <a:prstGeom prst="rect">
            <a:avLst/>
          </a:prstGeom>
        </p:spPr>
      </p:pic>
    </p:spTree>
    <p:extLst>
      <p:ext uri="{BB962C8B-B14F-4D97-AF65-F5344CB8AC3E}">
        <p14:creationId xmlns:p14="http://schemas.microsoft.com/office/powerpoint/2010/main" val="39634247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Sistema operacional</a:t>
            </a:r>
          </a:p>
        </p:txBody>
      </p:sp>
      <p:sp>
        <p:nvSpPr>
          <p:cNvPr id="2" name="Espaço Reservado para Texto 1">
            <a:extLst>
              <a:ext uri="{FF2B5EF4-FFF2-40B4-BE49-F238E27FC236}">
                <a16:creationId xmlns:a16="http://schemas.microsoft.com/office/drawing/2014/main" id="{1CD1F62E-2390-C1B4-E16B-BD3DEF877B7A}"/>
              </a:ext>
            </a:extLst>
          </p:cNvPr>
          <p:cNvSpPr>
            <a:spLocks noGrp="1"/>
          </p:cNvSpPr>
          <p:nvPr>
            <p:ph type="body" sz="quarter" idx="11"/>
          </p:nvPr>
        </p:nvSpPr>
        <p:spPr/>
        <p:txBody>
          <a:bodyPr/>
          <a:lstStyle/>
          <a:p>
            <a:r>
              <a:rPr lang="pt-BR" dirty="0"/>
              <a:t>Tipos de sistemas operacionais</a:t>
            </a:r>
          </a:p>
        </p:txBody>
      </p:sp>
      <p:pic>
        <p:nvPicPr>
          <p:cNvPr id="5" name="Imagem 4" descr="Diagrama&#10;&#10;Descrição gerada automaticamente">
            <a:extLst>
              <a:ext uri="{FF2B5EF4-FFF2-40B4-BE49-F238E27FC236}">
                <a16:creationId xmlns:a16="http://schemas.microsoft.com/office/drawing/2014/main" id="{2E9964D4-37CB-CFDE-5BFF-21813646105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47875" y="2312988"/>
            <a:ext cx="8096250" cy="2714625"/>
          </a:xfrm>
          <a:prstGeom prst="rect">
            <a:avLst/>
          </a:prstGeom>
        </p:spPr>
      </p:pic>
    </p:spTree>
    <p:extLst>
      <p:ext uri="{BB962C8B-B14F-4D97-AF65-F5344CB8AC3E}">
        <p14:creationId xmlns:p14="http://schemas.microsoft.com/office/powerpoint/2010/main" val="35562476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Sistema operacional</a:t>
            </a:r>
          </a:p>
        </p:txBody>
      </p:sp>
      <p:sp>
        <p:nvSpPr>
          <p:cNvPr id="2" name="Espaço Reservado para Texto 1">
            <a:extLst>
              <a:ext uri="{FF2B5EF4-FFF2-40B4-BE49-F238E27FC236}">
                <a16:creationId xmlns:a16="http://schemas.microsoft.com/office/drawing/2014/main" id="{1CD1F62E-2390-C1B4-E16B-BD3DEF877B7A}"/>
              </a:ext>
            </a:extLst>
          </p:cNvPr>
          <p:cNvSpPr>
            <a:spLocks noGrp="1"/>
          </p:cNvSpPr>
          <p:nvPr>
            <p:ph type="body" sz="quarter" idx="11"/>
          </p:nvPr>
        </p:nvSpPr>
        <p:spPr/>
        <p:txBody>
          <a:bodyPr/>
          <a:lstStyle/>
          <a:p>
            <a:r>
              <a:rPr lang="pt-BR" dirty="0"/>
              <a:t>Tipos de sistemas operacionais</a:t>
            </a:r>
          </a:p>
        </p:txBody>
      </p:sp>
      <p:grpSp>
        <p:nvGrpSpPr>
          <p:cNvPr id="3" name="Agrupar 2">
            <a:extLst>
              <a:ext uri="{FF2B5EF4-FFF2-40B4-BE49-F238E27FC236}">
                <a16:creationId xmlns:a16="http://schemas.microsoft.com/office/drawing/2014/main" id="{E1123DC0-FBD0-FFF3-489F-D2974FCEDC43}"/>
              </a:ext>
            </a:extLst>
          </p:cNvPr>
          <p:cNvGrpSpPr/>
          <p:nvPr/>
        </p:nvGrpSpPr>
        <p:grpSpPr>
          <a:xfrm>
            <a:off x="1019175" y="2433985"/>
            <a:ext cx="10148156" cy="3504793"/>
            <a:chOff x="1019174" y="1676603"/>
            <a:chExt cx="10148156" cy="3504793"/>
          </a:xfrm>
        </p:grpSpPr>
        <p:grpSp>
          <p:nvGrpSpPr>
            <p:cNvPr id="4" name="Agrupar 3">
              <a:extLst>
                <a:ext uri="{FF2B5EF4-FFF2-40B4-BE49-F238E27FC236}">
                  <a16:creationId xmlns:a16="http://schemas.microsoft.com/office/drawing/2014/main" id="{AD9AB807-C914-9DB3-16FC-B1B01D9791F7}"/>
                </a:ext>
              </a:extLst>
            </p:cNvPr>
            <p:cNvGrpSpPr/>
            <p:nvPr/>
          </p:nvGrpSpPr>
          <p:grpSpPr>
            <a:xfrm>
              <a:off x="1019174" y="1676603"/>
              <a:ext cx="3121093" cy="3504793"/>
              <a:chOff x="1019174" y="1676603"/>
              <a:chExt cx="3121093" cy="3504793"/>
            </a:xfrm>
          </p:grpSpPr>
          <p:sp>
            <p:nvSpPr>
              <p:cNvPr id="15" name="Retângulo: Cantos Arredondados 14">
                <a:extLst>
                  <a:ext uri="{FF2B5EF4-FFF2-40B4-BE49-F238E27FC236}">
                    <a16:creationId xmlns:a16="http://schemas.microsoft.com/office/drawing/2014/main" id="{56645BCA-FEEB-8B6F-CC83-4A8215F18C03}"/>
                  </a:ext>
                </a:extLst>
              </p:cNvPr>
              <p:cNvSpPr/>
              <p:nvPr/>
            </p:nvSpPr>
            <p:spPr>
              <a:xfrm>
                <a:off x="1019174"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a:extLst>
                  <a:ext uri="{FF2B5EF4-FFF2-40B4-BE49-F238E27FC236}">
                    <a16:creationId xmlns:a16="http://schemas.microsoft.com/office/drawing/2014/main" id="{7F4F8E24-D70B-92E4-E1EF-94A764708580}"/>
                  </a:ext>
                </a:extLst>
              </p:cNvPr>
              <p:cNvSpPr txBox="1"/>
              <p:nvPr/>
            </p:nvSpPr>
            <p:spPr>
              <a:xfrm>
                <a:off x="1228319" y="1913935"/>
                <a:ext cx="2189135" cy="923330"/>
              </a:xfrm>
              <a:prstGeom prst="rect">
                <a:avLst/>
              </a:prstGeom>
              <a:noFill/>
            </p:spPr>
            <p:txBody>
              <a:bodyPr wrap="square">
                <a:spAutoFit/>
              </a:bodyPr>
              <a:lstStyle/>
              <a:p>
                <a:r>
                  <a:rPr lang="pt-BR" b="1" dirty="0">
                    <a:effectLst/>
                  </a:rPr>
                  <a:t>Sistemas </a:t>
                </a:r>
                <a:r>
                  <a:rPr lang="pt-BR" b="1" dirty="0" err="1">
                    <a:effectLst/>
                  </a:rPr>
                  <a:t>monoprogramáveis</a:t>
                </a:r>
                <a:r>
                  <a:rPr lang="pt-BR" b="1" dirty="0">
                    <a:effectLst/>
                  </a:rPr>
                  <a:t>/</a:t>
                </a:r>
                <a:r>
                  <a:rPr lang="pt-BR" b="1" dirty="0" err="1">
                    <a:effectLst/>
                  </a:rPr>
                  <a:t>monotarefas</a:t>
                </a:r>
                <a:endParaRPr lang="pt-BR" b="1" dirty="0"/>
              </a:p>
            </p:txBody>
          </p:sp>
          <p:sp>
            <p:nvSpPr>
              <p:cNvPr id="17" name="CaixaDeTexto 16">
                <a:extLst>
                  <a:ext uri="{FF2B5EF4-FFF2-40B4-BE49-F238E27FC236}">
                    <a16:creationId xmlns:a16="http://schemas.microsoft.com/office/drawing/2014/main" id="{B8C4E9E4-E1F5-6430-ACFF-9FCFFE972524}"/>
                  </a:ext>
                </a:extLst>
              </p:cNvPr>
              <p:cNvSpPr txBox="1"/>
              <p:nvPr/>
            </p:nvSpPr>
            <p:spPr>
              <a:xfrm>
                <a:off x="1228317" y="3001308"/>
                <a:ext cx="2702801" cy="1569660"/>
              </a:xfrm>
              <a:prstGeom prst="rect">
                <a:avLst/>
              </a:prstGeom>
              <a:noFill/>
            </p:spPr>
            <p:txBody>
              <a:bodyPr wrap="square">
                <a:spAutoFit/>
              </a:bodyPr>
              <a:lstStyle/>
              <a:p>
                <a:r>
                  <a:rPr lang="pt-BR" sz="1600" dirty="0">
                    <a:solidFill>
                      <a:schemeClr val="bg2">
                        <a:lumMod val="25000"/>
                      </a:schemeClr>
                    </a:solidFill>
                    <a:effectLst/>
                  </a:rPr>
                  <a:t>O processador, memória e periféricos permanecem dedicados exclusivamente à execução de somente um programa. Um exemplo é o MS-DOS.</a:t>
                </a:r>
                <a:endParaRPr lang="pt-BR" sz="1600" dirty="0">
                  <a:solidFill>
                    <a:schemeClr val="bg2">
                      <a:lumMod val="25000"/>
                    </a:schemeClr>
                  </a:solidFill>
                </a:endParaRPr>
              </a:p>
            </p:txBody>
          </p:sp>
        </p:grpSp>
        <p:grpSp>
          <p:nvGrpSpPr>
            <p:cNvPr id="6" name="Agrupar 5">
              <a:extLst>
                <a:ext uri="{FF2B5EF4-FFF2-40B4-BE49-F238E27FC236}">
                  <a16:creationId xmlns:a16="http://schemas.microsoft.com/office/drawing/2014/main" id="{766D3596-F822-C9FA-3CBB-FEADA85FBA6B}"/>
                </a:ext>
              </a:extLst>
            </p:cNvPr>
            <p:cNvGrpSpPr/>
            <p:nvPr/>
          </p:nvGrpSpPr>
          <p:grpSpPr>
            <a:xfrm>
              <a:off x="4535453" y="1676603"/>
              <a:ext cx="3121093" cy="3504793"/>
              <a:chOff x="4535453" y="1676603"/>
              <a:chExt cx="3121093" cy="3504793"/>
            </a:xfrm>
          </p:grpSpPr>
          <p:sp>
            <p:nvSpPr>
              <p:cNvPr id="12" name="Retângulo: Cantos Arredondados 11">
                <a:extLst>
                  <a:ext uri="{FF2B5EF4-FFF2-40B4-BE49-F238E27FC236}">
                    <a16:creationId xmlns:a16="http://schemas.microsoft.com/office/drawing/2014/main" id="{BAFA981D-6391-6A80-75C1-0A648E94A596}"/>
                  </a:ext>
                </a:extLst>
              </p:cNvPr>
              <p:cNvSpPr/>
              <p:nvPr/>
            </p:nvSpPr>
            <p:spPr>
              <a:xfrm>
                <a:off x="4535453"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2A14572F-F523-E26C-29AD-A3E859D8BE10}"/>
                  </a:ext>
                </a:extLst>
              </p:cNvPr>
              <p:cNvSpPr txBox="1"/>
              <p:nvPr/>
            </p:nvSpPr>
            <p:spPr>
              <a:xfrm>
                <a:off x="4744599" y="1915473"/>
                <a:ext cx="2201145" cy="923330"/>
              </a:xfrm>
              <a:prstGeom prst="rect">
                <a:avLst/>
              </a:prstGeom>
              <a:noFill/>
            </p:spPr>
            <p:txBody>
              <a:bodyPr wrap="square">
                <a:spAutoFit/>
              </a:bodyPr>
              <a:lstStyle/>
              <a:p>
                <a:r>
                  <a:rPr lang="pt-BR" b="1" dirty="0">
                    <a:effectLst/>
                  </a:rPr>
                  <a:t>Sistemas </a:t>
                </a:r>
                <a:r>
                  <a:rPr lang="pt-BR" b="1" dirty="0" err="1">
                    <a:effectLst/>
                  </a:rPr>
                  <a:t>multiprogramáveis</a:t>
                </a:r>
                <a:r>
                  <a:rPr lang="pt-BR" b="1" dirty="0">
                    <a:effectLst/>
                  </a:rPr>
                  <a:t>/multitarefas</a:t>
                </a:r>
                <a:endParaRPr lang="pt-BR" b="1" dirty="0"/>
              </a:p>
            </p:txBody>
          </p:sp>
          <p:sp>
            <p:nvSpPr>
              <p:cNvPr id="14" name="CaixaDeTexto 13">
                <a:extLst>
                  <a:ext uri="{FF2B5EF4-FFF2-40B4-BE49-F238E27FC236}">
                    <a16:creationId xmlns:a16="http://schemas.microsoft.com/office/drawing/2014/main" id="{479CBBBF-0F54-E442-7470-D820AF0C8FB4}"/>
                  </a:ext>
                </a:extLst>
              </p:cNvPr>
              <p:cNvSpPr txBox="1"/>
              <p:nvPr/>
            </p:nvSpPr>
            <p:spPr>
              <a:xfrm>
                <a:off x="4744599" y="3022220"/>
                <a:ext cx="2702801" cy="1323439"/>
              </a:xfrm>
              <a:prstGeom prst="rect">
                <a:avLst/>
              </a:prstGeom>
              <a:noFill/>
            </p:spPr>
            <p:txBody>
              <a:bodyPr wrap="square">
                <a:spAutoFit/>
              </a:bodyPr>
              <a:lstStyle/>
              <a:p>
                <a:r>
                  <a:rPr lang="pt-BR" sz="1600" dirty="0">
                    <a:solidFill>
                      <a:schemeClr val="bg2">
                        <a:lumMod val="25000"/>
                      </a:schemeClr>
                    </a:solidFill>
                    <a:effectLst/>
                  </a:rPr>
                  <a:t>Os recursos computacionais são compartilhados entre os diversos usuários e aplicações. Exemplos são Windows, Linux, </a:t>
                </a:r>
                <a:r>
                  <a:rPr lang="pt-BR" sz="1600" dirty="0" err="1">
                    <a:solidFill>
                      <a:schemeClr val="bg2">
                        <a:lumMod val="25000"/>
                      </a:schemeClr>
                    </a:solidFill>
                    <a:effectLst/>
                  </a:rPr>
                  <a:t>macOS</a:t>
                </a:r>
                <a:r>
                  <a:rPr lang="pt-BR" sz="1600" dirty="0">
                    <a:solidFill>
                      <a:schemeClr val="bg2">
                        <a:lumMod val="25000"/>
                      </a:schemeClr>
                    </a:solidFill>
                    <a:effectLst/>
                  </a:rPr>
                  <a:t>.</a:t>
                </a:r>
                <a:endParaRPr lang="pt-BR" sz="1600" dirty="0">
                  <a:solidFill>
                    <a:schemeClr val="bg2">
                      <a:lumMod val="25000"/>
                    </a:schemeClr>
                  </a:solidFill>
                </a:endParaRPr>
              </a:p>
            </p:txBody>
          </p:sp>
        </p:grpSp>
        <p:grpSp>
          <p:nvGrpSpPr>
            <p:cNvPr id="8" name="Agrupar 7">
              <a:extLst>
                <a:ext uri="{FF2B5EF4-FFF2-40B4-BE49-F238E27FC236}">
                  <a16:creationId xmlns:a16="http://schemas.microsoft.com/office/drawing/2014/main" id="{7BAA975B-FCB0-F471-1017-05DA954FBB4F}"/>
                </a:ext>
              </a:extLst>
            </p:cNvPr>
            <p:cNvGrpSpPr/>
            <p:nvPr/>
          </p:nvGrpSpPr>
          <p:grpSpPr>
            <a:xfrm>
              <a:off x="8046237" y="1676603"/>
              <a:ext cx="3121093" cy="3504793"/>
              <a:chOff x="8046237" y="1676603"/>
              <a:chExt cx="3121093" cy="3504793"/>
            </a:xfrm>
          </p:grpSpPr>
          <p:sp>
            <p:nvSpPr>
              <p:cNvPr id="9" name="Retângulo: Cantos Arredondados 8">
                <a:extLst>
                  <a:ext uri="{FF2B5EF4-FFF2-40B4-BE49-F238E27FC236}">
                    <a16:creationId xmlns:a16="http://schemas.microsoft.com/office/drawing/2014/main" id="{776FA0CE-DF42-E84C-DACC-72940260B253}"/>
                  </a:ext>
                </a:extLst>
              </p:cNvPr>
              <p:cNvSpPr/>
              <p:nvPr/>
            </p:nvSpPr>
            <p:spPr>
              <a:xfrm>
                <a:off x="8046237"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DB307A25-2C01-263D-3153-9824E52BF854}"/>
                  </a:ext>
                </a:extLst>
              </p:cNvPr>
              <p:cNvSpPr txBox="1"/>
              <p:nvPr/>
            </p:nvSpPr>
            <p:spPr>
              <a:xfrm>
                <a:off x="8260880" y="1946009"/>
                <a:ext cx="2702801" cy="646331"/>
              </a:xfrm>
              <a:prstGeom prst="rect">
                <a:avLst/>
              </a:prstGeom>
              <a:noFill/>
            </p:spPr>
            <p:txBody>
              <a:bodyPr wrap="square">
                <a:spAutoFit/>
              </a:bodyPr>
              <a:lstStyle/>
              <a:p>
                <a:r>
                  <a:rPr lang="pt-BR" b="1" dirty="0">
                    <a:effectLst/>
                  </a:rPr>
                  <a:t>Sistemas com múltiplos processadores</a:t>
                </a:r>
                <a:endParaRPr lang="pt-BR" b="1" dirty="0"/>
              </a:p>
            </p:txBody>
          </p:sp>
          <p:sp>
            <p:nvSpPr>
              <p:cNvPr id="11" name="CaixaDeTexto 10">
                <a:extLst>
                  <a:ext uri="{FF2B5EF4-FFF2-40B4-BE49-F238E27FC236}">
                    <a16:creationId xmlns:a16="http://schemas.microsoft.com/office/drawing/2014/main" id="{A2BE30DF-BE53-DD42-E9C8-3470EDF89737}"/>
                  </a:ext>
                </a:extLst>
              </p:cNvPr>
              <p:cNvSpPr txBox="1"/>
              <p:nvPr/>
            </p:nvSpPr>
            <p:spPr>
              <a:xfrm>
                <a:off x="8260880" y="3001308"/>
                <a:ext cx="2702801" cy="1569660"/>
              </a:xfrm>
              <a:prstGeom prst="rect">
                <a:avLst/>
              </a:prstGeom>
              <a:noFill/>
            </p:spPr>
            <p:txBody>
              <a:bodyPr wrap="square">
                <a:spAutoFit/>
              </a:bodyPr>
              <a:lstStyle/>
              <a:p>
                <a:r>
                  <a:rPr lang="pt-BR" sz="1600" dirty="0">
                    <a:solidFill>
                      <a:schemeClr val="bg2">
                        <a:lumMod val="25000"/>
                      </a:schemeClr>
                    </a:solidFill>
                    <a:effectLst/>
                  </a:rPr>
                  <a:t>Possuem duas ou mais </a:t>
                </a:r>
                <a:r>
                  <a:rPr lang="pt-BR" sz="1600" dirty="0" err="1">
                    <a:solidFill>
                      <a:schemeClr val="bg2">
                        <a:lumMod val="25000"/>
                      </a:schemeClr>
                    </a:solidFill>
                    <a:effectLst/>
                  </a:rPr>
                  <a:t>UCPs</a:t>
                </a:r>
                <a:r>
                  <a:rPr lang="pt-BR" sz="1600" dirty="0">
                    <a:solidFill>
                      <a:schemeClr val="bg2">
                        <a:lumMod val="25000"/>
                      </a:schemeClr>
                    </a:solidFill>
                    <a:effectLst/>
                  </a:rPr>
                  <a:t> (CPUs) interligadas e trabalhando em conjunto. Sistemas como Linux e Windows oferecem esse suporte.</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22289983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Sistema operacional</a:t>
            </a:r>
          </a:p>
        </p:txBody>
      </p:sp>
      <p:sp>
        <p:nvSpPr>
          <p:cNvPr id="2" name="Espaço Reservado para Texto 1">
            <a:extLst>
              <a:ext uri="{FF2B5EF4-FFF2-40B4-BE49-F238E27FC236}">
                <a16:creationId xmlns:a16="http://schemas.microsoft.com/office/drawing/2014/main" id="{1CD1F62E-2390-C1B4-E16B-BD3DEF877B7A}"/>
              </a:ext>
            </a:extLst>
          </p:cNvPr>
          <p:cNvSpPr>
            <a:spLocks noGrp="1"/>
          </p:cNvSpPr>
          <p:nvPr>
            <p:ph type="body" sz="quarter" idx="11"/>
          </p:nvPr>
        </p:nvSpPr>
        <p:spPr/>
        <p:txBody>
          <a:bodyPr/>
          <a:lstStyle/>
          <a:p>
            <a:r>
              <a:rPr lang="pt-BR" dirty="0"/>
              <a:t>Sistemas </a:t>
            </a:r>
            <a:r>
              <a:rPr lang="pt-BR" dirty="0" err="1"/>
              <a:t>multiprogramáveis</a:t>
            </a:r>
            <a:r>
              <a:rPr lang="pt-BR" dirty="0"/>
              <a:t> / multitarefas</a:t>
            </a:r>
          </a:p>
        </p:txBody>
      </p:sp>
      <p:pic>
        <p:nvPicPr>
          <p:cNvPr id="18" name="Imagem 17" descr="Diagrama&#10;&#10;Descrição gerada automaticamente">
            <a:extLst>
              <a:ext uri="{FF2B5EF4-FFF2-40B4-BE49-F238E27FC236}">
                <a16:creationId xmlns:a16="http://schemas.microsoft.com/office/drawing/2014/main" id="{BC98D631-65A8-9E5D-C2AE-A5BA9EEBF14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47875" y="2716212"/>
            <a:ext cx="8096250" cy="2686050"/>
          </a:xfrm>
          <a:prstGeom prst="rect">
            <a:avLst/>
          </a:prstGeom>
        </p:spPr>
      </p:pic>
    </p:spTree>
    <p:extLst>
      <p:ext uri="{BB962C8B-B14F-4D97-AF65-F5344CB8AC3E}">
        <p14:creationId xmlns:p14="http://schemas.microsoft.com/office/powerpoint/2010/main" val="24543288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Sistema operacional</a:t>
            </a:r>
          </a:p>
        </p:txBody>
      </p:sp>
      <p:sp>
        <p:nvSpPr>
          <p:cNvPr id="4" name="Espaço Reservado para Texto 3">
            <a:extLst>
              <a:ext uri="{FF2B5EF4-FFF2-40B4-BE49-F238E27FC236}">
                <a16:creationId xmlns:a16="http://schemas.microsoft.com/office/drawing/2014/main" id="{BCEDB877-B6D8-83E1-415F-FC60762D3367}"/>
              </a:ext>
            </a:extLst>
          </p:cNvPr>
          <p:cNvSpPr>
            <a:spLocks noGrp="1"/>
          </p:cNvSpPr>
          <p:nvPr>
            <p:ph type="body" sz="quarter" idx="11"/>
          </p:nvPr>
        </p:nvSpPr>
        <p:spPr/>
        <p:txBody>
          <a:bodyPr/>
          <a:lstStyle/>
          <a:p>
            <a:r>
              <a:rPr lang="pt-BR" dirty="0"/>
              <a:t>Tipos de sistemas operacionais</a:t>
            </a:r>
          </a:p>
        </p:txBody>
      </p:sp>
      <p:grpSp>
        <p:nvGrpSpPr>
          <p:cNvPr id="5" name="Agrupar 4">
            <a:extLst>
              <a:ext uri="{FF2B5EF4-FFF2-40B4-BE49-F238E27FC236}">
                <a16:creationId xmlns:a16="http://schemas.microsoft.com/office/drawing/2014/main" id="{166406C8-6662-052A-EF23-204360ECAA91}"/>
              </a:ext>
            </a:extLst>
          </p:cNvPr>
          <p:cNvGrpSpPr/>
          <p:nvPr/>
        </p:nvGrpSpPr>
        <p:grpSpPr>
          <a:xfrm>
            <a:off x="1019175" y="2433985"/>
            <a:ext cx="10148156" cy="3504793"/>
            <a:chOff x="1019174" y="1676603"/>
            <a:chExt cx="10148156" cy="3504793"/>
          </a:xfrm>
        </p:grpSpPr>
        <p:grpSp>
          <p:nvGrpSpPr>
            <p:cNvPr id="6" name="Agrupar 5">
              <a:extLst>
                <a:ext uri="{FF2B5EF4-FFF2-40B4-BE49-F238E27FC236}">
                  <a16:creationId xmlns:a16="http://schemas.microsoft.com/office/drawing/2014/main" id="{EB15211C-0361-F9EB-D7AA-57788ABD3F22}"/>
                </a:ext>
              </a:extLst>
            </p:cNvPr>
            <p:cNvGrpSpPr/>
            <p:nvPr/>
          </p:nvGrpSpPr>
          <p:grpSpPr>
            <a:xfrm>
              <a:off x="1019174" y="1676603"/>
              <a:ext cx="3121093" cy="3504793"/>
              <a:chOff x="1019174" y="1676603"/>
              <a:chExt cx="3121093" cy="3504793"/>
            </a:xfrm>
          </p:grpSpPr>
          <p:sp>
            <p:nvSpPr>
              <p:cNvPr id="16" name="Retângulo: Cantos Arredondados 15">
                <a:extLst>
                  <a:ext uri="{FF2B5EF4-FFF2-40B4-BE49-F238E27FC236}">
                    <a16:creationId xmlns:a16="http://schemas.microsoft.com/office/drawing/2014/main" id="{13FA6E98-7290-D2BF-6441-C69BE55A0EDE}"/>
                  </a:ext>
                </a:extLst>
              </p:cNvPr>
              <p:cNvSpPr/>
              <p:nvPr/>
            </p:nvSpPr>
            <p:spPr>
              <a:xfrm>
                <a:off x="1019174"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A692A2AD-96C2-CF56-C911-540B2E34882B}"/>
                  </a:ext>
                </a:extLst>
              </p:cNvPr>
              <p:cNvSpPr txBox="1"/>
              <p:nvPr/>
            </p:nvSpPr>
            <p:spPr>
              <a:xfrm>
                <a:off x="1228319" y="1913935"/>
                <a:ext cx="2189135" cy="369332"/>
              </a:xfrm>
              <a:prstGeom prst="rect">
                <a:avLst/>
              </a:prstGeom>
              <a:noFill/>
            </p:spPr>
            <p:txBody>
              <a:bodyPr wrap="square">
                <a:spAutoFit/>
              </a:bodyPr>
              <a:lstStyle/>
              <a:p>
                <a:r>
                  <a:rPr lang="pt-BR" b="1" dirty="0">
                    <a:effectLst/>
                  </a:rPr>
                  <a:t>Sistemas batch</a:t>
                </a:r>
                <a:endParaRPr lang="pt-BR" b="1" dirty="0"/>
              </a:p>
            </p:txBody>
          </p:sp>
          <p:sp>
            <p:nvSpPr>
              <p:cNvPr id="19" name="CaixaDeTexto 18">
                <a:extLst>
                  <a:ext uri="{FF2B5EF4-FFF2-40B4-BE49-F238E27FC236}">
                    <a16:creationId xmlns:a16="http://schemas.microsoft.com/office/drawing/2014/main" id="{D428CD1D-38A9-5D50-0DA6-B9A22923B049}"/>
                  </a:ext>
                </a:extLst>
              </p:cNvPr>
              <p:cNvSpPr txBox="1"/>
              <p:nvPr/>
            </p:nvSpPr>
            <p:spPr>
              <a:xfrm>
                <a:off x="1228317" y="3001308"/>
                <a:ext cx="2702801" cy="1815882"/>
              </a:xfrm>
              <a:prstGeom prst="rect">
                <a:avLst/>
              </a:prstGeom>
              <a:noFill/>
            </p:spPr>
            <p:txBody>
              <a:bodyPr wrap="square">
                <a:spAutoFit/>
              </a:bodyPr>
              <a:lstStyle/>
              <a:p>
                <a:r>
                  <a:rPr lang="pt-BR" sz="1600" dirty="0">
                    <a:solidFill>
                      <a:schemeClr val="bg2">
                        <a:lumMod val="25000"/>
                      </a:schemeClr>
                    </a:solidFill>
                    <a:effectLst/>
                  </a:rPr>
                  <a:t>Processam tarefas de rotina sem a presença interativa do usuário. Exemplo: Processamento de apólices de companhia de seguro; relatório de vendas de uma cadeia de lojas.</a:t>
                </a:r>
                <a:endParaRPr lang="pt-BR" sz="1600" dirty="0">
                  <a:solidFill>
                    <a:schemeClr val="bg2">
                      <a:lumMod val="25000"/>
                    </a:schemeClr>
                  </a:solidFill>
                </a:endParaRPr>
              </a:p>
            </p:txBody>
          </p:sp>
        </p:grpSp>
        <p:grpSp>
          <p:nvGrpSpPr>
            <p:cNvPr id="8" name="Agrupar 7">
              <a:extLst>
                <a:ext uri="{FF2B5EF4-FFF2-40B4-BE49-F238E27FC236}">
                  <a16:creationId xmlns:a16="http://schemas.microsoft.com/office/drawing/2014/main" id="{28885BFC-4205-3A59-63D4-4A4C69E4AB7D}"/>
                </a:ext>
              </a:extLst>
            </p:cNvPr>
            <p:cNvGrpSpPr/>
            <p:nvPr/>
          </p:nvGrpSpPr>
          <p:grpSpPr>
            <a:xfrm>
              <a:off x="4535453" y="1676603"/>
              <a:ext cx="3121093" cy="3504793"/>
              <a:chOff x="4535453" y="1676603"/>
              <a:chExt cx="3121093" cy="3504793"/>
            </a:xfrm>
          </p:grpSpPr>
          <p:sp>
            <p:nvSpPr>
              <p:cNvPr id="13" name="Retângulo: Cantos Arredondados 12">
                <a:extLst>
                  <a:ext uri="{FF2B5EF4-FFF2-40B4-BE49-F238E27FC236}">
                    <a16:creationId xmlns:a16="http://schemas.microsoft.com/office/drawing/2014/main" id="{39B35646-27AC-AA1E-F1C0-42AB0D408533}"/>
                  </a:ext>
                </a:extLst>
              </p:cNvPr>
              <p:cNvSpPr/>
              <p:nvPr/>
            </p:nvSpPr>
            <p:spPr>
              <a:xfrm>
                <a:off x="4535453"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20F3D5A0-BD40-62D8-E28F-6370AB76E489}"/>
                  </a:ext>
                </a:extLst>
              </p:cNvPr>
              <p:cNvSpPr txBox="1"/>
              <p:nvPr/>
            </p:nvSpPr>
            <p:spPr>
              <a:xfrm>
                <a:off x="4744599" y="1915473"/>
                <a:ext cx="2201145" cy="646331"/>
              </a:xfrm>
              <a:prstGeom prst="rect">
                <a:avLst/>
              </a:prstGeom>
              <a:noFill/>
            </p:spPr>
            <p:txBody>
              <a:bodyPr wrap="square">
                <a:spAutoFit/>
              </a:bodyPr>
              <a:lstStyle/>
              <a:p>
                <a:r>
                  <a:rPr lang="pt-BR" b="1" dirty="0">
                    <a:effectLst/>
                  </a:rPr>
                  <a:t>Sistemas de tempo compartilhado</a:t>
                </a:r>
                <a:endParaRPr lang="pt-BR" b="1" dirty="0"/>
              </a:p>
            </p:txBody>
          </p:sp>
          <p:sp>
            <p:nvSpPr>
              <p:cNvPr id="15" name="CaixaDeTexto 14">
                <a:extLst>
                  <a:ext uri="{FF2B5EF4-FFF2-40B4-BE49-F238E27FC236}">
                    <a16:creationId xmlns:a16="http://schemas.microsoft.com/office/drawing/2014/main" id="{E6458F77-5848-9AA2-25CF-879D4F545DE4}"/>
                  </a:ext>
                </a:extLst>
              </p:cNvPr>
              <p:cNvSpPr txBox="1"/>
              <p:nvPr/>
            </p:nvSpPr>
            <p:spPr>
              <a:xfrm>
                <a:off x="4744599" y="3022220"/>
                <a:ext cx="2702801" cy="1569660"/>
              </a:xfrm>
              <a:prstGeom prst="rect">
                <a:avLst/>
              </a:prstGeom>
              <a:noFill/>
            </p:spPr>
            <p:txBody>
              <a:bodyPr wrap="square">
                <a:spAutoFit/>
              </a:bodyPr>
              <a:lstStyle/>
              <a:p>
                <a:r>
                  <a:rPr lang="pt-BR" sz="1600" dirty="0">
                    <a:solidFill>
                      <a:schemeClr val="bg2">
                        <a:lumMod val="25000"/>
                      </a:schemeClr>
                    </a:solidFill>
                    <a:effectLst/>
                  </a:rPr>
                  <a:t>Permitem que múltiplos usuários remotos executem suas tarefas simultaneamente no computador. Exemplo: Realização de consultas a um banco de dados.</a:t>
                </a:r>
                <a:endParaRPr lang="pt-BR" sz="1600" dirty="0">
                  <a:solidFill>
                    <a:schemeClr val="bg2">
                      <a:lumMod val="25000"/>
                    </a:schemeClr>
                  </a:solidFill>
                </a:endParaRPr>
              </a:p>
            </p:txBody>
          </p:sp>
        </p:grpSp>
        <p:grpSp>
          <p:nvGrpSpPr>
            <p:cNvPr id="9" name="Agrupar 8">
              <a:extLst>
                <a:ext uri="{FF2B5EF4-FFF2-40B4-BE49-F238E27FC236}">
                  <a16:creationId xmlns:a16="http://schemas.microsoft.com/office/drawing/2014/main" id="{DC8668E8-6ADC-CEF7-2622-86DDEB8A5D21}"/>
                </a:ext>
              </a:extLst>
            </p:cNvPr>
            <p:cNvGrpSpPr/>
            <p:nvPr/>
          </p:nvGrpSpPr>
          <p:grpSpPr>
            <a:xfrm>
              <a:off x="8046237" y="1676603"/>
              <a:ext cx="3121093" cy="3504793"/>
              <a:chOff x="8046237" y="1676603"/>
              <a:chExt cx="3121093" cy="3504793"/>
            </a:xfrm>
          </p:grpSpPr>
          <p:sp>
            <p:nvSpPr>
              <p:cNvPr id="10" name="Retângulo: Cantos Arredondados 9">
                <a:extLst>
                  <a:ext uri="{FF2B5EF4-FFF2-40B4-BE49-F238E27FC236}">
                    <a16:creationId xmlns:a16="http://schemas.microsoft.com/office/drawing/2014/main" id="{035C32F5-4151-E29F-2EAE-768FCE2453C8}"/>
                  </a:ext>
                </a:extLst>
              </p:cNvPr>
              <p:cNvSpPr/>
              <p:nvPr/>
            </p:nvSpPr>
            <p:spPr>
              <a:xfrm>
                <a:off x="8046237"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BC638515-32FE-36CD-E09E-791E4162F6DF}"/>
                  </a:ext>
                </a:extLst>
              </p:cNvPr>
              <p:cNvSpPr txBox="1"/>
              <p:nvPr/>
            </p:nvSpPr>
            <p:spPr>
              <a:xfrm>
                <a:off x="8260880" y="1946009"/>
                <a:ext cx="2702801" cy="369332"/>
              </a:xfrm>
              <a:prstGeom prst="rect">
                <a:avLst/>
              </a:prstGeom>
              <a:noFill/>
            </p:spPr>
            <p:txBody>
              <a:bodyPr wrap="square">
                <a:spAutoFit/>
              </a:bodyPr>
              <a:lstStyle/>
              <a:p>
                <a:r>
                  <a:rPr lang="pt-BR" b="1" dirty="0">
                    <a:effectLst/>
                  </a:rPr>
                  <a:t>Sistemas em tempo real</a:t>
                </a:r>
                <a:endParaRPr lang="pt-BR" b="1" dirty="0"/>
              </a:p>
            </p:txBody>
          </p:sp>
          <p:sp>
            <p:nvSpPr>
              <p:cNvPr id="12" name="CaixaDeTexto 11">
                <a:extLst>
                  <a:ext uri="{FF2B5EF4-FFF2-40B4-BE49-F238E27FC236}">
                    <a16:creationId xmlns:a16="http://schemas.microsoft.com/office/drawing/2014/main" id="{5E866226-36B2-1866-693F-0AA95C80242E}"/>
                  </a:ext>
                </a:extLst>
              </p:cNvPr>
              <p:cNvSpPr txBox="1"/>
              <p:nvPr/>
            </p:nvSpPr>
            <p:spPr>
              <a:xfrm>
                <a:off x="8260880" y="3001308"/>
                <a:ext cx="2702801" cy="1077218"/>
              </a:xfrm>
              <a:prstGeom prst="rect">
                <a:avLst/>
              </a:prstGeom>
              <a:noFill/>
            </p:spPr>
            <p:txBody>
              <a:bodyPr wrap="square">
                <a:spAutoFit/>
              </a:bodyPr>
              <a:lstStyle/>
              <a:p>
                <a:r>
                  <a:rPr lang="pt-BR" sz="1600" dirty="0">
                    <a:solidFill>
                      <a:schemeClr val="bg2">
                        <a:lumMod val="25000"/>
                      </a:schemeClr>
                    </a:solidFill>
                    <a:effectLst/>
                  </a:rPr>
                  <a:t>Possuem o tempo como parâmetro fundamental. Exemplo: Linha de montagem de um carro.</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16466944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Sistema operacional</a:t>
            </a:r>
          </a:p>
        </p:txBody>
      </p:sp>
      <p:sp>
        <p:nvSpPr>
          <p:cNvPr id="4" name="Espaço Reservado para Texto 3">
            <a:extLst>
              <a:ext uri="{FF2B5EF4-FFF2-40B4-BE49-F238E27FC236}">
                <a16:creationId xmlns:a16="http://schemas.microsoft.com/office/drawing/2014/main" id="{BCEDB877-B6D8-83E1-415F-FC60762D3367}"/>
              </a:ext>
            </a:extLst>
          </p:cNvPr>
          <p:cNvSpPr>
            <a:spLocks noGrp="1"/>
          </p:cNvSpPr>
          <p:nvPr>
            <p:ph type="body" sz="quarter" idx="11"/>
          </p:nvPr>
        </p:nvSpPr>
        <p:spPr/>
        <p:txBody>
          <a:bodyPr/>
          <a:lstStyle/>
          <a:p>
            <a:r>
              <a:rPr lang="pt-BR" dirty="0"/>
              <a:t>Tipos de sistemas operacionais</a:t>
            </a:r>
          </a:p>
        </p:txBody>
      </p:sp>
      <p:grpSp>
        <p:nvGrpSpPr>
          <p:cNvPr id="2" name="Agrupar 1">
            <a:extLst>
              <a:ext uri="{FF2B5EF4-FFF2-40B4-BE49-F238E27FC236}">
                <a16:creationId xmlns:a16="http://schemas.microsoft.com/office/drawing/2014/main" id="{0FDC7D5F-3643-66A1-FB7F-61118BC57A63}"/>
              </a:ext>
            </a:extLst>
          </p:cNvPr>
          <p:cNvGrpSpPr/>
          <p:nvPr/>
        </p:nvGrpSpPr>
        <p:grpSpPr>
          <a:xfrm>
            <a:off x="2201227" y="2498039"/>
            <a:ext cx="7789545" cy="2618906"/>
            <a:chOff x="2201227" y="1749894"/>
            <a:chExt cx="7789545" cy="2618906"/>
          </a:xfrm>
        </p:grpSpPr>
        <p:sp>
          <p:nvSpPr>
            <p:cNvPr id="3" name="Retângulo: Cantos Arredondados 2">
              <a:extLst>
                <a:ext uri="{FF2B5EF4-FFF2-40B4-BE49-F238E27FC236}">
                  <a16:creationId xmlns:a16="http://schemas.microsoft.com/office/drawing/2014/main" id="{85ECBA65-A6A3-395C-1D17-471BD6B855DE}"/>
                </a:ext>
              </a:extLst>
            </p:cNvPr>
            <p:cNvSpPr/>
            <p:nvPr/>
          </p:nvSpPr>
          <p:spPr>
            <a:xfrm>
              <a:off x="2201227" y="1749894"/>
              <a:ext cx="7789545" cy="261890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a:extLst>
                <a:ext uri="{FF2B5EF4-FFF2-40B4-BE49-F238E27FC236}">
                  <a16:creationId xmlns:a16="http://schemas.microsoft.com/office/drawing/2014/main" id="{47157C8F-00CB-3072-182C-01AC2EC9389B}"/>
                </a:ext>
              </a:extLst>
            </p:cNvPr>
            <p:cNvSpPr txBox="1"/>
            <p:nvPr/>
          </p:nvSpPr>
          <p:spPr>
            <a:xfrm>
              <a:off x="2382989" y="2076956"/>
              <a:ext cx="3121092" cy="646331"/>
            </a:xfrm>
            <a:prstGeom prst="rect">
              <a:avLst/>
            </a:prstGeom>
            <a:noFill/>
          </p:spPr>
          <p:txBody>
            <a:bodyPr wrap="square">
              <a:spAutoFit/>
            </a:bodyPr>
            <a:lstStyle/>
            <a:p>
              <a:r>
                <a:rPr lang="pt-BR" b="1" dirty="0">
                  <a:effectLst/>
                </a:rPr>
                <a:t>Sistemas fortemente acoplados</a:t>
              </a:r>
              <a:endParaRPr lang="pt-BR" b="1" dirty="0"/>
            </a:p>
          </p:txBody>
        </p:sp>
        <p:sp>
          <p:nvSpPr>
            <p:cNvPr id="20" name="CaixaDeTexto 19">
              <a:extLst>
                <a:ext uri="{FF2B5EF4-FFF2-40B4-BE49-F238E27FC236}">
                  <a16:creationId xmlns:a16="http://schemas.microsoft.com/office/drawing/2014/main" id="{12A8C94C-659B-65F6-89DC-86DDF23099DD}"/>
                </a:ext>
              </a:extLst>
            </p:cNvPr>
            <p:cNvSpPr txBox="1"/>
            <p:nvPr/>
          </p:nvSpPr>
          <p:spPr>
            <a:xfrm>
              <a:off x="2382988" y="2793459"/>
              <a:ext cx="3121093" cy="1323439"/>
            </a:xfrm>
            <a:prstGeom prst="rect">
              <a:avLst/>
            </a:prstGeom>
            <a:noFill/>
          </p:spPr>
          <p:txBody>
            <a:bodyPr wrap="square">
              <a:spAutoFit/>
            </a:bodyPr>
            <a:lstStyle/>
            <a:p>
              <a:r>
                <a:rPr lang="pt-BR" sz="1600" dirty="0">
                  <a:solidFill>
                    <a:schemeClr val="bg2">
                      <a:lumMod val="25000"/>
                    </a:schemeClr>
                  </a:solidFill>
                  <a:effectLst/>
                </a:rPr>
                <a:t>Existem vários processadores compartilhando uma única memória física e dispositivos de E/S sendo gerenciados por apenas um SO.</a:t>
              </a:r>
            </a:p>
          </p:txBody>
        </p:sp>
        <p:sp>
          <p:nvSpPr>
            <p:cNvPr id="21" name="CaixaDeTexto 20">
              <a:extLst>
                <a:ext uri="{FF2B5EF4-FFF2-40B4-BE49-F238E27FC236}">
                  <a16:creationId xmlns:a16="http://schemas.microsoft.com/office/drawing/2014/main" id="{6C88B461-CF53-092C-DB82-2A31F8CC92A2}"/>
                </a:ext>
              </a:extLst>
            </p:cNvPr>
            <p:cNvSpPr txBox="1"/>
            <p:nvPr/>
          </p:nvSpPr>
          <p:spPr>
            <a:xfrm>
              <a:off x="6633275" y="2076956"/>
              <a:ext cx="3121092" cy="646331"/>
            </a:xfrm>
            <a:prstGeom prst="rect">
              <a:avLst/>
            </a:prstGeom>
            <a:noFill/>
          </p:spPr>
          <p:txBody>
            <a:bodyPr wrap="square">
              <a:spAutoFit/>
            </a:bodyPr>
            <a:lstStyle/>
            <a:p>
              <a:r>
                <a:rPr lang="pt-BR" b="1" dirty="0">
                  <a:effectLst/>
                </a:rPr>
                <a:t>Sistemas fracamente acoplados</a:t>
              </a:r>
              <a:endParaRPr lang="pt-BR" b="1" dirty="0"/>
            </a:p>
          </p:txBody>
        </p:sp>
        <p:sp>
          <p:nvSpPr>
            <p:cNvPr id="22" name="CaixaDeTexto 21">
              <a:extLst>
                <a:ext uri="{FF2B5EF4-FFF2-40B4-BE49-F238E27FC236}">
                  <a16:creationId xmlns:a16="http://schemas.microsoft.com/office/drawing/2014/main" id="{C16718FA-273F-6E57-2DA6-BCA7ECA2F312}"/>
                </a:ext>
              </a:extLst>
            </p:cNvPr>
            <p:cNvSpPr txBox="1"/>
            <p:nvPr/>
          </p:nvSpPr>
          <p:spPr>
            <a:xfrm>
              <a:off x="6633274" y="2793459"/>
              <a:ext cx="3121093" cy="830997"/>
            </a:xfrm>
            <a:prstGeom prst="rect">
              <a:avLst/>
            </a:prstGeom>
            <a:noFill/>
          </p:spPr>
          <p:txBody>
            <a:bodyPr wrap="square">
              <a:spAutoFit/>
            </a:bodyPr>
            <a:lstStyle/>
            <a:p>
              <a:r>
                <a:rPr lang="pt-BR" sz="1600" dirty="0">
                  <a:solidFill>
                    <a:schemeClr val="bg2">
                      <a:lumMod val="25000"/>
                    </a:schemeClr>
                  </a:solidFill>
                  <a:effectLst/>
                </a:rPr>
                <a:t>Existem dois ou mais sistemas computacionais conectados através de linhas de comunicação.</a:t>
              </a:r>
            </a:p>
          </p:txBody>
        </p:sp>
        <p:grpSp>
          <p:nvGrpSpPr>
            <p:cNvPr id="23" name="Agrupar 22">
              <a:extLst>
                <a:ext uri="{FF2B5EF4-FFF2-40B4-BE49-F238E27FC236}">
                  <a16:creationId xmlns:a16="http://schemas.microsoft.com/office/drawing/2014/main" id="{95810C6A-F2F5-F244-A305-11DD45476F9D}"/>
                </a:ext>
              </a:extLst>
            </p:cNvPr>
            <p:cNvGrpSpPr/>
            <p:nvPr/>
          </p:nvGrpSpPr>
          <p:grpSpPr>
            <a:xfrm>
              <a:off x="5882639" y="1951526"/>
              <a:ext cx="371475" cy="2232000"/>
              <a:chOff x="5882639" y="1951526"/>
              <a:chExt cx="371475" cy="2232000"/>
            </a:xfrm>
          </p:grpSpPr>
          <p:cxnSp>
            <p:nvCxnSpPr>
              <p:cNvPr id="24" name="Conector reto 23">
                <a:extLst>
                  <a:ext uri="{FF2B5EF4-FFF2-40B4-BE49-F238E27FC236}">
                    <a16:creationId xmlns:a16="http://schemas.microsoft.com/office/drawing/2014/main" id="{5C08F1CF-5F34-F1C2-D329-DD71DC357142}"/>
                  </a:ext>
                </a:extLst>
              </p:cNvPr>
              <p:cNvCxnSpPr>
                <a:cxnSpLocks/>
              </p:cNvCxnSpPr>
              <p:nvPr/>
            </p:nvCxnSpPr>
            <p:spPr>
              <a:xfrm>
                <a:off x="6068377" y="1951526"/>
                <a:ext cx="0" cy="2232000"/>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25" name="Elipse 24">
                <a:extLst>
                  <a:ext uri="{FF2B5EF4-FFF2-40B4-BE49-F238E27FC236}">
                    <a16:creationId xmlns:a16="http://schemas.microsoft.com/office/drawing/2014/main" id="{E700ED35-21B5-B6FB-030E-4C7DA4CF981C}"/>
                  </a:ext>
                </a:extLst>
              </p:cNvPr>
              <p:cNvSpPr/>
              <p:nvPr/>
            </p:nvSpPr>
            <p:spPr>
              <a:xfrm>
                <a:off x="5882639" y="2994751"/>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Sinal de Multiplicação 25">
                <a:extLst>
                  <a:ext uri="{FF2B5EF4-FFF2-40B4-BE49-F238E27FC236}">
                    <a16:creationId xmlns:a16="http://schemas.microsoft.com/office/drawing/2014/main" id="{40100AEA-AC36-7ADF-5336-F3C0C743AFF8}"/>
                  </a:ext>
                </a:extLst>
              </p:cNvPr>
              <p:cNvSpPr/>
              <p:nvPr/>
            </p:nvSpPr>
            <p:spPr>
              <a:xfrm>
                <a:off x="5954553" y="3066665"/>
                <a:ext cx="227646" cy="227646"/>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grpSp>
      </p:grpSp>
    </p:spTree>
    <p:extLst>
      <p:ext uri="{BB962C8B-B14F-4D97-AF65-F5344CB8AC3E}">
        <p14:creationId xmlns:p14="http://schemas.microsoft.com/office/powerpoint/2010/main" val="35607679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Sistema operacional</a:t>
            </a:r>
          </a:p>
        </p:txBody>
      </p:sp>
      <p:sp>
        <p:nvSpPr>
          <p:cNvPr id="4" name="Espaço Reservado para Texto 3">
            <a:extLst>
              <a:ext uri="{FF2B5EF4-FFF2-40B4-BE49-F238E27FC236}">
                <a16:creationId xmlns:a16="http://schemas.microsoft.com/office/drawing/2014/main" id="{BCEDB877-B6D8-83E1-415F-FC60762D3367}"/>
              </a:ext>
            </a:extLst>
          </p:cNvPr>
          <p:cNvSpPr>
            <a:spLocks noGrp="1"/>
          </p:cNvSpPr>
          <p:nvPr>
            <p:ph type="body" sz="quarter" idx="11"/>
          </p:nvPr>
        </p:nvSpPr>
        <p:spPr/>
        <p:txBody>
          <a:bodyPr/>
          <a:lstStyle/>
          <a:p>
            <a:r>
              <a:rPr lang="pt-BR" dirty="0"/>
              <a:t>Tipos de sistemas operacionais</a:t>
            </a:r>
          </a:p>
        </p:txBody>
      </p:sp>
      <p:sp>
        <p:nvSpPr>
          <p:cNvPr id="10" name="CaixaDeTexto 9">
            <a:extLst>
              <a:ext uri="{FF2B5EF4-FFF2-40B4-BE49-F238E27FC236}">
                <a16:creationId xmlns:a16="http://schemas.microsoft.com/office/drawing/2014/main" id="{8B743DD4-4574-FF3C-A087-863B3CBE112C}"/>
              </a:ext>
            </a:extLst>
          </p:cNvPr>
          <p:cNvSpPr txBox="1"/>
          <p:nvPr/>
        </p:nvSpPr>
        <p:spPr>
          <a:xfrm>
            <a:off x="1019175" y="2575845"/>
            <a:ext cx="8531225" cy="2031325"/>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Sistemas pessoais e estações de trabalho agora têm múltiplos processadores.</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Redes de computadores exemplificam sistemas fracamente acoplados.</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Em sistemas distribuídos, terminais na rede são tratados como um sistema único.</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Clusters consistem em servidores interligados, como na web.</a:t>
            </a:r>
          </a:p>
        </p:txBody>
      </p:sp>
    </p:spTree>
    <p:extLst>
      <p:ext uri="{BB962C8B-B14F-4D97-AF65-F5344CB8AC3E}">
        <p14:creationId xmlns:p14="http://schemas.microsoft.com/office/powerpoint/2010/main" val="1495332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Hardware e Software</a:t>
            </a:r>
          </a:p>
        </p:txBody>
      </p:sp>
      <p:grpSp>
        <p:nvGrpSpPr>
          <p:cNvPr id="2" name="Agrupar 1">
            <a:extLst>
              <a:ext uri="{FF2B5EF4-FFF2-40B4-BE49-F238E27FC236}">
                <a16:creationId xmlns:a16="http://schemas.microsoft.com/office/drawing/2014/main" id="{A722FAA5-01BD-849A-3AB9-3C7D1F4DBB8C}"/>
              </a:ext>
            </a:extLst>
          </p:cNvPr>
          <p:cNvGrpSpPr/>
          <p:nvPr/>
        </p:nvGrpSpPr>
        <p:grpSpPr>
          <a:xfrm>
            <a:off x="2046518" y="2003028"/>
            <a:ext cx="7789545" cy="2166324"/>
            <a:chOff x="2201227" y="1749894"/>
            <a:chExt cx="7789545" cy="2166324"/>
          </a:xfrm>
        </p:grpSpPr>
        <p:sp>
          <p:nvSpPr>
            <p:cNvPr id="4" name="Retângulo: Cantos Arredondados 3">
              <a:extLst>
                <a:ext uri="{FF2B5EF4-FFF2-40B4-BE49-F238E27FC236}">
                  <a16:creationId xmlns:a16="http://schemas.microsoft.com/office/drawing/2014/main" id="{A16472D9-C631-825E-B3FA-FCD49815A9E7}"/>
                </a:ext>
              </a:extLst>
            </p:cNvPr>
            <p:cNvSpPr/>
            <p:nvPr/>
          </p:nvSpPr>
          <p:spPr>
            <a:xfrm>
              <a:off x="2201227" y="1749894"/>
              <a:ext cx="7789545" cy="216632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29DC9449-7714-4232-1857-0F5DE0689F5A}"/>
                </a:ext>
              </a:extLst>
            </p:cNvPr>
            <p:cNvSpPr txBox="1"/>
            <p:nvPr/>
          </p:nvSpPr>
          <p:spPr>
            <a:xfrm>
              <a:off x="2382989" y="2076956"/>
              <a:ext cx="3121092" cy="369332"/>
            </a:xfrm>
            <a:prstGeom prst="rect">
              <a:avLst/>
            </a:prstGeom>
            <a:noFill/>
          </p:spPr>
          <p:txBody>
            <a:bodyPr wrap="square">
              <a:spAutoFit/>
            </a:bodyPr>
            <a:lstStyle/>
            <a:p>
              <a:r>
                <a:rPr lang="pt-BR" b="1" dirty="0">
                  <a:effectLst/>
                </a:rPr>
                <a:t>Hardware (HW)</a:t>
              </a:r>
              <a:endParaRPr lang="pt-BR" b="1" dirty="0"/>
            </a:p>
          </p:txBody>
        </p:sp>
        <p:sp>
          <p:nvSpPr>
            <p:cNvPr id="6" name="CaixaDeTexto 5">
              <a:extLst>
                <a:ext uri="{FF2B5EF4-FFF2-40B4-BE49-F238E27FC236}">
                  <a16:creationId xmlns:a16="http://schemas.microsoft.com/office/drawing/2014/main" id="{1791E5F1-4D81-B405-877B-5AEF078BAC4F}"/>
                </a:ext>
              </a:extLst>
            </p:cNvPr>
            <p:cNvSpPr txBox="1"/>
            <p:nvPr/>
          </p:nvSpPr>
          <p:spPr>
            <a:xfrm>
              <a:off x="2382988" y="2793459"/>
              <a:ext cx="3121093" cy="584775"/>
            </a:xfrm>
            <a:prstGeom prst="rect">
              <a:avLst/>
            </a:prstGeom>
            <a:noFill/>
          </p:spPr>
          <p:txBody>
            <a:bodyPr wrap="square">
              <a:spAutoFit/>
            </a:bodyPr>
            <a:lstStyle/>
            <a:p>
              <a:r>
                <a:rPr lang="pt-BR" sz="1600" dirty="0">
                  <a:solidFill>
                    <a:schemeClr val="bg2">
                      <a:lumMod val="25000"/>
                    </a:schemeClr>
                  </a:solidFill>
                  <a:effectLst/>
                </a:rPr>
                <a:t>Componentes físicos, ou seja, o que pode ser visto e tocado.</a:t>
              </a:r>
            </a:p>
          </p:txBody>
        </p:sp>
        <p:sp>
          <p:nvSpPr>
            <p:cNvPr id="9" name="CaixaDeTexto 8">
              <a:extLst>
                <a:ext uri="{FF2B5EF4-FFF2-40B4-BE49-F238E27FC236}">
                  <a16:creationId xmlns:a16="http://schemas.microsoft.com/office/drawing/2014/main" id="{9B2AB8EA-0600-FE09-2C73-8BE09A6C8226}"/>
                </a:ext>
              </a:extLst>
            </p:cNvPr>
            <p:cNvSpPr txBox="1"/>
            <p:nvPr/>
          </p:nvSpPr>
          <p:spPr>
            <a:xfrm>
              <a:off x="6633275" y="2076956"/>
              <a:ext cx="3121092" cy="369332"/>
            </a:xfrm>
            <a:prstGeom prst="rect">
              <a:avLst/>
            </a:prstGeom>
            <a:noFill/>
          </p:spPr>
          <p:txBody>
            <a:bodyPr wrap="square">
              <a:spAutoFit/>
            </a:bodyPr>
            <a:lstStyle/>
            <a:p>
              <a:r>
                <a:rPr lang="pt-BR" b="1" dirty="0">
                  <a:effectLst/>
                </a:rPr>
                <a:t>Software (SW)</a:t>
              </a:r>
              <a:endParaRPr lang="pt-BR" b="1" dirty="0"/>
            </a:p>
          </p:txBody>
        </p:sp>
        <p:sp>
          <p:nvSpPr>
            <p:cNvPr id="10" name="CaixaDeTexto 9">
              <a:extLst>
                <a:ext uri="{FF2B5EF4-FFF2-40B4-BE49-F238E27FC236}">
                  <a16:creationId xmlns:a16="http://schemas.microsoft.com/office/drawing/2014/main" id="{34EB99C2-72BE-455D-20BD-67F650BE0F0E}"/>
                </a:ext>
              </a:extLst>
            </p:cNvPr>
            <p:cNvSpPr txBox="1"/>
            <p:nvPr/>
          </p:nvSpPr>
          <p:spPr>
            <a:xfrm>
              <a:off x="6633274" y="2793459"/>
              <a:ext cx="3121093" cy="584775"/>
            </a:xfrm>
            <a:prstGeom prst="rect">
              <a:avLst/>
            </a:prstGeom>
            <a:noFill/>
          </p:spPr>
          <p:txBody>
            <a:bodyPr wrap="square">
              <a:spAutoFit/>
            </a:bodyPr>
            <a:lstStyle/>
            <a:p>
              <a:r>
                <a:rPr lang="pt-BR" sz="1600" dirty="0">
                  <a:solidFill>
                    <a:schemeClr val="bg2">
                      <a:lumMod val="25000"/>
                    </a:schemeClr>
                  </a:solidFill>
                  <a:effectLst/>
                </a:rPr>
                <a:t>Programas executados no computador.</a:t>
              </a:r>
            </a:p>
          </p:txBody>
        </p:sp>
        <p:grpSp>
          <p:nvGrpSpPr>
            <p:cNvPr id="11" name="Agrupar 10">
              <a:extLst>
                <a:ext uri="{FF2B5EF4-FFF2-40B4-BE49-F238E27FC236}">
                  <a16:creationId xmlns:a16="http://schemas.microsoft.com/office/drawing/2014/main" id="{F676F203-C9E4-B091-820E-F5B8628A7DB7}"/>
                </a:ext>
              </a:extLst>
            </p:cNvPr>
            <p:cNvGrpSpPr/>
            <p:nvPr/>
          </p:nvGrpSpPr>
          <p:grpSpPr>
            <a:xfrm>
              <a:off x="5882639" y="1951526"/>
              <a:ext cx="371475" cy="1800000"/>
              <a:chOff x="5882639" y="1951526"/>
              <a:chExt cx="371475" cy="1800000"/>
            </a:xfrm>
          </p:grpSpPr>
          <p:cxnSp>
            <p:nvCxnSpPr>
              <p:cNvPr id="12" name="Conector reto 11">
                <a:extLst>
                  <a:ext uri="{FF2B5EF4-FFF2-40B4-BE49-F238E27FC236}">
                    <a16:creationId xmlns:a16="http://schemas.microsoft.com/office/drawing/2014/main" id="{C88E75C4-AF1D-3E1B-B835-D6B24ECC495E}"/>
                  </a:ext>
                </a:extLst>
              </p:cNvPr>
              <p:cNvCxnSpPr>
                <a:cxnSpLocks/>
              </p:cNvCxnSpPr>
              <p:nvPr/>
            </p:nvCxnSpPr>
            <p:spPr>
              <a:xfrm>
                <a:off x="6068377" y="1951526"/>
                <a:ext cx="0" cy="1800000"/>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64B74E4E-B496-D3F7-E27A-5C9110C1332E}"/>
                  </a:ext>
                </a:extLst>
              </p:cNvPr>
              <p:cNvSpPr/>
              <p:nvPr/>
            </p:nvSpPr>
            <p:spPr>
              <a:xfrm>
                <a:off x="5882639" y="2689081"/>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Sinal de Multiplicação 13">
                <a:extLst>
                  <a:ext uri="{FF2B5EF4-FFF2-40B4-BE49-F238E27FC236}">
                    <a16:creationId xmlns:a16="http://schemas.microsoft.com/office/drawing/2014/main" id="{B249CDF8-2E41-EC8E-D2E0-8281A1C71638}"/>
                  </a:ext>
                </a:extLst>
              </p:cNvPr>
              <p:cNvSpPr/>
              <p:nvPr/>
            </p:nvSpPr>
            <p:spPr>
              <a:xfrm>
                <a:off x="5954553" y="2760995"/>
                <a:ext cx="227646" cy="227646"/>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grpSp>
      </p:grpSp>
    </p:spTree>
    <p:extLst>
      <p:ext uri="{BB962C8B-B14F-4D97-AF65-F5344CB8AC3E}">
        <p14:creationId xmlns:p14="http://schemas.microsoft.com/office/powerpoint/2010/main" val="4569595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Tendências</a:t>
            </a:r>
          </a:p>
        </p:txBody>
      </p:sp>
      <p:sp>
        <p:nvSpPr>
          <p:cNvPr id="10" name="CaixaDeTexto 9">
            <a:extLst>
              <a:ext uri="{FF2B5EF4-FFF2-40B4-BE49-F238E27FC236}">
                <a16:creationId xmlns:a16="http://schemas.microsoft.com/office/drawing/2014/main" id="{8B743DD4-4574-FF3C-A087-863B3CBE112C}"/>
              </a:ext>
            </a:extLst>
          </p:cNvPr>
          <p:cNvSpPr txBox="1"/>
          <p:nvPr/>
        </p:nvSpPr>
        <p:spPr>
          <a:xfrm>
            <a:off x="1130010" y="2260277"/>
            <a:ext cx="8531225" cy="2031325"/>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Sistemas operacionais são virtualizados e acessíveis na nuvem.</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Virtualização de servidores reproduz um computador inteiro em software.</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Contêineres compartilham um kernel do SO, tornando-os menores e mais rápidos.</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Contêineres executam apenas o aplicativo e suas dependências.</a:t>
            </a:r>
          </a:p>
        </p:txBody>
      </p:sp>
    </p:spTree>
    <p:extLst>
      <p:ext uri="{BB962C8B-B14F-4D97-AF65-F5344CB8AC3E}">
        <p14:creationId xmlns:p14="http://schemas.microsoft.com/office/powerpoint/2010/main" val="33590568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Imagem 4">
            <a:extLst>
              <a:ext uri="{FF2B5EF4-FFF2-40B4-BE49-F238E27FC236}">
                <a16:creationId xmlns:a16="http://schemas.microsoft.com/office/drawing/2014/main" id="{606190FC-11D0-CE04-1F98-542C100D51C3}"/>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p:pic>
      <p:sp>
        <p:nvSpPr>
          <p:cNvPr id="3" name="Espaço Reservado para Texto 2">
            <a:extLst>
              <a:ext uri="{FF2B5EF4-FFF2-40B4-BE49-F238E27FC236}">
                <a16:creationId xmlns:a16="http://schemas.microsoft.com/office/drawing/2014/main" id="{DFF64D82-EA9A-5288-8D2C-7CCD08DE3A54}"/>
              </a:ext>
            </a:extLst>
          </p:cNvPr>
          <p:cNvSpPr>
            <a:spLocks noGrp="1"/>
          </p:cNvSpPr>
          <p:nvPr>
            <p:ph type="body" sz="quarter" idx="11"/>
          </p:nvPr>
        </p:nvSpPr>
        <p:spPr/>
        <p:txBody>
          <a:bodyPr/>
          <a:lstStyle/>
          <a:p>
            <a:r>
              <a:rPr lang="pt-BR" dirty="0"/>
              <a:t>Representação de dados</a:t>
            </a:r>
          </a:p>
        </p:txBody>
      </p:sp>
    </p:spTree>
    <p:extLst>
      <p:ext uri="{BB962C8B-B14F-4D97-AF65-F5344CB8AC3E}">
        <p14:creationId xmlns:p14="http://schemas.microsoft.com/office/powerpoint/2010/main" val="18443222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Unidades de informação</a:t>
            </a:r>
          </a:p>
        </p:txBody>
      </p:sp>
      <p:sp>
        <p:nvSpPr>
          <p:cNvPr id="10" name="CaixaDeTexto 9">
            <a:extLst>
              <a:ext uri="{FF2B5EF4-FFF2-40B4-BE49-F238E27FC236}">
                <a16:creationId xmlns:a16="http://schemas.microsoft.com/office/drawing/2014/main" id="{8B743DD4-4574-FF3C-A087-863B3CBE112C}"/>
              </a:ext>
            </a:extLst>
          </p:cNvPr>
          <p:cNvSpPr txBox="1"/>
          <p:nvPr/>
        </p:nvSpPr>
        <p:spPr>
          <a:xfrm>
            <a:off x="1019175" y="1650677"/>
            <a:ext cx="8531225"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Dados eletrônicos são armazenados e movidos por voltagem ou corrente.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pt-BR"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Representação binária com valores 0 e 1 é fundamental.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pt-BR"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Agrupamento de bits em conjuntos de oito forma um byte.</a:t>
            </a:r>
          </a:p>
        </p:txBody>
      </p:sp>
      <p:pic>
        <p:nvPicPr>
          <p:cNvPr id="3" name="Imagem 2" descr="Tela de computador com texto preto sobre fundo branco&#10;&#10;Descrição gerada automaticamente com confiança média">
            <a:extLst>
              <a:ext uri="{FF2B5EF4-FFF2-40B4-BE49-F238E27FC236}">
                <a16:creationId xmlns:a16="http://schemas.microsoft.com/office/drawing/2014/main" id="{37C05C1F-8F45-2836-1DF9-F0D9379E075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5891" y="3729996"/>
            <a:ext cx="7980218" cy="2169527"/>
          </a:xfrm>
          <a:prstGeom prst="rect">
            <a:avLst/>
          </a:prstGeom>
        </p:spPr>
      </p:pic>
    </p:spTree>
    <p:extLst>
      <p:ext uri="{BB962C8B-B14F-4D97-AF65-F5344CB8AC3E}">
        <p14:creationId xmlns:p14="http://schemas.microsoft.com/office/powerpoint/2010/main" val="33321922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Unidades de informação</a:t>
            </a:r>
          </a:p>
        </p:txBody>
      </p:sp>
      <p:sp>
        <p:nvSpPr>
          <p:cNvPr id="10" name="CaixaDeTexto 9">
            <a:extLst>
              <a:ext uri="{FF2B5EF4-FFF2-40B4-BE49-F238E27FC236}">
                <a16:creationId xmlns:a16="http://schemas.microsoft.com/office/drawing/2014/main" id="{8B743DD4-4574-FF3C-A087-863B3CBE112C}"/>
              </a:ext>
            </a:extLst>
          </p:cNvPr>
          <p:cNvSpPr txBox="1"/>
          <p:nvPr/>
        </p:nvSpPr>
        <p:spPr>
          <a:xfrm>
            <a:off x="1019175" y="1441450"/>
            <a:ext cx="8531225"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pt-BR"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A regra geral para a conversão é:</a:t>
            </a:r>
          </a:p>
        </p:txBody>
      </p:sp>
      <p:grpSp>
        <p:nvGrpSpPr>
          <p:cNvPr id="2" name="Agrupar 1">
            <a:extLst>
              <a:ext uri="{FF2B5EF4-FFF2-40B4-BE49-F238E27FC236}">
                <a16:creationId xmlns:a16="http://schemas.microsoft.com/office/drawing/2014/main" id="{6E029B7B-BAF3-B5E3-A558-AB7BB97BC19E}"/>
              </a:ext>
            </a:extLst>
          </p:cNvPr>
          <p:cNvGrpSpPr/>
          <p:nvPr/>
        </p:nvGrpSpPr>
        <p:grpSpPr>
          <a:xfrm>
            <a:off x="2777314" y="2061840"/>
            <a:ext cx="6637372" cy="1685433"/>
            <a:chOff x="2873374" y="1676603"/>
            <a:chExt cx="6637372" cy="1685433"/>
          </a:xfrm>
        </p:grpSpPr>
        <p:grpSp>
          <p:nvGrpSpPr>
            <p:cNvPr id="4" name="Agrupar 3">
              <a:extLst>
                <a:ext uri="{FF2B5EF4-FFF2-40B4-BE49-F238E27FC236}">
                  <a16:creationId xmlns:a16="http://schemas.microsoft.com/office/drawing/2014/main" id="{4E816870-E51A-D769-E3FE-3E0A434D2F7C}"/>
                </a:ext>
              </a:extLst>
            </p:cNvPr>
            <p:cNvGrpSpPr/>
            <p:nvPr/>
          </p:nvGrpSpPr>
          <p:grpSpPr>
            <a:xfrm>
              <a:off x="2873374" y="1676603"/>
              <a:ext cx="3121093" cy="1685433"/>
              <a:chOff x="2873374" y="1676603"/>
              <a:chExt cx="3121093" cy="1685433"/>
            </a:xfrm>
          </p:grpSpPr>
          <p:sp>
            <p:nvSpPr>
              <p:cNvPr id="11" name="Retângulo: Cantos Arredondados 10">
                <a:extLst>
                  <a:ext uri="{FF2B5EF4-FFF2-40B4-BE49-F238E27FC236}">
                    <a16:creationId xmlns:a16="http://schemas.microsoft.com/office/drawing/2014/main" id="{2DE7A139-DE55-B9C2-45F0-557B684C5BBB}"/>
                  </a:ext>
                </a:extLst>
              </p:cNvPr>
              <p:cNvSpPr/>
              <p:nvPr/>
            </p:nvSpPr>
            <p:spPr>
              <a:xfrm>
                <a:off x="2873374" y="1676603"/>
                <a:ext cx="3121093" cy="168543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726A0E28-2873-43B7-51CA-835FB11D0E66}"/>
                  </a:ext>
                </a:extLst>
              </p:cNvPr>
              <p:cNvSpPr txBox="1"/>
              <p:nvPr/>
            </p:nvSpPr>
            <p:spPr>
              <a:xfrm>
                <a:off x="3082519" y="1913935"/>
                <a:ext cx="2702801" cy="369332"/>
              </a:xfrm>
              <a:prstGeom prst="rect">
                <a:avLst/>
              </a:prstGeom>
              <a:noFill/>
            </p:spPr>
            <p:txBody>
              <a:bodyPr wrap="square">
                <a:spAutoFit/>
              </a:bodyPr>
              <a:lstStyle/>
              <a:p>
                <a:r>
                  <a:rPr lang="pt-BR" b="1" dirty="0"/>
                  <a:t>De bit para byte</a:t>
                </a:r>
              </a:p>
            </p:txBody>
          </p:sp>
          <p:sp>
            <p:nvSpPr>
              <p:cNvPr id="13" name="CaixaDeTexto 12">
                <a:extLst>
                  <a:ext uri="{FF2B5EF4-FFF2-40B4-BE49-F238E27FC236}">
                    <a16:creationId xmlns:a16="http://schemas.microsoft.com/office/drawing/2014/main" id="{072C9260-3EF2-3B63-FFE6-807CDCF82446}"/>
                  </a:ext>
                </a:extLst>
              </p:cNvPr>
              <p:cNvSpPr txBox="1"/>
              <p:nvPr/>
            </p:nvSpPr>
            <p:spPr>
              <a:xfrm>
                <a:off x="3082519" y="2630438"/>
                <a:ext cx="2702801" cy="338554"/>
              </a:xfrm>
              <a:prstGeom prst="rect">
                <a:avLst/>
              </a:prstGeom>
              <a:noFill/>
            </p:spPr>
            <p:txBody>
              <a:bodyPr wrap="square">
                <a:spAutoFit/>
              </a:bodyPr>
              <a:lstStyle/>
              <a:p>
                <a:r>
                  <a:rPr lang="pt-BR" sz="1600" dirty="0">
                    <a:solidFill>
                      <a:schemeClr val="bg2">
                        <a:lumMod val="25000"/>
                      </a:schemeClr>
                    </a:solidFill>
                    <a:effectLst/>
                  </a:rPr>
                  <a:t>Dividimos o valor por 8.</a:t>
                </a:r>
                <a:endParaRPr lang="pt-BR" sz="1600" dirty="0">
                  <a:solidFill>
                    <a:schemeClr val="bg2">
                      <a:lumMod val="25000"/>
                    </a:schemeClr>
                  </a:solidFill>
                </a:endParaRPr>
              </a:p>
            </p:txBody>
          </p:sp>
        </p:grpSp>
        <p:grpSp>
          <p:nvGrpSpPr>
            <p:cNvPr id="5" name="Agrupar 4">
              <a:extLst>
                <a:ext uri="{FF2B5EF4-FFF2-40B4-BE49-F238E27FC236}">
                  <a16:creationId xmlns:a16="http://schemas.microsoft.com/office/drawing/2014/main" id="{EDBB6008-39FB-0262-61E9-A94C5342D201}"/>
                </a:ext>
              </a:extLst>
            </p:cNvPr>
            <p:cNvGrpSpPr/>
            <p:nvPr/>
          </p:nvGrpSpPr>
          <p:grpSpPr>
            <a:xfrm>
              <a:off x="6389653" y="1676603"/>
              <a:ext cx="3121093" cy="1685433"/>
              <a:chOff x="6389653" y="1676603"/>
              <a:chExt cx="3121093" cy="1685433"/>
            </a:xfrm>
          </p:grpSpPr>
          <p:sp>
            <p:nvSpPr>
              <p:cNvPr id="6" name="Retângulo: Cantos Arredondados 5">
                <a:extLst>
                  <a:ext uri="{FF2B5EF4-FFF2-40B4-BE49-F238E27FC236}">
                    <a16:creationId xmlns:a16="http://schemas.microsoft.com/office/drawing/2014/main" id="{85E18DDD-1883-8558-F056-10277F798F15}"/>
                  </a:ext>
                </a:extLst>
              </p:cNvPr>
              <p:cNvSpPr/>
              <p:nvPr/>
            </p:nvSpPr>
            <p:spPr>
              <a:xfrm>
                <a:off x="6389653" y="1676603"/>
                <a:ext cx="3121093" cy="168543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D45358D6-827B-FEC4-DE91-68F298C89C40}"/>
                  </a:ext>
                </a:extLst>
              </p:cNvPr>
              <p:cNvSpPr txBox="1"/>
              <p:nvPr/>
            </p:nvSpPr>
            <p:spPr>
              <a:xfrm>
                <a:off x="6598799" y="1915473"/>
                <a:ext cx="2702801" cy="369332"/>
              </a:xfrm>
              <a:prstGeom prst="rect">
                <a:avLst/>
              </a:prstGeom>
              <a:noFill/>
            </p:spPr>
            <p:txBody>
              <a:bodyPr wrap="square">
                <a:spAutoFit/>
              </a:bodyPr>
              <a:lstStyle/>
              <a:p>
                <a:r>
                  <a:rPr lang="pt-BR" b="1" dirty="0">
                    <a:effectLst/>
                  </a:rPr>
                  <a:t>De byte para bit</a:t>
                </a:r>
                <a:endParaRPr lang="pt-BR" b="1" dirty="0"/>
              </a:p>
            </p:txBody>
          </p:sp>
          <p:sp>
            <p:nvSpPr>
              <p:cNvPr id="9" name="CaixaDeTexto 8">
                <a:extLst>
                  <a:ext uri="{FF2B5EF4-FFF2-40B4-BE49-F238E27FC236}">
                    <a16:creationId xmlns:a16="http://schemas.microsoft.com/office/drawing/2014/main" id="{5FBB67CC-5B5B-1927-CC4F-48C6FFE2ACFD}"/>
                  </a:ext>
                </a:extLst>
              </p:cNvPr>
              <p:cNvSpPr txBox="1"/>
              <p:nvPr/>
            </p:nvSpPr>
            <p:spPr>
              <a:xfrm>
                <a:off x="6598799" y="2631976"/>
                <a:ext cx="2702801" cy="338554"/>
              </a:xfrm>
              <a:prstGeom prst="rect">
                <a:avLst/>
              </a:prstGeom>
              <a:noFill/>
            </p:spPr>
            <p:txBody>
              <a:bodyPr wrap="square">
                <a:spAutoFit/>
              </a:bodyPr>
              <a:lstStyle/>
              <a:p>
                <a:r>
                  <a:rPr lang="pt-BR" sz="1600" dirty="0">
                    <a:solidFill>
                      <a:schemeClr val="bg2">
                        <a:lumMod val="25000"/>
                      </a:schemeClr>
                    </a:solidFill>
                    <a:effectLst/>
                  </a:rPr>
                  <a:t>Multiplicamos o valor por 8.</a:t>
                </a:r>
                <a:endParaRPr lang="pt-BR" sz="1600" dirty="0">
                  <a:solidFill>
                    <a:schemeClr val="bg2">
                      <a:lumMod val="25000"/>
                    </a:schemeClr>
                  </a:solidFill>
                </a:endParaRPr>
              </a:p>
            </p:txBody>
          </p:sp>
        </p:grpSp>
      </p:grpSp>
      <p:sp>
        <p:nvSpPr>
          <p:cNvPr id="15" name="CaixaDeTexto 14">
            <a:extLst>
              <a:ext uri="{FF2B5EF4-FFF2-40B4-BE49-F238E27FC236}">
                <a16:creationId xmlns:a16="http://schemas.microsoft.com/office/drawing/2014/main" id="{73300D07-0D0F-4403-ADF9-51F1742826F2}"/>
              </a:ext>
            </a:extLst>
          </p:cNvPr>
          <p:cNvSpPr txBox="1"/>
          <p:nvPr/>
        </p:nvSpPr>
        <p:spPr>
          <a:xfrm>
            <a:off x="1019175" y="4116605"/>
            <a:ext cx="10153650" cy="2308324"/>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Um conjunto ordenado de bytes, que representa uma informação útil para os computadores, constitui uma </a:t>
            </a:r>
            <a:r>
              <a:rPr lang="pt-BR" b="1" i="0" dirty="0">
                <a:solidFill>
                  <a:schemeClr val="bg2">
                    <a:lumMod val="25000"/>
                  </a:schemeClr>
                </a:solidFill>
                <a:effectLst/>
                <a:latin typeface="+mj-lt"/>
              </a:rPr>
              <a:t>palavra</a:t>
            </a:r>
            <a:r>
              <a:rPr lang="pt-BR" b="0" i="0" dirty="0">
                <a:solidFill>
                  <a:schemeClr val="bg2">
                    <a:lumMod val="25000"/>
                  </a:schemeClr>
                </a:solidFill>
                <a:effectLst/>
                <a:latin typeface="+mj-lt"/>
              </a:rPr>
              <a:t>.</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Um conjunto estruturado de palavras forma um </a:t>
            </a:r>
            <a:r>
              <a:rPr lang="pt-BR" b="1" i="0" dirty="0">
                <a:solidFill>
                  <a:schemeClr val="bg2">
                    <a:lumMod val="25000"/>
                  </a:schemeClr>
                </a:solidFill>
                <a:effectLst/>
                <a:latin typeface="+mj-lt"/>
              </a:rPr>
              <a:t>registro</a:t>
            </a:r>
            <a:r>
              <a:rPr lang="pt-BR" b="0" i="0" dirty="0">
                <a:solidFill>
                  <a:schemeClr val="bg2">
                    <a:lumMod val="25000"/>
                  </a:schemeClr>
                </a:solidFill>
                <a:effectLst/>
                <a:latin typeface="+mj-lt"/>
              </a:rPr>
              <a:t>.</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Um conjunto organizado de registros forma um </a:t>
            </a:r>
            <a:r>
              <a:rPr lang="pt-BR" b="1" i="0" dirty="0">
                <a:solidFill>
                  <a:schemeClr val="bg2">
                    <a:lumMod val="25000"/>
                  </a:schemeClr>
                </a:solidFill>
                <a:effectLst/>
                <a:latin typeface="+mj-lt"/>
              </a:rPr>
              <a:t>arquivo</a:t>
            </a:r>
            <a:r>
              <a:rPr lang="pt-BR" b="0" i="0" dirty="0">
                <a:solidFill>
                  <a:schemeClr val="bg2">
                    <a:lumMod val="25000"/>
                  </a:schemeClr>
                </a:solidFill>
                <a:effectLst/>
                <a:latin typeface="+mj-lt"/>
              </a:rPr>
              <a:t>.</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Um conjunto organizado de arquivos forma um banco de </a:t>
            </a:r>
            <a:r>
              <a:rPr lang="pt-BR" b="1" i="0" dirty="0">
                <a:solidFill>
                  <a:schemeClr val="bg2">
                    <a:lumMod val="25000"/>
                  </a:schemeClr>
                </a:solidFill>
                <a:effectLst/>
                <a:latin typeface="+mj-lt"/>
              </a:rPr>
              <a:t>dados</a:t>
            </a:r>
            <a:r>
              <a:rPr lang="pt-BR" b="0" i="0" dirty="0">
                <a:solidFill>
                  <a:schemeClr val="bg2">
                    <a:lumMod val="25000"/>
                  </a:schemeClr>
                </a:solidFill>
                <a:effectLst/>
                <a:latin typeface="+mj-lt"/>
              </a:rPr>
              <a:t>.</a:t>
            </a:r>
          </a:p>
        </p:txBody>
      </p:sp>
    </p:spTree>
    <p:extLst>
      <p:ext uri="{BB962C8B-B14F-4D97-AF65-F5344CB8AC3E}">
        <p14:creationId xmlns:p14="http://schemas.microsoft.com/office/powerpoint/2010/main" val="23707692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Unidades de informação</a:t>
            </a:r>
          </a:p>
        </p:txBody>
      </p:sp>
      <p:sp>
        <p:nvSpPr>
          <p:cNvPr id="3" name="Espaço Reservado para Texto 2">
            <a:extLst>
              <a:ext uri="{FF2B5EF4-FFF2-40B4-BE49-F238E27FC236}">
                <a16:creationId xmlns:a16="http://schemas.microsoft.com/office/drawing/2014/main" id="{DF707410-8270-F7DB-7395-9632ABA6E54D}"/>
              </a:ext>
            </a:extLst>
          </p:cNvPr>
          <p:cNvSpPr>
            <a:spLocks noGrp="1"/>
          </p:cNvSpPr>
          <p:nvPr>
            <p:ph type="body" sz="quarter" idx="11"/>
          </p:nvPr>
        </p:nvSpPr>
        <p:spPr/>
        <p:txBody>
          <a:bodyPr/>
          <a:lstStyle/>
          <a:p>
            <a:r>
              <a:rPr lang="pt-BR" dirty="0"/>
              <a:t>Múltiplos e submúltiplos</a:t>
            </a:r>
          </a:p>
        </p:txBody>
      </p:sp>
      <p:grpSp>
        <p:nvGrpSpPr>
          <p:cNvPr id="8" name="Agrupar 7">
            <a:extLst>
              <a:ext uri="{FF2B5EF4-FFF2-40B4-BE49-F238E27FC236}">
                <a16:creationId xmlns:a16="http://schemas.microsoft.com/office/drawing/2014/main" id="{1CB2729A-5ECB-5230-D0D9-FC9A874A5F83}"/>
              </a:ext>
            </a:extLst>
          </p:cNvPr>
          <p:cNvGrpSpPr/>
          <p:nvPr/>
        </p:nvGrpSpPr>
        <p:grpSpPr>
          <a:xfrm>
            <a:off x="1331529" y="2405704"/>
            <a:ext cx="9146147" cy="3229426"/>
            <a:chOff x="1331529" y="2405704"/>
            <a:chExt cx="9146147" cy="3229426"/>
          </a:xfrm>
        </p:grpSpPr>
        <p:pic>
          <p:nvPicPr>
            <p:cNvPr id="4" name="Imagem 3">
              <a:extLst>
                <a:ext uri="{FF2B5EF4-FFF2-40B4-BE49-F238E27FC236}">
                  <a16:creationId xmlns:a16="http://schemas.microsoft.com/office/drawing/2014/main" id="{35795D5D-CE88-6FB5-1C4F-7FE5409B4D22}"/>
                </a:ext>
              </a:extLst>
            </p:cNvPr>
            <p:cNvPicPr>
              <a:picLocks noChangeAspect="1"/>
            </p:cNvPicPr>
            <p:nvPr/>
          </p:nvPicPr>
          <p:blipFill>
            <a:blip r:embed="rId2"/>
            <a:stretch>
              <a:fillRect/>
            </a:stretch>
          </p:blipFill>
          <p:spPr>
            <a:xfrm>
              <a:off x="1331529" y="2405704"/>
              <a:ext cx="5496692" cy="3210373"/>
            </a:xfrm>
            <a:prstGeom prst="rect">
              <a:avLst/>
            </a:prstGeom>
          </p:spPr>
        </p:pic>
        <p:pic>
          <p:nvPicPr>
            <p:cNvPr id="6" name="Imagem 5">
              <a:extLst>
                <a:ext uri="{FF2B5EF4-FFF2-40B4-BE49-F238E27FC236}">
                  <a16:creationId xmlns:a16="http://schemas.microsoft.com/office/drawing/2014/main" id="{A9037DF2-DC38-1694-1E2E-921B52EF7A57}"/>
                </a:ext>
              </a:extLst>
            </p:cNvPr>
            <p:cNvPicPr>
              <a:picLocks noChangeAspect="1"/>
            </p:cNvPicPr>
            <p:nvPr/>
          </p:nvPicPr>
          <p:blipFill>
            <a:blip r:embed="rId3"/>
            <a:stretch>
              <a:fillRect/>
            </a:stretch>
          </p:blipFill>
          <p:spPr>
            <a:xfrm>
              <a:off x="6800513" y="2405704"/>
              <a:ext cx="3677163" cy="3229426"/>
            </a:xfrm>
            <a:prstGeom prst="rect">
              <a:avLst/>
            </a:prstGeom>
          </p:spPr>
        </p:pic>
      </p:grpSp>
    </p:spTree>
    <p:extLst>
      <p:ext uri="{BB962C8B-B14F-4D97-AF65-F5344CB8AC3E}">
        <p14:creationId xmlns:p14="http://schemas.microsoft.com/office/powerpoint/2010/main" val="3475830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Unidades de informação</a:t>
            </a:r>
          </a:p>
        </p:txBody>
      </p:sp>
      <p:sp>
        <p:nvSpPr>
          <p:cNvPr id="3" name="Espaço Reservado para Texto 2">
            <a:extLst>
              <a:ext uri="{FF2B5EF4-FFF2-40B4-BE49-F238E27FC236}">
                <a16:creationId xmlns:a16="http://schemas.microsoft.com/office/drawing/2014/main" id="{DF707410-8270-F7DB-7395-9632ABA6E54D}"/>
              </a:ext>
            </a:extLst>
          </p:cNvPr>
          <p:cNvSpPr>
            <a:spLocks noGrp="1"/>
          </p:cNvSpPr>
          <p:nvPr>
            <p:ph type="body" sz="quarter" idx="11"/>
          </p:nvPr>
        </p:nvSpPr>
        <p:spPr/>
        <p:txBody>
          <a:bodyPr/>
          <a:lstStyle/>
          <a:p>
            <a:r>
              <a:rPr lang="pt-BR" dirty="0"/>
              <a:t>Múltiplos e submúltiplos</a:t>
            </a:r>
          </a:p>
        </p:txBody>
      </p:sp>
      <p:sp>
        <p:nvSpPr>
          <p:cNvPr id="5" name="CaixaDeTexto 4">
            <a:extLst>
              <a:ext uri="{FF2B5EF4-FFF2-40B4-BE49-F238E27FC236}">
                <a16:creationId xmlns:a16="http://schemas.microsoft.com/office/drawing/2014/main" id="{5946CD23-5CAB-2DAC-54A1-46748CEA3AC6}"/>
              </a:ext>
            </a:extLst>
          </p:cNvPr>
          <p:cNvSpPr txBox="1"/>
          <p:nvPr/>
        </p:nvSpPr>
        <p:spPr>
          <a:xfrm>
            <a:off x="1019175" y="2252202"/>
            <a:ext cx="9202017" cy="369332"/>
          </a:xfrm>
          <a:prstGeom prst="rect">
            <a:avLst/>
          </a:prstGeom>
          <a:noFill/>
        </p:spPr>
        <p:txBody>
          <a:bodyPr wrap="square">
            <a:spAutoFit/>
          </a:bodyPr>
          <a:lstStyle/>
          <a:p>
            <a:r>
              <a:rPr lang="pt-BR" dirty="0">
                <a:solidFill>
                  <a:schemeClr val="bg2">
                    <a:lumMod val="25000"/>
                  </a:schemeClr>
                </a:solidFill>
              </a:rPr>
              <a:t>Os valores unitários podem ser obtidos a partir da notação dos múltiplos da grandeza em:</a:t>
            </a:r>
          </a:p>
        </p:txBody>
      </p:sp>
      <p:grpSp>
        <p:nvGrpSpPr>
          <p:cNvPr id="9" name="Agrupar 8">
            <a:extLst>
              <a:ext uri="{FF2B5EF4-FFF2-40B4-BE49-F238E27FC236}">
                <a16:creationId xmlns:a16="http://schemas.microsoft.com/office/drawing/2014/main" id="{5B769FCB-BD24-A042-3E3A-1D906730C749}"/>
              </a:ext>
            </a:extLst>
          </p:cNvPr>
          <p:cNvGrpSpPr/>
          <p:nvPr/>
        </p:nvGrpSpPr>
        <p:grpSpPr>
          <a:xfrm>
            <a:off x="2777314" y="3014049"/>
            <a:ext cx="6637372" cy="3017476"/>
            <a:chOff x="2873374" y="1676604"/>
            <a:chExt cx="6637372" cy="3017476"/>
          </a:xfrm>
        </p:grpSpPr>
        <p:grpSp>
          <p:nvGrpSpPr>
            <p:cNvPr id="10" name="Agrupar 9">
              <a:extLst>
                <a:ext uri="{FF2B5EF4-FFF2-40B4-BE49-F238E27FC236}">
                  <a16:creationId xmlns:a16="http://schemas.microsoft.com/office/drawing/2014/main" id="{D75A19C3-A693-49E6-5A46-92DF0B633C69}"/>
                </a:ext>
              </a:extLst>
            </p:cNvPr>
            <p:cNvGrpSpPr/>
            <p:nvPr/>
          </p:nvGrpSpPr>
          <p:grpSpPr>
            <a:xfrm>
              <a:off x="2873374" y="1676604"/>
              <a:ext cx="3121093" cy="3017476"/>
              <a:chOff x="2873374" y="1676604"/>
              <a:chExt cx="3121093" cy="3017476"/>
            </a:xfrm>
          </p:grpSpPr>
          <p:sp>
            <p:nvSpPr>
              <p:cNvPr id="15" name="Retângulo: Cantos Arredondados 14">
                <a:extLst>
                  <a:ext uri="{FF2B5EF4-FFF2-40B4-BE49-F238E27FC236}">
                    <a16:creationId xmlns:a16="http://schemas.microsoft.com/office/drawing/2014/main" id="{534C7634-8254-307D-0B79-04BACE3EFBFE}"/>
                  </a:ext>
                </a:extLst>
              </p:cNvPr>
              <p:cNvSpPr/>
              <p:nvPr/>
            </p:nvSpPr>
            <p:spPr>
              <a:xfrm>
                <a:off x="2873374" y="1676604"/>
                <a:ext cx="3121093" cy="301747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a:extLst>
                  <a:ext uri="{FF2B5EF4-FFF2-40B4-BE49-F238E27FC236}">
                    <a16:creationId xmlns:a16="http://schemas.microsoft.com/office/drawing/2014/main" id="{B7835CEB-4EFF-A716-C7DB-3C5280401142}"/>
                  </a:ext>
                </a:extLst>
              </p:cNvPr>
              <p:cNvSpPr txBox="1"/>
              <p:nvPr/>
            </p:nvSpPr>
            <p:spPr>
              <a:xfrm>
                <a:off x="3082519" y="1913935"/>
                <a:ext cx="2702801" cy="369332"/>
              </a:xfrm>
              <a:prstGeom prst="rect">
                <a:avLst/>
              </a:prstGeom>
              <a:noFill/>
            </p:spPr>
            <p:txBody>
              <a:bodyPr wrap="square">
                <a:spAutoFit/>
              </a:bodyPr>
              <a:lstStyle/>
              <a:p>
                <a:r>
                  <a:rPr lang="pt-BR" b="1" dirty="0"/>
                  <a:t>Potência de 2</a:t>
                </a:r>
              </a:p>
            </p:txBody>
          </p:sp>
          <p:sp>
            <p:nvSpPr>
              <p:cNvPr id="17" name="CaixaDeTexto 16">
                <a:extLst>
                  <a:ext uri="{FF2B5EF4-FFF2-40B4-BE49-F238E27FC236}">
                    <a16:creationId xmlns:a16="http://schemas.microsoft.com/office/drawing/2014/main" id="{2499CD60-52B8-CF39-914E-19F882C1089F}"/>
                  </a:ext>
                </a:extLst>
              </p:cNvPr>
              <p:cNvSpPr txBox="1"/>
              <p:nvPr/>
            </p:nvSpPr>
            <p:spPr>
              <a:xfrm>
                <a:off x="3082519" y="2630438"/>
                <a:ext cx="2702801" cy="1077218"/>
              </a:xfrm>
              <a:prstGeom prst="rect">
                <a:avLst/>
              </a:prstGeom>
              <a:noFill/>
            </p:spPr>
            <p:txBody>
              <a:bodyPr wrap="square">
                <a:spAutoFit/>
              </a:bodyPr>
              <a:lstStyle/>
              <a:p>
                <a:r>
                  <a:rPr lang="pt-BR" sz="1600" dirty="0">
                    <a:solidFill>
                      <a:schemeClr val="bg2">
                        <a:lumMod val="25000"/>
                      </a:schemeClr>
                    </a:solidFill>
                    <a:effectLst/>
                  </a:rPr>
                  <a:t>Expressam os valores (em decimal) que, de fato, são manipulados pelo computador em binário.</a:t>
                </a:r>
                <a:endParaRPr lang="pt-BR" sz="1600" dirty="0">
                  <a:solidFill>
                    <a:schemeClr val="bg2">
                      <a:lumMod val="25000"/>
                    </a:schemeClr>
                  </a:solidFill>
                </a:endParaRPr>
              </a:p>
            </p:txBody>
          </p:sp>
        </p:grpSp>
        <p:grpSp>
          <p:nvGrpSpPr>
            <p:cNvPr id="11" name="Agrupar 10">
              <a:extLst>
                <a:ext uri="{FF2B5EF4-FFF2-40B4-BE49-F238E27FC236}">
                  <a16:creationId xmlns:a16="http://schemas.microsoft.com/office/drawing/2014/main" id="{C1413EF0-90B0-D765-2901-B3243C29A762}"/>
                </a:ext>
              </a:extLst>
            </p:cNvPr>
            <p:cNvGrpSpPr/>
            <p:nvPr/>
          </p:nvGrpSpPr>
          <p:grpSpPr>
            <a:xfrm>
              <a:off x="6389653" y="1676604"/>
              <a:ext cx="3121093" cy="3017476"/>
              <a:chOff x="6389653" y="1676604"/>
              <a:chExt cx="3121093" cy="3017476"/>
            </a:xfrm>
          </p:grpSpPr>
          <p:sp>
            <p:nvSpPr>
              <p:cNvPr id="12" name="Retângulo: Cantos Arredondados 11">
                <a:extLst>
                  <a:ext uri="{FF2B5EF4-FFF2-40B4-BE49-F238E27FC236}">
                    <a16:creationId xmlns:a16="http://schemas.microsoft.com/office/drawing/2014/main" id="{2EFB3B4B-8AC3-4CE5-C89C-968B79938625}"/>
                  </a:ext>
                </a:extLst>
              </p:cNvPr>
              <p:cNvSpPr/>
              <p:nvPr/>
            </p:nvSpPr>
            <p:spPr>
              <a:xfrm>
                <a:off x="6389653" y="1676604"/>
                <a:ext cx="3121093" cy="301747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5C94FFF7-96B0-52A3-46E3-B922876189A0}"/>
                  </a:ext>
                </a:extLst>
              </p:cNvPr>
              <p:cNvSpPr txBox="1"/>
              <p:nvPr/>
            </p:nvSpPr>
            <p:spPr>
              <a:xfrm>
                <a:off x="6598799" y="1915473"/>
                <a:ext cx="2702801" cy="369332"/>
              </a:xfrm>
              <a:prstGeom prst="rect">
                <a:avLst/>
              </a:prstGeom>
              <a:noFill/>
            </p:spPr>
            <p:txBody>
              <a:bodyPr wrap="square">
                <a:spAutoFit/>
              </a:bodyPr>
              <a:lstStyle/>
              <a:p>
                <a:r>
                  <a:rPr lang="pt-BR" b="1" dirty="0">
                    <a:effectLst/>
                  </a:rPr>
                  <a:t>Potência de 10</a:t>
                </a:r>
                <a:endParaRPr lang="pt-BR" b="1" dirty="0"/>
              </a:p>
            </p:txBody>
          </p:sp>
          <p:sp>
            <p:nvSpPr>
              <p:cNvPr id="14" name="CaixaDeTexto 13">
                <a:extLst>
                  <a:ext uri="{FF2B5EF4-FFF2-40B4-BE49-F238E27FC236}">
                    <a16:creationId xmlns:a16="http://schemas.microsoft.com/office/drawing/2014/main" id="{5EB9CB14-2AEC-2C4D-63EA-5E0F98B81A22}"/>
                  </a:ext>
                </a:extLst>
              </p:cNvPr>
              <p:cNvSpPr txBox="1"/>
              <p:nvPr/>
            </p:nvSpPr>
            <p:spPr>
              <a:xfrm>
                <a:off x="6598799" y="2631976"/>
                <a:ext cx="2702801" cy="2062103"/>
              </a:xfrm>
              <a:prstGeom prst="rect">
                <a:avLst/>
              </a:prstGeom>
              <a:noFill/>
            </p:spPr>
            <p:txBody>
              <a:bodyPr wrap="square">
                <a:spAutoFit/>
              </a:bodyPr>
              <a:lstStyle/>
              <a:p>
                <a:r>
                  <a:rPr lang="pt-BR" sz="1600" dirty="0">
                    <a:solidFill>
                      <a:schemeClr val="bg2">
                        <a:lumMod val="25000"/>
                      </a:schemeClr>
                    </a:solidFill>
                    <a:effectLst/>
                  </a:rPr>
                  <a:t>Exprimem os valores (em decimal) equivalentes àqueles manipulados pelo computador em binário, embora empreguem os múltiplos no sistema decimal comumente utilizado no nosso dia a dia.</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27899705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Unidades de informação</a:t>
            </a:r>
          </a:p>
        </p:txBody>
      </p:sp>
      <p:sp>
        <p:nvSpPr>
          <p:cNvPr id="3" name="Espaço Reservado para Texto 2">
            <a:extLst>
              <a:ext uri="{FF2B5EF4-FFF2-40B4-BE49-F238E27FC236}">
                <a16:creationId xmlns:a16="http://schemas.microsoft.com/office/drawing/2014/main" id="{DF707410-8270-F7DB-7395-9632ABA6E54D}"/>
              </a:ext>
            </a:extLst>
          </p:cNvPr>
          <p:cNvSpPr>
            <a:spLocks noGrp="1"/>
          </p:cNvSpPr>
          <p:nvPr>
            <p:ph type="body" sz="quarter" idx="11"/>
          </p:nvPr>
        </p:nvSpPr>
        <p:spPr/>
        <p:txBody>
          <a:bodyPr/>
          <a:lstStyle/>
          <a:p>
            <a:r>
              <a:rPr lang="pt-BR" dirty="0"/>
              <a:t>Múltiplos e submúltiplos</a:t>
            </a:r>
          </a:p>
        </p:txBody>
      </p:sp>
      <p:sp>
        <p:nvSpPr>
          <p:cNvPr id="5" name="CaixaDeTexto 4">
            <a:extLst>
              <a:ext uri="{FF2B5EF4-FFF2-40B4-BE49-F238E27FC236}">
                <a16:creationId xmlns:a16="http://schemas.microsoft.com/office/drawing/2014/main" id="{5946CD23-5CAB-2DAC-54A1-46748CEA3AC6}"/>
              </a:ext>
            </a:extLst>
          </p:cNvPr>
          <p:cNvSpPr txBox="1"/>
          <p:nvPr/>
        </p:nvSpPr>
        <p:spPr>
          <a:xfrm>
            <a:off x="1031874" y="2156799"/>
            <a:ext cx="9202017" cy="369332"/>
          </a:xfrm>
          <a:prstGeom prst="rect">
            <a:avLst/>
          </a:prstGeom>
          <a:noFill/>
        </p:spPr>
        <p:txBody>
          <a:bodyPr wrap="square">
            <a:spAutoFit/>
          </a:bodyPr>
          <a:lstStyle/>
          <a:p>
            <a:r>
              <a:rPr lang="pt-BR" dirty="0">
                <a:solidFill>
                  <a:schemeClr val="bg2">
                    <a:lumMod val="25000"/>
                  </a:schemeClr>
                </a:solidFill>
              </a:rPr>
              <a:t>Suponha que você queira mudar o prefixo do valor a seguir:</a:t>
            </a:r>
          </a:p>
        </p:txBody>
      </p:sp>
      <p:grpSp>
        <p:nvGrpSpPr>
          <p:cNvPr id="2" name="Agrupar 1">
            <a:extLst>
              <a:ext uri="{FF2B5EF4-FFF2-40B4-BE49-F238E27FC236}">
                <a16:creationId xmlns:a16="http://schemas.microsoft.com/office/drawing/2014/main" id="{EAC5D379-DDE3-98C3-4971-64063A066ECD}"/>
              </a:ext>
            </a:extLst>
          </p:cNvPr>
          <p:cNvGrpSpPr/>
          <p:nvPr/>
        </p:nvGrpSpPr>
        <p:grpSpPr>
          <a:xfrm>
            <a:off x="2237874" y="2899804"/>
            <a:ext cx="7716252" cy="1052263"/>
            <a:chOff x="2603500" y="1654361"/>
            <a:chExt cx="6948488" cy="1052263"/>
          </a:xfrm>
        </p:grpSpPr>
        <p:sp>
          <p:nvSpPr>
            <p:cNvPr id="4" name="Retângulo: Cantos Arredondados 3">
              <a:extLst>
                <a:ext uri="{FF2B5EF4-FFF2-40B4-BE49-F238E27FC236}">
                  <a16:creationId xmlns:a16="http://schemas.microsoft.com/office/drawing/2014/main" id="{C3A9EE22-7622-0208-8D0A-B2E59BC68E09}"/>
                </a:ext>
              </a:extLst>
            </p:cNvPr>
            <p:cNvSpPr/>
            <p:nvPr/>
          </p:nvSpPr>
          <p:spPr>
            <a:xfrm>
              <a:off x="2603500" y="1654361"/>
              <a:ext cx="6948488" cy="10522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7CF305-4D5A-5CC3-134C-0081775BE0E3}"/>
                    </a:ext>
                  </a:extLst>
                </p:cNvPr>
                <p:cNvSpPr txBox="1"/>
                <p:nvPr/>
              </p:nvSpPr>
              <p:spPr>
                <a:xfrm>
                  <a:off x="3679630" y="2024167"/>
                  <a:ext cx="4832740" cy="491288"/>
                </a:xfrm>
                <a:prstGeom prst="rect">
                  <a:avLst/>
                </a:prstGeom>
                <a:noFill/>
              </p:spPr>
              <p:txBody>
                <a:bodyPr wrap="square">
                  <a:spAutoFit/>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r>
                          <m:rPr>
                            <m:nor/>
                          </m:rPr>
                          <a:rPr lang="pt-BR" i="1"/>
                          <m:t>52,9 </m:t>
                        </m:r>
                        <m:r>
                          <m:rPr>
                            <m:nor/>
                          </m:rPr>
                          <a:rPr lang="pt-BR" i="1"/>
                          <m:t>GB</m:t>
                        </m:r>
                        <m:r>
                          <m:rPr>
                            <m:nor/>
                          </m:rPr>
                          <a:rPr lang="pt-BR" i="1"/>
                          <m:t> ⇒ </m:t>
                        </m:r>
                        <m:r>
                          <m:rPr>
                            <m:nor/>
                          </m:rPr>
                          <a:rPr lang="pt-BR" i="1"/>
                          <m:t>TB</m:t>
                        </m:r>
                        <m:r>
                          <m:rPr>
                            <m:nor/>
                          </m:rPr>
                          <a:rPr lang="pt-BR" i="1"/>
                          <m:t> ?</m:t>
                        </m:r>
                      </m:oMath>
                    </m:oMathPara>
                  </a14:m>
                  <a:endParaRPr lang="pt-BR"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CaixaDeTexto 5">
                  <a:extLst>
                    <a:ext uri="{FF2B5EF4-FFF2-40B4-BE49-F238E27FC236}">
                      <a16:creationId xmlns:a16="http://schemas.microsoft.com/office/drawing/2014/main" id="{787CF305-4D5A-5CC3-134C-0081775BE0E3}"/>
                    </a:ext>
                  </a:extLst>
                </p:cNvPr>
                <p:cNvSpPr txBox="1">
                  <a:spLocks noRot="1" noChangeAspect="1" noMove="1" noResize="1" noEditPoints="1" noAdjustHandles="1" noChangeArrowheads="1" noChangeShapeType="1" noTextEdit="1"/>
                </p:cNvSpPr>
                <p:nvPr/>
              </p:nvSpPr>
              <p:spPr>
                <a:xfrm>
                  <a:off x="3679630" y="2024167"/>
                  <a:ext cx="4832740" cy="491288"/>
                </a:xfrm>
                <a:prstGeom prst="rect">
                  <a:avLst/>
                </a:prstGeom>
                <a:blipFill>
                  <a:blip r:embed="rId2"/>
                  <a:stretch>
                    <a:fillRect/>
                  </a:stretch>
                </a:blipFill>
              </p:spPr>
              <p:txBody>
                <a:bodyPr/>
                <a:lstStyle/>
                <a:p>
                  <a:r>
                    <a:rPr lang="pt-BR">
                      <a:noFill/>
                    </a:rPr>
                    <a:t> </a:t>
                  </a:r>
                </a:p>
              </p:txBody>
            </p:sp>
          </mc:Fallback>
        </mc:AlternateContent>
      </p:grpSp>
      <p:sp>
        <p:nvSpPr>
          <p:cNvPr id="8" name="CaixaDeTexto 7">
            <a:extLst>
              <a:ext uri="{FF2B5EF4-FFF2-40B4-BE49-F238E27FC236}">
                <a16:creationId xmlns:a16="http://schemas.microsoft.com/office/drawing/2014/main" id="{69FBE92B-4A6D-014D-8293-3A359CC509E3}"/>
              </a:ext>
            </a:extLst>
          </p:cNvPr>
          <p:cNvSpPr txBox="1"/>
          <p:nvPr/>
        </p:nvSpPr>
        <p:spPr>
          <a:xfrm>
            <a:off x="1031874" y="4488981"/>
            <a:ext cx="9460635" cy="369332"/>
          </a:xfrm>
          <a:prstGeom prst="rect">
            <a:avLst/>
          </a:prstGeom>
          <a:noFill/>
        </p:spPr>
        <p:txBody>
          <a:bodyPr wrap="square">
            <a:spAutoFit/>
          </a:bodyPr>
          <a:lstStyle/>
          <a:p>
            <a:r>
              <a:rPr lang="pt-BR" dirty="0">
                <a:solidFill>
                  <a:schemeClr val="bg2">
                    <a:lumMod val="25000"/>
                  </a:schemeClr>
                </a:solidFill>
              </a:rPr>
              <a:t>Usando como referência os valores mostrados na tabela anterior, veja uma maneira de realizar isso:</a:t>
            </a:r>
          </a:p>
        </p:txBody>
      </p:sp>
    </p:spTree>
    <p:extLst>
      <p:ext uri="{BB962C8B-B14F-4D97-AF65-F5344CB8AC3E}">
        <p14:creationId xmlns:p14="http://schemas.microsoft.com/office/powerpoint/2010/main" val="24800851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Unidades de informação</a:t>
            </a:r>
          </a:p>
        </p:txBody>
      </p:sp>
      <p:sp>
        <p:nvSpPr>
          <p:cNvPr id="3" name="Espaço Reservado para Texto 2">
            <a:extLst>
              <a:ext uri="{FF2B5EF4-FFF2-40B4-BE49-F238E27FC236}">
                <a16:creationId xmlns:a16="http://schemas.microsoft.com/office/drawing/2014/main" id="{DF707410-8270-F7DB-7395-9632ABA6E54D}"/>
              </a:ext>
            </a:extLst>
          </p:cNvPr>
          <p:cNvSpPr>
            <a:spLocks noGrp="1"/>
          </p:cNvSpPr>
          <p:nvPr>
            <p:ph type="body" sz="quarter" idx="11"/>
          </p:nvPr>
        </p:nvSpPr>
        <p:spPr/>
        <p:txBody>
          <a:bodyPr/>
          <a:lstStyle/>
          <a:p>
            <a:r>
              <a:rPr lang="pt-BR" dirty="0"/>
              <a:t>Múltiplos e submúltiplos</a:t>
            </a:r>
          </a:p>
        </p:txBody>
      </p:sp>
      <p:grpSp>
        <p:nvGrpSpPr>
          <p:cNvPr id="9" name="Agrupar 8">
            <a:extLst>
              <a:ext uri="{FF2B5EF4-FFF2-40B4-BE49-F238E27FC236}">
                <a16:creationId xmlns:a16="http://schemas.microsoft.com/office/drawing/2014/main" id="{3DB0AE11-B898-02A3-43F2-549AEA6D0B65}"/>
              </a:ext>
            </a:extLst>
          </p:cNvPr>
          <p:cNvGrpSpPr/>
          <p:nvPr/>
        </p:nvGrpSpPr>
        <p:grpSpPr>
          <a:xfrm>
            <a:off x="1401829" y="2562083"/>
            <a:ext cx="9654097" cy="2991214"/>
            <a:chOff x="1401828" y="1259728"/>
            <a:chExt cx="9654097" cy="2991214"/>
          </a:xfrm>
        </p:grpSpPr>
        <p:grpSp>
          <p:nvGrpSpPr>
            <p:cNvPr id="10" name="Agrupar 9">
              <a:extLst>
                <a:ext uri="{FF2B5EF4-FFF2-40B4-BE49-F238E27FC236}">
                  <a16:creationId xmlns:a16="http://schemas.microsoft.com/office/drawing/2014/main" id="{CFA3B45F-2286-CF8D-4F86-FD554C0C1F15}"/>
                </a:ext>
              </a:extLst>
            </p:cNvPr>
            <p:cNvGrpSpPr/>
            <p:nvPr/>
          </p:nvGrpSpPr>
          <p:grpSpPr>
            <a:xfrm>
              <a:off x="1413177" y="1753474"/>
              <a:ext cx="2801990" cy="1112474"/>
              <a:chOff x="1413177" y="1753474"/>
              <a:chExt cx="2801990" cy="1112474"/>
            </a:xfrm>
          </p:grpSpPr>
          <p:sp>
            <p:nvSpPr>
              <p:cNvPr id="20" name="CaixaDeTexto 19">
                <a:extLst>
                  <a:ext uri="{FF2B5EF4-FFF2-40B4-BE49-F238E27FC236}">
                    <a16:creationId xmlns:a16="http://schemas.microsoft.com/office/drawing/2014/main" id="{D20E914A-F200-2059-22C6-6D5146249436}"/>
                  </a:ext>
                </a:extLst>
              </p:cNvPr>
              <p:cNvSpPr txBox="1"/>
              <p:nvPr/>
            </p:nvSpPr>
            <p:spPr>
              <a:xfrm>
                <a:off x="1413177" y="2219617"/>
                <a:ext cx="2801990" cy="646331"/>
              </a:xfrm>
              <a:prstGeom prst="rect">
                <a:avLst/>
              </a:prstGeom>
              <a:noFill/>
            </p:spPr>
            <p:txBody>
              <a:bodyPr wrap="square">
                <a:spAutoFit/>
              </a:bodyPr>
              <a:lstStyle/>
              <a:p>
                <a:r>
                  <a:rPr lang="pt-BR" dirty="0">
                    <a:solidFill>
                      <a:schemeClr val="bg2">
                        <a:lumMod val="25000"/>
                      </a:schemeClr>
                    </a:solidFill>
                    <a:effectLst/>
                  </a:rPr>
                  <a:t>Escrever os prefixos em sua sequência (B, KB, MB etc.).</a:t>
                </a:r>
                <a:endParaRPr lang="pt-BR" dirty="0">
                  <a:solidFill>
                    <a:schemeClr val="bg2">
                      <a:lumMod val="25000"/>
                    </a:schemeClr>
                  </a:solidFill>
                </a:endParaRPr>
              </a:p>
            </p:txBody>
          </p:sp>
          <p:sp>
            <p:nvSpPr>
              <p:cNvPr id="21" name="CaixaDeTexto 20">
                <a:extLst>
                  <a:ext uri="{FF2B5EF4-FFF2-40B4-BE49-F238E27FC236}">
                    <a16:creationId xmlns:a16="http://schemas.microsoft.com/office/drawing/2014/main" id="{E9293101-339C-68A5-21EA-51CA1EC93262}"/>
                  </a:ext>
                </a:extLst>
              </p:cNvPr>
              <p:cNvSpPr txBox="1"/>
              <p:nvPr/>
            </p:nvSpPr>
            <p:spPr>
              <a:xfrm>
                <a:off x="1413177" y="1753474"/>
                <a:ext cx="2801990" cy="400110"/>
              </a:xfrm>
              <a:prstGeom prst="rect">
                <a:avLst/>
              </a:prstGeom>
              <a:noFill/>
            </p:spPr>
            <p:txBody>
              <a:bodyPr wrap="square">
                <a:spAutoFit/>
              </a:bodyPr>
              <a:lstStyle/>
              <a:p>
                <a:r>
                  <a:rPr lang="pt-BR" sz="2000" b="1" dirty="0">
                    <a:effectLst/>
                  </a:rPr>
                  <a:t>1</a:t>
                </a:r>
                <a:endParaRPr lang="pt-BR" sz="2000" b="1" dirty="0"/>
              </a:p>
            </p:txBody>
          </p:sp>
        </p:grpSp>
        <p:grpSp>
          <p:nvGrpSpPr>
            <p:cNvPr id="11" name="Agrupar 10">
              <a:extLst>
                <a:ext uri="{FF2B5EF4-FFF2-40B4-BE49-F238E27FC236}">
                  <a16:creationId xmlns:a16="http://schemas.microsoft.com/office/drawing/2014/main" id="{2CB36445-FC58-61BF-788E-7FD03614740C}"/>
                </a:ext>
              </a:extLst>
            </p:cNvPr>
            <p:cNvGrpSpPr/>
            <p:nvPr/>
          </p:nvGrpSpPr>
          <p:grpSpPr>
            <a:xfrm>
              <a:off x="1401828" y="1259728"/>
              <a:ext cx="6774899" cy="164463"/>
              <a:chOff x="1372331" y="1181221"/>
              <a:chExt cx="6774899" cy="164463"/>
            </a:xfrm>
            <a:solidFill>
              <a:schemeClr val="tx1"/>
            </a:solidFill>
          </p:grpSpPr>
          <p:sp>
            <p:nvSpPr>
              <p:cNvPr id="16" name="Elipse 15">
                <a:extLst>
                  <a:ext uri="{FF2B5EF4-FFF2-40B4-BE49-F238E27FC236}">
                    <a16:creationId xmlns:a16="http://schemas.microsoft.com/office/drawing/2014/main" id="{57F7BCB5-35D7-7640-6784-D139469EE851}"/>
                  </a:ext>
                </a:extLst>
              </p:cNvPr>
              <p:cNvSpPr/>
              <p:nvPr/>
            </p:nvSpPr>
            <p:spPr>
              <a:xfrm>
                <a:off x="1372331"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a:extLst>
                  <a:ext uri="{FF2B5EF4-FFF2-40B4-BE49-F238E27FC236}">
                    <a16:creationId xmlns:a16="http://schemas.microsoft.com/office/drawing/2014/main" id="{123675D9-2B71-C784-A8FE-2278FA8CC42D}"/>
                  </a:ext>
                </a:extLst>
              </p:cNvPr>
              <p:cNvSpPr/>
              <p:nvPr/>
            </p:nvSpPr>
            <p:spPr>
              <a:xfrm>
                <a:off x="4677549"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a:extLst>
                  <a:ext uri="{FF2B5EF4-FFF2-40B4-BE49-F238E27FC236}">
                    <a16:creationId xmlns:a16="http://schemas.microsoft.com/office/drawing/2014/main" id="{5A2DD18B-94C2-EC40-E475-AD4CB2DA2C79}"/>
                  </a:ext>
                </a:extLst>
              </p:cNvPr>
              <p:cNvSpPr/>
              <p:nvPr/>
            </p:nvSpPr>
            <p:spPr>
              <a:xfrm>
                <a:off x="7982767"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9" name="Conector reto 18">
                <a:extLst>
                  <a:ext uri="{FF2B5EF4-FFF2-40B4-BE49-F238E27FC236}">
                    <a16:creationId xmlns:a16="http://schemas.microsoft.com/office/drawing/2014/main" id="{B0A2AD86-2A5F-FF36-E57D-DD5DED3A9D8C}"/>
                  </a:ext>
                </a:extLst>
              </p:cNvPr>
              <p:cNvCxnSpPr>
                <a:cxnSpLocks/>
                <a:endCxn id="18" idx="6"/>
              </p:cNvCxnSpPr>
              <p:nvPr/>
            </p:nvCxnSpPr>
            <p:spPr>
              <a:xfrm>
                <a:off x="1454562" y="1263452"/>
                <a:ext cx="6692668"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CaixaDeTexto 11">
              <a:extLst>
                <a:ext uri="{FF2B5EF4-FFF2-40B4-BE49-F238E27FC236}">
                  <a16:creationId xmlns:a16="http://schemas.microsoft.com/office/drawing/2014/main" id="{B5D4D3F7-EE83-8C81-588A-DF8B964DED82}"/>
                </a:ext>
              </a:extLst>
            </p:cNvPr>
            <p:cNvSpPr txBox="1"/>
            <p:nvPr/>
          </p:nvSpPr>
          <p:spPr>
            <a:xfrm>
              <a:off x="4700679" y="2219617"/>
              <a:ext cx="2801990" cy="2031325"/>
            </a:xfrm>
            <a:prstGeom prst="rect">
              <a:avLst/>
            </a:prstGeom>
            <a:noFill/>
          </p:spPr>
          <p:txBody>
            <a:bodyPr wrap="square">
              <a:spAutoFit/>
            </a:bodyPr>
            <a:lstStyle/>
            <a:p>
              <a:r>
                <a:rPr lang="pt-BR" dirty="0">
                  <a:solidFill>
                    <a:schemeClr val="bg2">
                      <a:lumMod val="25000"/>
                    </a:schemeClr>
                  </a:solidFill>
                  <a:effectLst/>
                </a:rPr>
                <a:t>Colocar o valor (no caso, 52,9) embaixo da unidade com o prefixo dado. Esse será seu ponto de partida ou ponto de referência relacionado ao novo valor obtido.</a:t>
              </a:r>
              <a:endParaRPr lang="pt-BR" dirty="0">
                <a:solidFill>
                  <a:schemeClr val="bg2">
                    <a:lumMod val="25000"/>
                  </a:schemeClr>
                </a:solidFill>
              </a:endParaRPr>
            </a:p>
          </p:txBody>
        </p:sp>
        <p:sp>
          <p:nvSpPr>
            <p:cNvPr id="13" name="CaixaDeTexto 12">
              <a:extLst>
                <a:ext uri="{FF2B5EF4-FFF2-40B4-BE49-F238E27FC236}">
                  <a16:creationId xmlns:a16="http://schemas.microsoft.com/office/drawing/2014/main" id="{4C1B0293-B0A1-0A6C-235A-60894C9141E7}"/>
                </a:ext>
              </a:extLst>
            </p:cNvPr>
            <p:cNvSpPr txBox="1"/>
            <p:nvPr/>
          </p:nvSpPr>
          <p:spPr>
            <a:xfrm>
              <a:off x="4700679" y="1753474"/>
              <a:ext cx="2801990" cy="400110"/>
            </a:xfrm>
            <a:prstGeom prst="rect">
              <a:avLst/>
            </a:prstGeom>
            <a:noFill/>
          </p:spPr>
          <p:txBody>
            <a:bodyPr wrap="square">
              <a:spAutoFit/>
            </a:bodyPr>
            <a:lstStyle/>
            <a:p>
              <a:r>
                <a:rPr lang="pt-BR" sz="2000" b="1" dirty="0">
                  <a:effectLst/>
                </a:rPr>
                <a:t>2</a:t>
              </a:r>
              <a:endParaRPr lang="pt-BR" sz="2000" b="1" dirty="0"/>
            </a:p>
          </p:txBody>
        </p:sp>
        <p:sp>
          <p:nvSpPr>
            <p:cNvPr id="14" name="CaixaDeTexto 13">
              <a:extLst>
                <a:ext uri="{FF2B5EF4-FFF2-40B4-BE49-F238E27FC236}">
                  <a16:creationId xmlns:a16="http://schemas.microsoft.com/office/drawing/2014/main" id="{96358028-0CC2-17D4-ADAC-9E99D83039DE}"/>
                </a:ext>
              </a:extLst>
            </p:cNvPr>
            <p:cNvSpPr txBox="1"/>
            <p:nvPr/>
          </p:nvSpPr>
          <p:spPr>
            <a:xfrm>
              <a:off x="7988180" y="2219617"/>
              <a:ext cx="3067745" cy="2031325"/>
            </a:xfrm>
            <a:prstGeom prst="rect">
              <a:avLst/>
            </a:prstGeom>
            <a:noFill/>
          </p:spPr>
          <p:txBody>
            <a:bodyPr wrap="square">
              <a:spAutoFit/>
            </a:bodyPr>
            <a:lstStyle/>
            <a:p>
              <a:r>
                <a:rPr lang="pt-BR" dirty="0">
                  <a:solidFill>
                    <a:schemeClr val="bg2">
                      <a:lumMod val="25000"/>
                    </a:schemeClr>
                  </a:solidFill>
                  <a:effectLst/>
                </a:rPr>
                <a:t>Desenhar uma seta no sentido do prefixo pretendido. Do lado esquerdo dela, fica o operador matemático "+"; do direito, o sinal "−". O sinal resultante fica ao lado do valor do expoente da base utilizada.</a:t>
              </a:r>
              <a:endParaRPr lang="pt-BR" dirty="0">
                <a:solidFill>
                  <a:schemeClr val="bg2">
                    <a:lumMod val="25000"/>
                  </a:schemeClr>
                </a:solidFill>
              </a:endParaRPr>
            </a:p>
          </p:txBody>
        </p:sp>
        <p:sp>
          <p:nvSpPr>
            <p:cNvPr id="15" name="CaixaDeTexto 14">
              <a:extLst>
                <a:ext uri="{FF2B5EF4-FFF2-40B4-BE49-F238E27FC236}">
                  <a16:creationId xmlns:a16="http://schemas.microsoft.com/office/drawing/2014/main" id="{BCA8F456-FB17-5A39-46B2-2C44A2D62865}"/>
                </a:ext>
              </a:extLst>
            </p:cNvPr>
            <p:cNvSpPr txBox="1"/>
            <p:nvPr/>
          </p:nvSpPr>
          <p:spPr>
            <a:xfrm>
              <a:off x="7988181" y="1753474"/>
              <a:ext cx="2801990" cy="400110"/>
            </a:xfrm>
            <a:prstGeom prst="rect">
              <a:avLst/>
            </a:prstGeom>
            <a:noFill/>
          </p:spPr>
          <p:txBody>
            <a:bodyPr wrap="square">
              <a:spAutoFit/>
            </a:bodyPr>
            <a:lstStyle/>
            <a:p>
              <a:r>
                <a:rPr lang="pt-BR" sz="2000" b="1" dirty="0">
                  <a:effectLst/>
                </a:rPr>
                <a:t>3</a:t>
              </a:r>
              <a:endParaRPr lang="pt-BR" sz="1400" b="1" dirty="0"/>
            </a:p>
          </p:txBody>
        </p:sp>
      </p:grpSp>
    </p:spTree>
    <p:extLst>
      <p:ext uri="{BB962C8B-B14F-4D97-AF65-F5344CB8AC3E}">
        <p14:creationId xmlns:p14="http://schemas.microsoft.com/office/powerpoint/2010/main" val="6790365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Unidades de informação</a:t>
            </a:r>
          </a:p>
        </p:txBody>
      </p:sp>
      <p:sp>
        <p:nvSpPr>
          <p:cNvPr id="3" name="Espaço Reservado para Texto 2">
            <a:extLst>
              <a:ext uri="{FF2B5EF4-FFF2-40B4-BE49-F238E27FC236}">
                <a16:creationId xmlns:a16="http://schemas.microsoft.com/office/drawing/2014/main" id="{DF707410-8270-F7DB-7395-9632ABA6E54D}"/>
              </a:ext>
            </a:extLst>
          </p:cNvPr>
          <p:cNvSpPr>
            <a:spLocks noGrp="1"/>
          </p:cNvSpPr>
          <p:nvPr>
            <p:ph type="body" sz="quarter" idx="11"/>
          </p:nvPr>
        </p:nvSpPr>
        <p:spPr/>
        <p:txBody>
          <a:bodyPr/>
          <a:lstStyle/>
          <a:p>
            <a:r>
              <a:rPr lang="pt-BR" dirty="0"/>
              <a:t>Múltiplos e submúltiplos</a:t>
            </a:r>
          </a:p>
        </p:txBody>
      </p:sp>
      <p:pic>
        <p:nvPicPr>
          <p:cNvPr id="6" name="Imagem 5" descr="Tela de celular&#10;&#10;Descrição gerada automaticamente com confiança média">
            <a:extLst>
              <a:ext uri="{FF2B5EF4-FFF2-40B4-BE49-F238E27FC236}">
                <a16:creationId xmlns:a16="http://schemas.microsoft.com/office/drawing/2014/main" id="{080949A6-B06E-B259-3FB2-526260E1474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55273" y="1996610"/>
            <a:ext cx="7215909" cy="1986990"/>
          </a:xfrm>
          <a:prstGeom prst="rect">
            <a:avLst/>
          </a:prstGeom>
        </p:spPr>
      </p:pic>
      <p:grpSp>
        <p:nvGrpSpPr>
          <p:cNvPr id="8" name="Agrupar 7">
            <a:extLst>
              <a:ext uri="{FF2B5EF4-FFF2-40B4-BE49-F238E27FC236}">
                <a16:creationId xmlns:a16="http://schemas.microsoft.com/office/drawing/2014/main" id="{0E48244D-FE24-C912-EE56-22C34C6103E3}"/>
              </a:ext>
            </a:extLst>
          </p:cNvPr>
          <p:cNvGrpSpPr/>
          <p:nvPr/>
        </p:nvGrpSpPr>
        <p:grpSpPr>
          <a:xfrm>
            <a:off x="2777314" y="4196846"/>
            <a:ext cx="6637372" cy="2178842"/>
            <a:chOff x="2873374" y="1676604"/>
            <a:chExt cx="6637372" cy="2178842"/>
          </a:xfrm>
        </p:grpSpPr>
        <p:grpSp>
          <p:nvGrpSpPr>
            <p:cNvPr id="22" name="Agrupar 21">
              <a:extLst>
                <a:ext uri="{FF2B5EF4-FFF2-40B4-BE49-F238E27FC236}">
                  <a16:creationId xmlns:a16="http://schemas.microsoft.com/office/drawing/2014/main" id="{9339695A-A433-A1D3-B6BD-F62831656849}"/>
                </a:ext>
              </a:extLst>
            </p:cNvPr>
            <p:cNvGrpSpPr/>
            <p:nvPr/>
          </p:nvGrpSpPr>
          <p:grpSpPr>
            <a:xfrm>
              <a:off x="2873374" y="1676604"/>
              <a:ext cx="3121093" cy="2178842"/>
              <a:chOff x="2873374" y="1676604"/>
              <a:chExt cx="3121093" cy="2178842"/>
            </a:xfrm>
          </p:grpSpPr>
          <p:sp>
            <p:nvSpPr>
              <p:cNvPr id="27" name="Retângulo: Cantos Arredondados 26">
                <a:extLst>
                  <a:ext uri="{FF2B5EF4-FFF2-40B4-BE49-F238E27FC236}">
                    <a16:creationId xmlns:a16="http://schemas.microsoft.com/office/drawing/2014/main" id="{9D2BFA76-989D-920B-75FB-B13E61F75AB9}"/>
                  </a:ext>
                </a:extLst>
              </p:cNvPr>
              <p:cNvSpPr/>
              <p:nvPr/>
            </p:nvSpPr>
            <p:spPr>
              <a:xfrm>
                <a:off x="2873374" y="1676604"/>
                <a:ext cx="3121093" cy="21788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a:extLst>
                  <a:ext uri="{FF2B5EF4-FFF2-40B4-BE49-F238E27FC236}">
                    <a16:creationId xmlns:a16="http://schemas.microsoft.com/office/drawing/2014/main" id="{FFC401F7-3AC7-DD10-1C0A-1F142549EC64}"/>
                  </a:ext>
                </a:extLst>
              </p:cNvPr>
              <p:cNvSpPr txBox="1"/>
              <p:nvPr/>
            </p:nvSpPr>
            <p:spPr>
              <a:xfrm>
                <a:off x="3082519" y="1913935"/>
                <a:ext cx="2702801" cy="369332"/>
              </a:xfrm>
              <a:prstGeom prst="rect">
                <a:avLst/>
              </a:prstGeom>
              <a:noFill/>
            </p:spPr>
            <p:txBody>
              <a:bodyPr wrap="square">
                <a:spAutoFit/>
              </a:bodyPr>
              <a:lstStyle/>
              <a:p>
                <a:r>
                  <a:rPr lang="pt-BR" b="1" dirty="0"/>
                  <a:t>Potência de 2</a:t>
                </a:r>
              </a:p>
            </p:txBody>
          </p:sp>
          <p:sp>
            <p:nvSpPr>
              <p:cNvPr id="29" name="CaixaDeTexto 28">
                <a:extLst>
                  <a:ext uri="{FF2B5EF4-FFF2-40B4-BE49-F238E27FC236}">
                    <a16:creationId xmlns:a16="http://schemas.microsoft.com/office/drawing/2014/main" id="{A4B7D20B-8C8E-E92F-E40D-6B5C38E9C500}"/>
                  </a:ext>
                </a:extLst>
              </p:cNvPr>
              <p:cNvSpPr txBox="1"/>
              <p:nvPr/>
            </p:nvSpPr>
            <p:spPr>
              <a:xfrm>
                <a:off x="3082519" y="2630438"/>
                <a:ext cx="2702801" cy="1077218"/>
              </a:xfrm>
              <a:prstGeom prst="rect">
                <a:avLst/>
              </a:prstGeom>
              <a:noFill/>
            </p:spPr>
            <p:txBody>
              <a:bodyPr wrap="square">
                <a:spAutoFit/>
              </a:bodyPr>
              <a:lstStyle/>
              <a:p>
                <a:pPr algn="l" rtl="0"/>
                <a:r>
                  <a:rPr lang="pt-BR" sz="1600" b="1" i="1" dirty="0">
                    <a:solidFill>
                      <a:schemeClr val="bg2">
                        <a:lumMod val="25000"/>
                      </a:schemeClr>
                    </a:solidFill>
                    <a:effectLst/>
                    <a:latin typeface="+mj-lt"/>
                  </a:rPr>
                  <a:t>52,9 × 10</a:t>
                </a:r>
                <a:r>
                  <a:rPr lang="pt-BR" sz="1600" b="1" i="1" baseline="30000" dirty="0">
                    <a:solidFill>
                      <a:schemeClr val="bg2">
                        <a:lumMod val="25000"/>
                      </a:schemeClr>
                    </a:solidFill>
                    <a:effectLst/>
                    <a:latin typeface="+mj-lt"/>
                  </a:rPr>
                  <a:t>−3</a:t>
                </a:r>
                <a:r>
                  <a:rPr lang="pt-BR" sz="1600" b="1" i="1" dirty="0">
                    <a:solidFill>
                      <a:schemeClr val="bg2">
                        <a:lumMod val="25000"/>
                      </a:schemeClr>
                    </a:solidFill>
                    <a:effectLst/>
                    <a:latin typeface="+mj-lt"/>
                  </a:rPr>
                  <a:t> = 0,0529 TB</a:t>
                </a:r>
                <a:endParaRPr lang="pt-BR" sz="1600" b="0" i="0" dirty="0">
                  <a:solidFill>
                    <a:schemeClr val="bg2">
                      <a:lumMod val="25000"/>
                    </a:schemeClr>
                  </a:solidFill>
                  <a:effectLst/>
                  <a:latin typeface="+mj-lt"/>
                </a:endParaRPr>
              </a:p>
              <a:p>
                <a:pPr algn="l" rtl="0"/>
                <a:r>
                  <a:rPr lang="pt-BR" sz="1600" b="0" i="0" dirty="0">
                    <a:solidFill>
                      <a:schemeClr val="bg2">
                        <a:lumMod val="25000"/>
                      </a:schemeClr>
                    </a:solidFill>
                    <a:effectLst/>
                    <a:latin typeface="+mj-lt"/>
                  </a:rPr>
                  <a:t>Isso ocorrerá se considerarmos os múltiplos em potência de </a:t>
                </a:r>
                <a:r>
                  <a:rPr lang="pt-BR" sz="1600" b="0" i="1" dirty="0">
                    <a:solidFill>
                      <a:schemeClr val="bg2">
                        <a:lumMod val="25000"/>
                      </a:schemeClr>
                    </a:solidFill>
                    <a:effectLst/>
                    <a:latin typeface="+mj-lt"/>
                  </a:rPr>
                  <a:t>10</a:t>
                </a:r>
                <a:r>
                  <a:rPr lang="pt-BR" sz="1600" b="0" i="0" dirty="0">
                    <a:solidFill>
                      <a:schemeClr val="bg2">
                        <a:lumMod val="25000"/>
                      </a:schemeClr>
                    </a:solidFill>
                    <a:effectLst/>
                    <a:latin typeface="+mj-lt"/>
                  </a:rPr>
                  <a:t>.</a:t>
                </a:r>
              </a:p>
            </p:txBody>
          </p:sp>
        </p:grpSp>
        <p:grpSp>
          <p:nvGrpSpPr>
            <p:cNvPr id="23" name="Agrupar 22">
              <a:extLst>
                <a:ext uri="{FF2B5EF4-FFF2-40B4-BE49-F238E27FC236}">
                  <a16:creationId xmlns:a16="http://schemas.microsoft.com/office/drawing/2014/main" id="{299E2994-81D4-4252-07B9-93DE493C2C7C}"/>
                </a:ext>
              </a:extLst>
            </p:cNvPr>
            <p:cNvGrpSpPr/>
            <p:nvPr/>
          </p:nvGrpSpPr>
          <p:grpSpPr>
            <a:xfrm>
              <a:off x="6389653" y="1676604"/>
              <a:ext cx="3121093" cy="2178842"/>
              <a:chOff x="6389653" y="1676604"/>
              <a:chExt cx="3121093" cy="2178842"/>
            </a:xfrm>
          </p:grpSpPr>
          <p:sp>
            <p:nvSpPr>
              <p:cNvPr id="24" name="Retângulo: Cantos Arredondados 23">
                <a:extLst>
                  <a:ext uri="{FF2B5EF4-FFF2-40B4-BE49-F238E27FC236}">
                    <a16:creationId xmlns:a16="http://schemas.microsoft.com/office/drawing/2014/main" id="{F2B82E0F-C994-A219-A6AB-E421BE732130}"/>
                  </a:ext>
                </a:extLst>
              </p:cNvPr>
              <p:cNvSpPr/>
              <p:nvPr/>
            </p:nvSpPr>
            <p:spPr>
              <a:xfrm>
                <a:off x="6389653" y="1676604"/>
                <a:ext cx="3121093" cy="21788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aixaDeTexto 24">
                <a:extLst>
                  <a:ext uri="{FF2B5EF4-FFF2-40B4-BE49-F238E27FC236}">
                    <a16:creationId xmlns:a16="http://schemas.microsoft.com/office/drawing/2014/main" id="{96A27FFF-3C64-D2C4-3178-833AF7157ABC}"/>
                  </a:ext>
                </a:extLst>
              </p:cNvPr>
              <p:cNvSpPr txBox="1"/>
              <p:nvPr/>
            </p:nvSpPr>
            <p:spPr>
              <a:xfrm>
                <a:off x="6598799" y="1915473"/>
                <a:ext cx="2702801" cy="369332"/>
              </a:xfrm>
              <a:prstGeom prst="rect">
                <a:avLst/>
              </a:prstGeom>
              <a:noFill/>
            </p:spPr>
            <p:txBody>
              <a:bodyPr wrap="square">
                <a:spAutoFit/>
              </a:bodyPr>
              <a:lstStyle/>
              <a:p>
                <a:r>
                  <a:rPr lang="pt-BR" b="1" dirty="0">
                    <a:effectLst/>
                  </a:rPr>
                  <a:t>Potência de 10</a:t>
                </a:r>
                <a:endParaRPr lang="pt-BR" b="1" dirty="0"/>
              </a:p>
            </p:txBody>
          </p:sp>
          <p:sp>
            <p:nvSpPr>
              <p:cNvPr id="26" name="CaixaDeTexto 25">
                <a:extLst>
                  <a:ext uri="{FF2B5EF4-FFF2-40B4-BE49-F238E27FC236}">
                    <a16:creationId xmlns:a16="http://schemas.microsoft.com/office/drawing/2014/main" id="{7E4495DA-3FD3-8E84-2782-0DB2964609CD}"/>
                  </a:ext>
                </a:extLst>
              </p:cNvPr>
              <p:cNvSpPr txBox="1"/>
              <p:nvPr/>
            </p:nvSpPr>
            <p:spPr>
              <a:xfrm>
                <a:off x="6598799" y="2631976"/>
                <a:ext cx="2702801" cy="338554"/>
              </a:xfrm>
              <a:prstGeom prst="rect">
                <a:avLst/>
              </a:prstGeom>
              <a:noFill/>
            </p:spPr>
            <p:txBody>
              <a:bodyPr wrap="square">
                <a:spAutoFit/>
              </a:bodyPr>
              <a:lstStyle/>
              <a:p>
                <a:r>
                  <a:rPr lang="pt-BR" sz="1600" b="1" i="1" dirty="0">
                    <a:solidFill>
                      <a:schemeClr val="bg2">
                        <a:lumMod val="25000"/>
                      </a:schemeClr>
                    </a:solidFill>
                    <a:effectLst/>
                    <a:latin typeface="+mj-lt"/>
                  </a:rPr>
                  <a:t>52,9 × 2</a:t>
                </a:r>
                <a:r>
                  <a:rPr lang="pt-BR" sz="1600" b="1" i="1" baseline="30000" dirty="0">
                    <a:solidFill>
                      <a:schemeClr val="bg2">
                        <a:lumMod val="25000"/>
                      </a:schemeClr>
                    </a:solidFill>
                    <a:effectLst/>
                    <a:latin typeface="+mj-lt"/>
                  </a:rPr>
                  <a:t>−10</a:t>
                </a:r>
                <a:r>
                  <a:rPr lang="pt-BR" sz="1600" b="1" i="1" dirty="0">
                    <a:solidFill>
                      <a:schemeClr val="bg2">
                        <a:lumMod val="25000"/>
                      </a:schemeClr>
                    </a:solidFill>
                    <a:effectLst/>
                    <a:latin typeface="+mj-lt"/>
                  </a:rPr>
                  <a:t> TB ∼ 0,05166</a:t>
                </a:r>
                <a:endParaRPr lang="pt-BR" sz="1600" dirty="0">
                  <a:solidFill>
                    <a:schemeClr val="bg2">
                      <a:lumMod val="25000"/>
                    </a:schemeClr>
                  </a:solidFill>
                  <a:latin typeface="+mj-lt"/>
                </a:endParaRPr>
              </a:p>
            </p:txBody>
          </p:sp>
        </p:grpSp>
      </p:grpSp>
    </p:spTree>
    <p:extLst>
      <p:ext uri="{BB962C8B-B14F-4D97-AF65-F5344CB8AC3E}">
        <p14:creationId xmlns:p14="http://schemas.microsoft.com/office/powerpoint/2010/main" val="3136541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Unidades de informação</a:t>
            </a:r>
          </a:p>
        </p:txBody>
      </p:sp>
      <p:sp>
        <p:nvSpPr>
          <p:cNvPr id="3" name="Espaço Reservado para Texto 2">
            <a:extLst>
              <a:ext uri="{FF2B5EF4-FFF2-40B4-BE49-F238E27FC236}">
                <a16:creationId xmlns:a16="http://schemas.microsoft.com/office/drawing/2014/main" id="{DF707410-8270-F7DB-7395-9632ABA6E54D}"/>
              </a:ext>
            </a:extLst>
          </p:cNvPr>
          <p:cNvSpPr>
            <a:spLocks noGrp="1"/>
          </p:cNvSpPr>
          <p:nvPr>
            <p:ph type="body" sz="quarter" idx="11"/>
          </p:nvPr>
        </p:nvSpPr>
        <p:spPr/>
        <p:txBody>
          <a:bodyPr/>
          <a:lstStyle/>
          <a:p>
            <a:r>
              <a:rPr lang="pt-BR" dirty="0"/>
              <a:t>Múltiplos e submúltiplos</a:t>
            </a:r>
          </a:p>
        </p:txBody>
      </p:sp>
      <p:sp>
        <p:nvSpPr>
          <p:cNvPr id="4" name="CaixaDeTexto 3">
            <a:extLst>
              <a:ext uri="{FF2B5EF4-FFF2-40B4-BE49-F238E27FC236}">
                <a16:creationId xmlns:a16="http://schemas.microsoft.com/office/drawing/2014/main" id="{6B83E065-9E58-AC35-4CBA-675E24BB1B75}"/>
              </a:ext>
            </a:extLst>
          </p:cNvPr>
          <p:cNvSpPr txBox="1"/>
          <p:nvPr/>
        </p:nvSpPr>
        <p:spPr>
          <a:xfrm>
            <a:off x="1031875" y="2092190"/>
            <a:ext cx="10273434" cy="646331"/>
          </a:xfrm>
          <a:prstGeom prst="rect">
            <a:avLst/>
          </a:prstGeom>
          <a:noFill/>
        </p:spPr>
        <p:txBody>
          <a:bodyPr wrap="square">
            <a:spAutoFit/>
          </a:bodyPr>
          <a:lstStyle/>
          <a:p>
            <a:r>
              <a:rPr lang="pt-BR" dirty="0">
                <a:solidFill>
                  <a:schemeClr val="bg2">
                    <a:lumMod val="25000"/>
                  </a:schemeClr>
                </a:solidFill>
              </a:rPr>
              <a:t>Entre dois prefixos de unidades de medida vizinhos tipicamente utilizados na computação, o expoente da base decimal varia, em geral, de 3 em 3 (ou de 10 em 10, se a base for binária).</a:t>
            </a:r>
          </a:p>
        </p:txBody>
      </p:sp>
      <p:pic>
        <p:nvPicPr>
          <p:cNvPr id="9" name="Imagem 8" descr="Uma imagem contendo relógio, rua, verde, fixado&#10;&#10;Descrição gerada automaticamente">
            <a:extLst>
              <a:ext uri="{FF2B5EF4-FFF2-40B4-BE49-F238E27FC236}">
                <a16:creationId xmlns:a16="http://schemas.microsoft.com/office/drawing/2014/main" id="{959FE4AC-4ABA-C443-CDE0-0F32209E844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06593" y="3134846"/>
            <a:ext cx="5978814" cy="3129779"/>
          </a:xfrm>
          <a:prstGeom prst="rect">
            <a:avLst/>
          </a:prstGeom>
        </p:spPr>
      </p:pic>
    </p:spTree>
    <p:extLst>
      <p:ext uri="{BB962C8B-B14F-4D97-AF65-F5344CB8AC3E}">
        <p14:creationId xmlns:p14="http://schemas.microsoft.com/office/powerpoint/2010/main" val="2286314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Hardware e Software</a:t>
            </a:r>
          </a:p>
        </p:txBody>
      </p:sp>
      <p:sp>
        <p:nvSpPr>
          <p:cNvPr id="3" name="Espaço Reservado para Texto 2">
            <a:extLst>
              <a:ext uri="{FF2B5EF4-FFF2-40B4-BE49-F238E27FC236}">
                <a16:creationId xmlns:a16="http://schemas.microsoft.com/office/drawing/2014/main" id="{C985BA0A-0E2D-72DF-1AC1-15E2DEA8CD69}"/>
              </a:ext>
            </a:extLst>
          </p:cNvPr>
          <p:cNvSpPr>
            <a:spLocks noGrp="1"/>
          </p:cNvSpPr>
          <p:nvPr>
            <p:ph type="body" sz="quarter" idx="11"/>
          </p:nvPr>
        </p:nvSpPr>
        <p:spPr>
          <a:xfrm>
            <a:off x="1019175" y="1179513"/>
            <a:ext cx="10153650" cy="857250"/>
          </a:xfrm>
        </p:spPr>
        <p:txBody>
          <a:bodyPr/>
          <a:lstStyle/>
          <a:p>
            <a:r>
              <a:rPr lang="pt-BR" dirty="0"/>
              <a:t>Conceitos</a:t>
            </a:r>
          </a:p>
        </p:txBody>
      </p:sp>
      <p:sp>
        <p:nvSpPr>
          <p:cNvPr id="15" name="CaixaDeTexto 14">
            <a:extLst>
              <a:ext uri="{FF2B5EF4-FFF2-40B4-BE49-F238E27FC236}">
                <a16:creationId xmlns:a16="http://schemas.microsoft.com/office/drawing/2014/main" id="{DD20A772-DAAB-76AC-23B2-F6E51D3E66BF}"/>
              </a:ext>
            </a:extLst>
          </p:cNvPr>
          <p:cNvSpPr txBox="1"/>
          <p:nvPr/>
        </p:nvSpPr>
        <p:spPr>
          <a:xfrm>
            <a:off x="1019175" y="1851323"/>
            <a:ext cx="10506075" cy="923330"/>
          </a:xfrm>
          <a:prstGeom prst="rect">
            <a:avLst/>
          </a:prstGeom>
          <a:noFill/>
        </p:spPr>
        <p:txBody>
          <a:bodyPr wrap="square">
            <a:spAutoFit/>
          </a:bodyPr>
          <a:lstStyle/>
          <a:p>
            <a:pPr algn="l"/>
            <a:r>
              <a:rPr lang="pt-BR" b="0" i="0" dirty="0">
                <a:solidFill>
                  <a:schemeClr val="bg2">
                    <a:lumMod val="25000"/>
                  </a:schemeClr>
                </a:solidFill>
                <a:effectLst/>
                <a:latin typeface="Söhne"/>
              </a:rPr>
              <a:t>Propagação dos computadores </a:t>
            </a:r>
            <a:r>
              <a:rPr lang="pt-BR" dirty="0">
                <a:solidFill>
                  <a:schemeClr val="bg2">
                    <a:lumMod val="25000"/>
                  </a:schemeClr>
                </a:solidFill>
                <a:latin typeface="Söhne"/>
              </a:rPr>
              <a:t>ocorre </a:t>
            </a:r>
            <a:r>
              <a:rPr lang="pt-BR" b="0" i="0" dirty="0">
                <a:solidFill>
                  <a:schemeClr val="bg2">
                    <a:lumMod val="25000"/>
                  </a:schemeClr>
                </a:solidFill>
                <a:effectLst/>
                <a:latin typeface="Söhne"/>
              </a:rPr>
              <a:t>devido a funções genéricas (hardware) e programas úteis (software).</a:t>
            </a:r>
          </a:p>
          <a:p>
            <a:pPr algn="l"/>
            <a:endParaRPr lang="pt-BR" b="0" i="0" dirty="0">
              <a:solidFill>
                <a:schemeClr val="bg2">
                  <a:lumMod val="25000"/>
                </a:schemeClr>
              </a:solidFill>
              <a:effectLst/>
              <a:latin typeface="Söhne"/>
            </a:endParaRPr>
          </a:p>
          <a:p>
            <a:pPr algn="l"/>
            <a:r>
              <a:rPr lang="pt-BR" b="0" i="0" dirty="0">
                <a:solidFill>
                  <a:schemeClr val="bg2">
                    <a:lumMod val="25000"/>
                  </a:schemeClr>
                </a:solidFill>
                <a:effectLst/>
                <a:latin typeface="Söhne"/>
              </a:rPr>
              <a:t>Hardware forma a base para a utilidade de sistemas computacionais.</a:t>
            </a:r>
          </a:p>
        </p:txBody>
      </p:sp>
      <p:pic>
        <p:nvPicPr>
          <p:cNvPr id="17" name="Imagem 16" descr="Desenho de um carro&#10;&#10;Descrição gerada automaticamente com confiança média">
            <a:extLst>
              <a:ext uri="{FF2B5EF4-FFF2-40B4-BE49-F238E27FC236}">
                <a16:creationId xmlns:a16="http://schemas.microsoft.com/office/drawing/2014/main" id="{6D3351CE-6503-02B1-6D7F-B04C6123049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86550" y="3402546"/>
            <a:ext cx="4387850" cy="2357957"/>
          </a:xfrm>
          <a:prstGeom prst="rect">
            <a:avLst/>
          </a:prstGeom>
        </p:spPr>
      </p:pic>
      <p:sp>
        <p:nvSpPr>
          <p:cNvPr id="19" name="CaixaDeTexto 18">
            <a:extLst>
              <a:ext uri="{FF2B5EF4-FFF2-40B4-BE49-F238E27FC236}">
                <a16:creationId xmlns:a16="http://schemas.microsoft.com/office/drawing/2014/main" id="{EE078F93-B383-8CD1-F1EE-E60C48E31498}"/>
              </a:ext>
            </a:extLst>
          </p:cNvPr>
          <p:cNvSpPr txBox="1"/>
          <p:nvPr/>
        </p:nvSpPr>
        <p:spPr>
          <a:xfrm>
            <a:off x="1117600" y="3288862"/>
            <a:ext cx="5300663" cy="2585323"/>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Assim como um automóvel tem potenciais, seu uso é definido pelo motorista.</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Da mesma forma, o software em um computador determina suas funções e usos específicos.</a:t>
            </a:r>
          </a:p>
          <a:p>
            <a:pPr marL="285750" indent="-285750" algn="l">
              <a:buFont typeface="Arial" panose="020B0604020202020204" pitchFamily="34" charset="0"/>
              <a:buChar char="•"/>
            </a:pPr>
            <a:endParaRPr lang="pt-BR" dirty="0">
              <a:solidFill>
                <a:schemeClr val="bg2">
                  <a:lumMod val="25000"/>
                </a:schemeClr>
              </a:solidFill>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Motorista precisa de engate para usar reboque; similarmente, computador precisa do hardware adequado para executar programas.</a:t>
            </a:r>
          </a:p>
        </p:txBody>
      </p:sp>
    </p:spTree>
    <p:extLst>
      <p:ext uri="{BB962C8B-B14F-4D97-AF65-F5344CB8AC3E}">
        <p14:creationId xmlns:p14="http://schemas.microsoft.com/office/powerpoint/2010/main" val="10553136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Unidades de informação</a:t>
            </a:r>
          </a:p>
        </p:txBody>
      </p:sp>
      <p:sp>
        <p:nvSpPr>
          <p:cNvPr id="3" name="Espaço Reservado para Texto 2">
            <a:extLst>
              <a:ext uri="{FF2B5EF4-FFF2-40B4-BE49-F238E27FC236}">
                <a16:creationId xmlns:a16="http://schemas.microsoft.com/office/drawing/2014/main" id="{DF707410-8270-F7DB-7395-9632ABA6E54D}"/>
              </a:ext>
            </a:extLst>
          </p:cNvPr>
          <p:cNvSpPr>
            <a:spLocks noGrp="1"/>
          </p:cNvSpPr>
          <p:nvPr>
            <p:ph type="body" sz="quarter" idx="11"/>
          </p:nvPr>
        </p:nvSpPr>
        <p:spPr/>
        <p:txBody>
          <a:bodyPr/>
          <a:lstStyle/>
          <a:p>
            <a:r>
              <a:rPr lang="pt-BR" dirty="0"/>
              <a:t>Múltiplos e submúltiplos</a:t>
            </a:r>
          </a:p>
        </p:txBody>
      </p:sp>
      <p:sp>
        <p:nvSpPr>
          <p:cNvPr id="5" name="CaixaDeTexto 4">
            <a:extLst>
              <a:ext uri="{FF2B5EF4-FFF2-40B4-BE49-F238E27FC236}">
                <a16:creationId xmlns:a16="http://schemas.microsoft.com/office/drawing/2014/main" id="{5946CD23-5CAB-2DAC-54A1-46748CEA3AC6}"/>
              </a:ext>
            </a:extLst>
          </p:cNvPr>
          <p:cNvSpPr txBox="1"/>
          <p:nvPr/>
        </p:nvSpPr>
        <p:spPr>
          <a:xfrm>
            <a:off x="1019175" y="2522559"/>
            <a:ext cx="920201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Suponhamos que você deseje mudar o prefixo do valor a seguir:</a:t>
            </a:r>
          </a:p>
        </p:txBody>
      </p:sp>
      <p:grpSp>
        <p:nvGrpSpPr>
          <p:cNvPr id="2" name="Agrupar 1">
            <a:extLst>
              <a:ext uri="{FF2B5EF4-FFF2-40B4-BE49-F238E27FC236}">
                <a16:creationId xmlns:a16="http://schemas.microsoft.com/office/drawing/2014/main" id="{EAC5D379-DDE3-98C3-4971-64063A066ECD}"/>
              </a:ext>
            </a:extLst>
          </p:cNvPr>
          <p:cNvGrpSpPr/>
          <p:nvPr/>
        </p:nvGrpSpPr>
        <p:grpSpPr>
          <a:xfrm>
            <a:off x="2225175" y="3265564"/>
            <a:ext cx="7716252" cy="1052263"/>
            <a:chOff x="2603500" y="1654361"/>
            <a:chExt cx="6948488" cy="1052263"/>
          </a:xfrm>
        </p:grpSpPr>
        <p:sp>
          <p:nvSpPr>
            <p:cNvPr id="4" name="Retângulo: Cantos Arredondados 3">
              <a:extLst>
                <a:ext uri="{FF2B5EF4-FFF2-40B4-BE49-F238E27FC236}">
                  <a16:creationId xmlns:a16="http://schemas.microsoft.com/office/drawing/2014/main" id="{C3A9EE22-7622-0208-8D0A-B2E59BC68E09}"/>
                </a:ext>
              </a:extLst>
            </p:cNvPr>
            <p:cNvSpPr/>
            <p:nvPr/>
          </p:nvSpPr>
          <p:spPr>
            <a:xfrm>
              <a:off x="2603500" y="1654361"/>
              <a:ext cx="6948488" cy="10522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7CF305-4D5A-5CC3-134C-0081775BE0E3}"/>
                    </a:ext>
                  </a:extLst>
                </p:cNvPr>
                <p:cNvSpPr txBox="1"/>
                <p:nvPr/>
              </p:nvSpPr>
              <p:spPr>
                <a:xfrm>
                  <a:off x="3679630" y="2024167"/>
                  <a:ext cx="4832740" cy="491288"/>
                </a:xfrm>
                <a:prstGeom prst="rect">
                  <a:avLst/>
                </a:prstGeom>
                <a:noFill/>
              </p:spPr>
              <p:txBody>
                <a:bodyPr wrap="square">
                  <a:spAutoFit/>
                </a:bodyPr>
                <a:lstStyle/>
                <a:p>
                  <a:pPr lvl="0" algn="ctr">
                    <a:lnSpc>
                      <a:spcPct val="107000"/>
                    </a:lnSpc>
                    <a:spcAft>
                      <a:spcPts val="800"/>
                    </a:spcAft>
                  </a:pPr>
                  <a14:m>
                    <m:oMathPara xmlns:m="http://schemas.openxmlformats.org/officeDocument/2006/math">
                      <m:oMathParaPr>
                        <m:jc m:val="centerGroup"/>
                      </m:oMathParaPr>
                      <m:oMath xmlns:m="http://schemas.openxmlformats.org/officeDocument/2006/math">
                        <m:r>
                          <m:rPr>
                            <m:nor/>
                          </m:rPr>
                          <a:rPr lang="pt-BR" i="1"/>
                          <m:t>143 </m:t>
                        </m:r>
                        <m:r>
                          <m:rPr>
                            <m:nor/>
                          </m:rPr>
                          <a:rPr lang="pt-BR" i="1"/>
                          <m:t>GB</m:t>
                        </m:r>
                        <m:r>
                          <m:rPr>
                            <m:nor/>
                          </m:rPr>
                          <a:rPr lang="pt-BR" i="1"/>
                          <m:t> ⇒ </m:t>
                        </m:r>
                        <m:r>
                          <m:rPr>
                            <m:nor/>
                          </m:rPr>
                          <a:rPr lang="pt-BR" i="1"/>
                          <m:t>KB</m:t>
                        </m:r>
                        <m:r>
                          <m:rPr>
                            <m:nor/>
                          </m:rPr>
                          <a:rPr lang="pt-BR" i="1"/>
                          <m:t> ?</m:t>
                        </m:r>
                      </m:oMath>
                    </m:oMathPara>
                  </a14:m>
                  <a:endParaRPr kumimoji="0" lang="pt-BR" sz="1800" b="0" i="0" u="none" strike="noStrike" kern="1200" cap="none" spc="0" normalizeH="0" baseline="0" noProof="0" dirty="0">
                    <a:ln>
                      <a:noFill/>
                    </a:ln>
                    <a:solidFill>
                      <a:srgbClr val="00397B"/>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CaixaDeTexto 5">
                  <a:extLst>
                    <a:ext uri="{FF2B5EF4-FFF2-40B4-BE49-F238E27FC236}">
                      <a16:creationId xmlns:a16="http://schemas.microsoft.com/office/drawing/2014/main" id="{787CF305-4D5A-5CC3-134C-0081775BE0E3}"/>
                    </a:ext>
                  </a:extLst>
                </p:cNvPr>
                <p:cNvSpPr txBox="1">
                  <a:spLocks noRot="1" noChangeAspect="1" noMove="1" noResize="1" noEditPoints="1" noAdjustHandles="1" noChangeArrowheads="1" noChangeShapeType="1" noTextEdit="1"/>
                </p:cNvSpPr>
                <p:nvPr/>
              </p:nvSpPr>
              <p:spPr>
                <a:xfrm>
                  <a:off x="3679630" y="2024167"/>
                  <a:ext cx="4832740" cy="491288"/>
                </a:xfrm>
                <a:prstGeom prst="rect">
                  <a:avLst/>
                </a:prstGeom>
                <a:blipFill>
                  <a:blip r:embed="rId2"/>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7638510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Unidades de informação</a:t>
            </a:r>
          </a:p>
        </p:txBody>
      </p:sp>
      <p:sp>
        <p:nvSpPr>
          <p:cNvPr id="3" name="Espaço Reservado para Texto 2">
            <a:extLst>
              <a:ext uri="{FF2B5EF4-FFF2-40B4-BE49-F238E27FC236}">
                <a16:creationId xmlns:a16="http://schemas.microsoft.com/office/drawing/2014/main" id="{DF707410-8270-F7DB-7395-9632ABA6E54D}"/>
              </a:ext>
            </a:extLst>
          </p:cNvPr>
          <p:cNvSpPr>
            <a:spLocks noGrp="1"/>
          </p:cNvSpPr>
          <p:nvPr>
            <p:ph type="body" sz="quarter" idx="11"/>
          </p:nvPr>
        </p:nvSpPr>
        <p:spPr/>
        <p:txBody>
          <a:bodyPr/>
          <a:lstStyle/>
          <a:p>
            <a:r>
              <a:rPr lang="pt-BR" dirty="0"/>
              <a:t>Múltiplos e submúltiplos</a:t>
            </a:r>
          </a:p>
        </p:txBody>
      </p:sp>
      <p:grpSp>
        <p:nvGrpSpPr>
          <p:cNvPr id="8" name="Agrupar 7">
            <a:extLst>
              <a:ext uri="{FF2B5EF4-FFF2-40B4-BE49-F238E27FC236}">
                <a16:creationId xmlns:a16="http://schemas.microsoft.com/office/drawing/2014/main" id="{0E48244D-FE24-C912-EE56-22C34C6103E3}"/>
              </a:ext>
            </a:extLst>
          </p:cNvPr>
          <p:cNvGrpSpPr/>
          <p:nvPr/>
        </p:nvGrpSpPr>
        <p:grpSpPr>
          <a:xfrm>
            <a:off x="2777314" y="4196846"/>
            <a:ext cx="6637372" cy="2178842"/>
            <a:chOff x="2873374" y="1676604"/>
            <a:chExt cx="6637372" cy="2178842"/>
          </a:xfrm>
        </p:grpSpPr>
        <p:grpSp>
          <p:nvGrpSpPr>
            <p:cNvPr id="22" name="Agrupar 21">
              <a:extLst>
                <a:ext uri="{FF2B5EF4-FFF2-40B4-BE49-F238E27FC236}">
                  <a16:creationId xmlns:a16="http://schemas.microsoft.com/office/drawing/2014/main" id="{9339695A-A433-A1D3-B6BD-F62831656849}"/>
                </a:ext>
              </a:extLst>
            </p:cNvPr>
            <p:cNvGrpSpPr/>
            <p:nvPr/>
          </p:nvGrpSpPr>
          <p:grpSpPr>
            <a:xfrm>
              <a:off x="2873374" y="1676604"/>
              <a:ext cx="3121093" cy="2178842"/>
              <a:chOff x="2873374" y="1676604"/>
              <a:chExt cx="3121093" cy="2178842"/>
            </a:xfrm>
          </p:grpSpPr>
          <p:sp>
            <p:nvSpPr>
              <p:cNvPr id="27" name="Retângulo: Cantos Arredondados 26">
                <a:extLst>
                  <a:ext uri="{FF2B5EF4-FFF2-40B4-BE49-F238E27FC236}">
                    <a16:creationId xmlns:a16="http://schemas.microsoft.com/office/drawing/2014/main" id="{9D2BFA76-989D-920B-75FB-B13E61F75AB9}"/>
                  </a:ext>
                </a:extLst>
              </p:cNvPr>
              <p:cNvSpPr/>
              <p:nvPr/>
            </p:nvSpPr>
            <p:spPr>
              <a:xfrm>
                <a:off x="2873374" y="1676604"/>
                <a:ext cx="3121093" cy="21788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a:extLst>
                  <a:ext uri="{FF2B5EF4-FFF2-40B4-BE49-F238E27FC236}">
                    <a16:creationId xmlns:a16="http://schemas.microsoft.com/office/drawing/2014/main" id="{FFC401F7-3AC7-DD10-1C0A-1F142549EC64}"/>
                  </a:ext>
                </a:extLst>
              </p:cNvPr>
              <p:cNvSpPr txBox="1"/>
              <p:nvPr/>
            </p:nvSpPr>
            <p:spPr>
              <a:xfrm>
                <a:off x="3082519" y="1913935"/>
                <a:ext cx="2702801" cy="369332"/>
              </a:xfrm>
              <a:prstGeom prst="rect">
                <a:avLst/>
              </a:prstGeom>
              <a:noFill/>
            </p:spPr>
            <p:txBody>
              <a:bodyPr wrap="square">
                <a:spAutoFit/>
              </a:bodyPr>
              <a:lstStyle/>
              <a:p>
                <a:r>
                  <a:rPr lang="pt-BR" b="1" dirty="0"/>
                  <a:t>Potência de 2</a:t>
                </a:r>
              </a:p>
            </p:txBody>
          </p:sp>
          <p:sp>
            <p:nvSpPr>
              <p:cNvPr id="29" name="CaixaDeTexto 28">
                <a:extLst>
                  <a:ext uri="{FF2B5EF4-FFF2-40B4-BE49-F238E27FC236}">
                    <a16:creationId xmlns:a16="http://schemas.microsoft.com/office/drawing/2014/main" id="{A4B7D20B-8C8E-E92F-E40D-6B5C38E9C500}"/>
                  </a:ext>
                </a:extLst>
              </p:cNvPr>
              <p:cNvSpPr txBox="1"/>
              <p:nvPr/>
            </p:nvSpPr>
            <p:spPr>
              <a:xfrm>
                <a:off x="3082519" y="2631976"/>
                <a:ext cx="2702801" cy="338554"/>
              </a:xfrm>
              <a:prstGeom prst="rect">
                <a:avLst/>
              </a:prstGeom>
              <a:noFill/>
            </p:spPr>
            <p:txBody>
              <a:bodyPr wrap="square">
                <a:spAutoFit/>
              </a:bodyPr>
              <a:lstStyle/>
              <a:p>
                <a:pPr algn="l" rtl="0"/>
                <a:r>
                  <a:rPr lang="pt-BR" sz="1600" b="0" i="1" dirty="0">
                    <a:solidFill>
                      <a:schemeClr val="bg2">
                        <a:lumMod val="25000"/>
                      </a:schemeClr>
                    </a:solidFill>
                    <a:effectLst/>
                    <a:latin typeface="+mj-lt"/>
                  </a:rPr>
                  <a:t>143 × 2</a:t>
                </a:r>
                <a:r>
                  <a:rPr lang="pt-BR" sz="1600" b="0" i="1" baseline="30000" dirty="0">
                    <a:solidFill>
                      <a:schemeClr val="bg2">
                        <a:lumMod val="25000"/>
                      </a:schemeClr>
                    </a:solidFill>
                    <a:effectLst/>
                    <a:latin typeface="+mj-lt"/>
                  </a:rPr>
                  <a:t>20</a:t>
                </a:r>
                <a:r>
                  <a:rPr lang="pt-BR" sz="1600" b="0" i="1" dirty="0">
                    <a:solidFill>
                      <a:schemeClr val="bg2">
                        <a:lumMod val="25000"/>
                      </a:schemeClr>
                    </a:solidFill>
                    <a:effectLst/>
                    <a:latin typeface="+mj-lt"/>
                  </a:rPr>
                  <a:t> = 149.946.368 KB</a:t>
                </a:r>
                <a:endParaRPr lang="pt-BR" sz="1600" b="0" i="0" dirty="0">
                  <a:solidFill>
                    <a:schemeClr val="bg2">
                      <a:lumMod val="25000"/>
                    </a:schemeClr>
                  </a:solidFill>
                  <a:effectLst/>
                  <a:latin typeface="+mj-lt"/>
                </a:endParaRPr>
              </a:p>
            </p:txBody>
          </p:sp>
        </p:grpSp>
        <p:grpSp>
          <p:nvGrpSpPr>
            <p:cNvPr id="23" name="Agrupar 22">
              <a:extLst>
                <a:ext uri="{FF2B5EF4-FFF2-40B4-BE49-F238E27FC236}">
                  <a16:creationId xmlns:a16="http://schemas.microsoft.com/office/drawing/2014/main" id="{299E2994-81D4-4252-07B9-93DE493C2C7C}"/>
                </a:ext>
              </a:extLst>
            </p:cNvPr>
            <p:cNvGrpSpPr/>
            <p:nvPr/>
          </p:nvGrpSpPr>
          <p:grpSpPr>
            <a:xfrm>
              <a:off x="6389653" y="1676604"/>
              <a:ext cx="3121093" cy="2178842"/>
              <a:chOff x="6389653" y="1676604"/>
              <a:chExt cx="3121093" cy="2178842"/>
            </a:xfrm>
          </p:grpSpPr>
          <p:sp>
            <p:nvSpPr>
              <p:cNvPr id="24" name="Retângulo: Cantos Arredondados 23">
                <a:extLst>
                  <a:ext uri="{FF2B5EF4-FFF2-40B4-BE49-F238E27FC236}">
                    <a16:creationId xmlns:a16="http://schemas.microsoft.com/office/drawing/2014/main" id="{F2B82E0F-C994-A219-A6AB-E421BE732130}"/>
                  </a:ext>
                </a:extLst>
              </p:cNvPr>
              <p:cNvSpPr/>
              <p:nvPr/>
            </p:nvSpPr>
            <p:spPr>
              <a:xfrm>
                <a:off x="6389653" y="1676604"/>
                <a:ext cx="3121093" cy="21788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aixaDeTexto 24">
                <a:extLst>
                  <a:ext uri="{FF2B5EF4-FFF2-40B4-BE49-F238E27FC236}">
                    <a16:creationId xmlns:a16="http://schemas.microsoft.com/office/drawing/2014/main" id="{96A27FFF-3C64-D2C4-3178-833AF7157ABC}"/>
                  </a:ext>
                </a:extLst>
              </p:cNvPr>
              <p:cNvSpPr txBox="1"/>
              <p:nvPr/>
            </p:nvSpPr>
            <p:spPr>
              <a:xfrm>
                <a:off x="6598799" y="1915473"/>
                <a:ext cx="2702801" cy="369332"/>
              </a:xfrm>
              <a:prstGeom prst="rect">
                <a:avLst/>
              </a:prstGeom>
              <a:noFill/>
            </p:spPr>
            <p:txBody>
              <a:bodyPr wrap="square">
                <a:spAutoFit/>
              </a:bodyPr>
              <a:lstStyle/>
              <a:p>
                <a:r>
                  <a:rPr lang="pt-BR" b="1" dirty="0">
                    <a:effectLst/>
                  </a:rPr>
                  <a:t>Potência de 10</a:t>
                </a:r>
                <a:endParaRPr lang="pt-BR" b="1" dirty="0"/>
              </a:p>
            </p:txBody>
          </p:sp>
          <p:sp>
            <p:nvSpPr>
              <p:cNvPr id="26" name="CaixaDeTexto 25">
                <a:extLst>
                  <a:ext uri="{FF2B5EF4-FFF2-40B4-BE49-F238E27FC236}">
                    <a16:creationId xmlns:a16="http://schemas.microsoft.com/office/drawing/2014/main" id="{7E4495DA-3FD3-8E84-2782-0DB2964609CD}"/>
                  </a:ext>
                </a:extLst>
              </p:cNvPr>
              <p:cNvSpPr txBox="1"/>
              <p:nvPr/>
            </p:nvSpPr>
            <p:spPr>
              <a:xfrm>
                <a:off x="6598799" y="2631976"/>
                <a:ext cx="2702801" cy="338554"/>
              </a:xfrm>
              <a:prstGeom prst="rect">
                <a:avLst/>
              </a:prstGeom>
              <a:noFill/>
            </p:spPr>
            <p:txBody>
              <a:bodyPr wrap="square">
                <a:spAutoFit/>
              </a:bodyPr>
              <a:lstStyle/>
              <a:p>
                <a:r>
                  <a:rPr lang="pt-BR" sz="1600" b="0" i="1" dirty="0">
                    <a:solidFill>
                      <a:schemeClr val="bg2">
                        <a:lumMod val="25000"/>
                      </a:schemeClr>
                    </a:solidFill>
                    <a:effectLst/>
                    <a:latin typeface="+mj-lt"/>
                  </a:rPr>
                  <a:t>143 × 10</a:t>
                </a:r>
                <a:r>
                  <a:rPr lang="pt-BR" sz="1600" b="0" i="1" baseline="30000" dirty="0">
                    <a:solidFill>
                      <a:schemeClr val="bg2">
                        <a:lumMod val="25000"/>
                      </a:schemeClr>
                    </a:solidFill>
                    <a:effectLst/>
                    <a:latin typeface="+mj-lt"/>
                  </a:rPr>
                  <a:t>6</a:t>
                </a:r>
                <a:r>
                  <a:rPr lang="pt-BR" sz="1600" b="0" i="1" dirty="0">
                    <a:solidFill>
                      <a:schemeClr val="bg2">
                        <a:lumMod val="25000"/>
                      </a:schemeClr>
                    </a:solidFill>
                    <a:effectLst/>
                    <a:latin typeface="+mj-lt"/>
                  </a:rPr>
                  <a:t> = 143.000.000 KB</a:t>
                </a:r>
                <a:endParaRPr lang="pt-BR" sz="1600" dirty="0">
                  <a:solidFill>
                    <a:schemeClr val="bg2">
                      <a:lumMod val="25000"/>
                    </a:schemeClr>
                  </a:solidFill>
                  <a:latin typeface="+mj-lt"/>
                </a:endParaRPr>
              </a:p>
            </p:txBody>
          </p:sp>
        </p:grpSp>
      </p:grpSp>
      <p:pic>
        <p:nvPicPr>
          <p:cNvPr id="4" name="Imagem 3" descr="Tela de celular&#10;&#10;Descrição gerada automaticamente com confiança média">
            <a:extLst>
              <a:ext uri="{FF2B5EF4-FFF2-40B4-BE49-F238E27FC236}">
                <a16:creationId xmlns:a16="http://schemas.microsoft.com/office/drawing/2014/main" id="{81708587-CD42-C22D-871A-16C2D9E4C13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35501" y="1974056"/>
            <a:ext cx="7920998" cy="2181144"/>
          </a:xfrm>
          <a:prstGeom prst="rect">
            <a:avLst/>
          </a:prstGeom>
        </p:spPr>
      </p:pic>
    </p:spTree>
    <p:extLst>
      <p:ext uri="{BB962C8B-B14F-4D97-AF65-F5344CB8AC3E}">
        <p14:creationId xmlns:p14="http://schemas.microsoft.com/office/powerpoint/2010/main" val="13095129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Representação das informações no computador</a:t>
            </a:r>
          </a:p>
        </p:txBody>
      </p:sp>
      <p:sp>
        <p:nvSpPr>
          <p:cNvPr id="5" name="CaixaDeTexto 4">
            <a:extLst>
              <a:ext uri="{FF2B5EF4-FFF2-40B4-BE49-F238E27FC236}">
                <a16:creationId xmlns:a16="http://schemas.microsoft.com/office/drawing/2014/main" id="{A5500FC2-94B5-37D8-D698-3B6DEEFCF9FB}"/>
              </a:ext>
            </a:extLst>
          </p:cNvPr>
          <p:cNvSpPr txBox="1"/>
          <p:nvPr/>
        </p:nvSpPr>
        <p:spPr>
          <a:xfrm>
            <a:off x="1019175" y="1570136"/>
            <a:ext cx="9682307" cy="369332"/>
          </a:xfrm>
          <a:prstGeom prst="rect">
            <a:avLst/>
          </a:prstGeom>
          <a:noFill/>
        </p:spPr>
        <p:txBody>
          <a:bodyPr wrap="square">
            <a:spAutoFit/>
          </a:bodyPr>
          <a:lstStyle/>
          <a:p>
            <a:r>
              <a:rPr lang="pt-BR" dirty="0">
                <a:solidFill>
                  <a:schemeClr val="bg2">
                    <a:lumMod val="25000"/>
                  </a:schemeClr>
                </a:solidFill>
                <a:latin typeface="+mj-lt"/>
              </a:rPr>
              <a:t>Para cada tipo de dado, serão amplamente utilizados os seguintes métodos padrão de codificação:</a:t>
            </a:r>
          </a:p>
        </p:txBody>
      </p:sp>
      <p:grpSp>
        <p:nvGrpSpPr>
          <p:cNvPr id="6" name="Agrupar 5">
            <a:extLst>
              <a:ext uri="{FF2B5EF4-FFF2-40B4-BE49-F238E27FC236}">
                <a16:creationId xmlns:a16="http://schemas.microsoft.com/office/drawing/2014/main" id="{FD7AA2A4-8391-C856-F04D-F6D30C7154E2}"/>
              </a:ext>
            </a:extLst>
          </p:cNvPr>
          <p:cNvGrpSpPr/>
          <p:nvPr/>
        </p:nvGrpSpPr>
        <p:grpSpPr>
          <a:xfrm>
            <a:off x="1170739" y="2114034"/>
            <a:ext cx="9850521" cy="3920481"/>
            <a:chOff x="1200936" y="1527710"/>
            <a:chExt cx="9850521" cy="3920481"/>
          </a:xfrm>
        </p:grpSpPr>
        <p:grpSp>
          <p:nvGrpSpPr>
            <p:cNvPr id="9" name="Agrupar 8">
              <a:extLst>
                <a:ext uri="{FF2B5EF4-FFF2-40B4-BE49-F238E27FC236}">
                  <a16:creationId xmlns:a16="http://schemas.microsoft.com/office/drawing/2014/main" id="{AD37DCCC-9664-0F6C-C7C1-D70613531067}"/>
                </a:ext>
              </a:extLst>
            </p:cNvPr>
            <p:cNvGrpSpPr/>
            <p:nvPr/>
          </p:nvGrpSpPr>
          <p:grpSpPr>
            <a:xfrm>
              <a:off x="1200936" y="1534451"/>
              <a:ext cx="3121093" cy="3913740"/>
              <a:chOff x="2661436" y="1502701"/>
              <a:chExt cx="3121093" cy="3913740"/>
            </a:xfrm>
          </p:grpSpPr>
          <p:sp>
            <p:nvSpPr>
              <p:cNvPr id="20" name="Retângulo: Cantos Arredondados 19">
                <a:extLst>
                  <a:ext uri="{FF2B5EF4-FFF2-40B4-BE49-F238E27FC236}">
                    <a16:creationId xmlns:a16="http://schemas.microsoft.com/office/drawing/2014/main" id="{B2141285-BE26-F05B-17A6-6741C243D490}"/>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A31E7FAD-7D64-499C-3BD7-AB9D76CB6481}"/>
                  </a:ext>
                </a:extLst>
              </p:cNvPr>
              <p:cNvSpPr txBox="1"/>
              <p:nvPr/>
            </p:nvSpPr>
            <p:spPr>
              <a:xfrm>
                <a:off x="2870581" y="3375014"/>
                <a:ext cx="2702801" cy="369332"/>
              </a:xfrm>
              <a:prstGeom prst="rect">
                <a:avLst/>
              </a:prstGeom>
              <a:noFill/>
            </p:spPr>
            <p:txBody>
              <a:bodyPr wrap="square">
                <a:spAutoFit/>
              </a:bodyPr>
              <a:lstStyle/>
              <a:p>
                <a:r>
                  <a:rPr lang="pt-BR" b="1" dirty="0">
                    <a:effectLst/>
                  </a:rPr>
                  <a:t>Padrão ASCII</a:t>
                </a:r>
                <a:endParaRPr lang="pt-BR" b="1" dirty="0"/>
              </a:p>
            </p:txBody>
          </p:sp>
          <p:sp>
            <p:nvSpPr>
              <p:cNvPr id="30" name="CaixaDeTexto 29">
                <a:extLst>
                  <a:ext uri="{FF2B5EF4-FFF2-40B4-BE49-F238E27FC236}">
                    <a16:creationId xmlns:a16="http://schemas.microsoft.com/office/drawing/2014/main" id="{BEC73790-007C-C412-B80F-717813D04E42}"/>
                  </a:ext>
                </a:extLst>
              </p:cNvPr>
              <p:cNvSpPr txBox="1"/>
              <p:nvPr/>
            </p:nvSpPr>
            <p:spPr>
              <a:xfrm>
                <a:off x="2870581" y="4091517"/>
                <a:ext cx="2702801" cy="1077218"/>
              </a:xfrm>
              <a:prstGeom prst="rect">
                <a:avLst/>
              </a:prstGeom>
              <a:noFill/>
            </p:spPr>
            <p:txBody>
              <a:bodyPr wrap="square">
                <a:spAutoFit/>
              </a:bodyPr>
              <a:lstStyle/>
              <a:p>
                <a:r>
                  <a:rPr lang="pt-BR" sz="1600" dirty="0">
                    <a:solidFill>
                      <a:schemeClr val="bg2">
                        <a:lumMod val="25000"/>
                      </a:schemeClr>
                    </a:solidFill>
                    <a:effectLst/>
                  </a:rPr>
                  <a:t>O padrão ASCII pode associar um número binário de 7 bits a cada um dos 128 caracteres distintos possíveis.</a:t>
                </a:r>
                <a:endParaRPr lang="pt-BR" sz="1600" dirty="0">
                  <a:solidFill>
                    <a:schemeClr val="bg2">
                      <a:lumMod val="25000"/>
                    </a:schemeClr>
                  </a:solidFill>
                </a:endParaRPr>
              </a:p>
            </p:txBody>
          </p:sp>
          <p:pic>
            <p:nvPicPr>
              <p:cNvPr id="31" name="Imagem 30">
                <a:extLst>
                  <a:ext uri="{FF2B5EF4-FFF2-40B4-BE49-F238E27FC236}">
                    <a16:creationId xmlns:a16="http://schemas.microsoft.com/office/drawing/2014/main" id="{E9D99707-6037-FEDD-7C6F-448299964CD2}"/>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50169" y="1502701"/>
                <a:ext cx="1743627" cy="1743627"/>
              </a:xfrm>
              <a:prstGeom prst="rect">
                <a:avLst/>
              </a:prstGeom>
            </p:spPr>
          </p:pic>
        </p:grpSp>
        <p:grpSp>
          <p:nvGrpSpPr>
            <p:cNvPr id="10" name="Agrupar 9">
              <a:extLst>
                <a:ext uri="{FF2B5EF4-FFF2-40B4-BE49-F238E27FC236}">
                  <a16:creationId xmlns:a16="http://schemas.microsoft.com/office/drawing/2014/main" id="{3101F946-C599-9CF5-872B-CD2CE9F5547B}"/>
                </a:ext>
              </a:extLst>
            </p:cNvPr>
            <p:cNvGrpSpPr/>
            <p:nvPr/>
          </p:nvGrpSpPr>
          <p:grpSpPr>
            <a:xfrm>
              <a:off x="4600126" y="1534451"/>
              <a:ext cx="3121093" cy="3913740"/>
              <a:chOff x="2661436" y="1502701"/>
              <a:chExt cx="3121093" cy="3913740"/>
            </a:xfrm>
          </p:grpSpPr>
          <p:sp>
            <p:nvSpPr>
              <p:cNvPr id="16" name="Retângulo: Cantos Arredondados 15">
                <a:extLst>
                  <a:ext uri="{FF2B5EF4-FFF2-40B4-BE49-F238E27FC236}">
                    <a16:creationId xmlns:a16="http://schemas.microsoft.com/office/drawing/2014/main" id="{7EC4BF20-E5E6-FA60-4E9D-EC523943D662}"/>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9673B61A-6D3F-0E4D-F44A-23F7909535BC}"/>
                  </a:ext>
                </a:extLst>
              </p:cNvPr>
              <p:cNvSpPr txBox="1"/>
              <p:nvPr/>
            </p:nvSpPr>
            <p:spPr>
              <a:xfrm>
                <a:off x="2870581" y="3375014"/>
                <a:ext cx="2702801" cy="369332"/>
              </a:xfrm>
              <a:prstGeom prst="rect">
                <a:avLst/>
              </a:prstGeom>
              <a:noFill/>
            </p:spPr>
            <p:txBody>
              <a:bodyPr wrap="square">
                <a:spAutoFit/>
              </a:bodyPr>
              <a:lstStyle/>
              <a:p>
                <a:r>
                  <a:rPr lang="pt-BR" b="1" dirty="0">
                    <a:effectLst/>
                  </a:rPr>
                  <a:t>Formato de arquivo MP3</a:t>
                </a:r>
                <a:endParaRPr lang="pt-BR" b="1" dirty="0"/>
              </a:p>
            </p:txBody>
          </p:sp>
          <p:sp>
            <p:nvSpPr>
              <p:cNvPr id="18" name="CaixaDeTexto 17">
                <a:extLst>
                  <a:ext uri="{FF2B5EF4-FFF2-40B4-BE49-F238E27FC236}">
                    <a16:creationId xmlns:a16="http://schemas.microsoft.com/office/drawing/2014/main" id="{C8F9162E-DAEF-7569-5126-232A05ACEAD4}"/>
                  </a:ext>
                </a:extLst>
              </p:cNvPr>
              <p:cNvSpPr txBox="1"/>
              <p:nvPr/>
            </p:nvSpPr>
            <p:spPr>
              <a:xfrm>
                <a:off x="2870581" y="4091517"/>
                <a:ext cx="2702801" cy="1077218"/>
              </a:xfrm>
              <a:prstGeom prst="rect">
                <a:avLst/>
              </a:prstGeom>
              <a:noFill/>
            </p:spPr>
            <p:txBody>
              <a:bodyPr wrap="square">
                <a:spAutoFit/>
              </a:bodyPr>
              <a:lstStyle/>
              <a:p>
                <a:r>
                  <a:rPr lang="pt-BR" sz="1600" dirty="0">
                    <a:solidFill>
                      <a:schemeClr val="bg2">
                        <a:lumMod val="25000"/>
                      </a:schemeClr>
                    </a:solidFill>
                    <a:effectLst/>
                  </a:rPr>
                  <a:t>O formato de arquivo MP3 especifica o modo de codificar um arquivo de áudio como uma sequência de 0s e 1s.</a:t>
                </a:r>
                <a:endParaRPr lang="pt-BR" sz="1600" dirty="0">
                  <a:solidFill>
                    <a:schemeClr val="bg2">
                      <a:lumMod val="25000"/>
                    </a:schemeClr>
                  </a:solidFill>
                </a:endParaRPr>
              </a:p>
            </p:txBody>
          </p:sp>
          <p:pic>
            <p:nvPicPr>
              <p:cNvPr id="19" name="Imagem 18">
                <a:extLst>
                  <a:ext uri="{FF2B5EF4-FFF2-40B4-BE49-F238E27FC236}">
                    <a16:creationId xmlns:a16="http://schemas.microsoft.com/office/drawing/2014/main" id="{63E8C14B-81C4-849F-A742-6AD772D29D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50169" y="1502701"/>
                <a:ext cx="1743627" cy="1743627"/>
              </a:xfrm>
              <a:prstGeom prst="rect">
                <a:avLst/>
              </a:prstGeom>
            </p:spPr>
          </p:pic>
        </p:grpSp>
        <p:grpSp>
          <p:nvGrpSpPr>
            <p:cNvPr id="11" name="Agrupar 10">
              <a:extLst>
                <a:ext uri="{FF2B5EF4-FFF2-40B4-BE49-F238E27FC236}">
                  <a16:creationId xmlns:a16="http://schemas.microsoft.com/office/drawing/2014/main" id="{2DD4A780-0CBF-0843-4712-956533475842}"/>
                </a:ext>
              </a:extLst>
            </p:cNvPr>
            <p:cNvGrpSpPr/>
            <p:nvPr/>
          </p:nvGrpSpPr>
          <p:grpSpPr>
            <a:xfrm>
              <a:off x="7930364" y="1527710"/>
              <a:ext cx="3121093" cy="3913740"/>
              <a:chOff x="2661436" y="1502701"/>
              <a:chExt cx="3121093" cy="3913740"/>
            </a:xfrm>
          </p:grpSpPr>
          <p:sp>
            <p:nvSpPr>
              <p:cNvPr id="12" name="Retângulo: Cantos Arredondados 11">
                <a:extLst>
                  <a:ext uri="{FF2B5EF4-FFF2-40B4-BE49-F238E27FC236}">
                    <a16:creationId xmlns:a16="http://schemas.microsoft.com/office/drawing/2014/main" id="{F6401866-AEE3-5A5B-8EB6-69D92E97DB39}"/>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C4D18C91-8C13-5B14-65EF-F640ACA77D1B}"/>
                  </a:ext>
                </a:extLst>
              </p:cNvPr>
              <p:cNvSpPr txBox="1"/>
              <p:nvPr/>
            </p:nvSpPr>
            <p:spPr>
              <a:xfrm>
                <a:off x="2870581" y="3375014"/>
                <a:ext cx="2702801" cy="369332"/>
              </a:xfrm>
              <a:prstGeom prst="rect">
                <a:avLst/>
              </a:prstGeom>
              <a:noFill/>
            </p:spPr>
            <p:txBody>
              <a:bodyPr wrap="square">
                <a:spAutoFit/>
              </a:bodyPr>
              <a:lstStyle/>
              <a:p>
                <a:r>
                  <a:rPr lang="pt-BR" b="1" dirty="0">
                    <a:effectLst/>
                  </a:rPr>
                  <a:t>Formato de imagem .png</a:t>
                </a:r>
                <a:endParaRPr lang="pt-BR" b="1" dirty="0"/>
              </a:p>
            </p:txBody>
          </p:sp>
          <p:sp>
            <p:nvSpPr>
              <p:cNvPr id="14" name="CaixaDeTexto 13">
                <a:extLst>
                  <a:ext uri="{FF2B5EF4-FFF2-40B4-BE49-F238E27FC236}">
                    <a16:creationId xmlns:a16="http://schemas.microsoft.com/office/drawing/2014/main" id="{3B3A19D4-49DC-93B5-633D-2145FD2A14D6}"/>
                  </a:ext>
                </a:extLst>
              </p:cNvPr>
              <p:cNvSpPr txBox="1"/>
              <p:nvPr/>
            </p:nvSpPr>
            <p:spPr>
              <a:xfrm>
                <a:off x="2870581" y="4091517"/>
                <a:ext cx="2702801" cy="1077218"/>
              </a:xfrm>
              <a:prstGeom prst="rect">
                <a:avLst/>
              </a:prstGeom>
              <a:noFill/>
            </p:spPr>
            <p:txBody>
              <a:bodyPr wrap="square">
                <a:spAutoFit/>
              </a:bodyPr>
              <a:lstStyle/>
              <a:p>
                <a:r>
                  <a:rPr lang="pt-BR" sz="1600" dirty="0">
                    <a:solidFill>
                      <a:schemeClr val="bg2">
                        <a:lumMod val="25000"/>
                      </a:schemeClr>
                    </a:solidFill>
                    <a:effectLst/>
                  </a:rPr>
                  <a:t>O formato de imagem .png especifica os pixels das imagens digitais como uma sequência de 0s e 1s.</a:t>
                </a:r>
                <a:endParaRPr lang="pt-BR" sz="1600" dirty="0">
                  <a:solidFill>
                    <a:schemeClr val="bg2">
                      <a:lumMod val="25000"/>
                    </a:schemeClr>
                  </a:solidFill>
                </a:endParaRPr>
              </a:p>
            </p:txBody>
          </p:sp>
          <p:pic>
            <p:nvPicPr>
              <p:cNvPr id="15" name="Imagem 14">
                <a:extLst>
                  <a:ext uri="{FF2B5EF4-FFF2-40B4-BE49-F238E27FC236}">
                    <a16:creationId xmlns:a16="http://schemas.microsoft.com/office/drawing/2014/main" id="{66168F6B-747C-ACE5-C715-F8F1EB20B96C}"/>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3350169" y="1502701"/>
                <a:ext cx="1743627" cy="1743627"/>
              </a:xfrm>
              <a:prstGeom prst="rect">
                <a:avLst/>
              </a:prstGeom>
            </p:spPr>
          </p:pic>
        </p:grpSp>
      </p:grpSp>
    </p:spTree>
    <p:extLst>
      <p:ext uri="{BB962C8B-B14F-4D97-AF65-F5344CB8AC3E}">
        <p14:creationId xmlns:p14="http://schemas.microsoft.com/office/powerpoint/2010/main" val="36636574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Sistemas de numeração</a:t>
            </a:r>
          </a:p>
        </p:txBody>
      </p:sp>
      <p:sp>
        <p:nvSpPr>
          <p:cNvPr id="2" name="Espaço Reservado para Texto 1">
            <a:extLst>
              <a:ext uri="{FF2B5EF4-FFF2-40B4-BE49-F238E27FC236}">
                <a16:creationId xmlns:a16="http://schemas.microsoft.com/office/drawing/2014/main" id="{BAFFF4F7-35A5-936E-DD28-CE2EDCA31399}"/>
              </a:ext>
            </a:extLst>
          </p:cNvPr>
          <p:cNvSpPr>
            <a:spLocks noGrp="1"/>
          </p:cNvSpPr>
          <p:nvPr>
            <p:ph type="body" sz="quarter" idx="11"/>
          </p:nvPr>
        </p:nvSpPr>
        <p:spPr/>
        <p:txBody>
          <a:bodyPr/>
          <a:lstStyle/>
          <a:p>
            <a:r>
              <a:rPr lang="pt-BR" dirty="0"/>
              <a:t>Bases de numeração</a:t>
            </a:r>
          </a:p>
        </p:txBody>
      </p:sp>
      <p:grpSp>
        <p:nvGrpSpPr>
          <p:cNvPr id="3" name="Agrupar 2">
            <a:extLst>
              <a:ext uri="{FF2B5EF4-FFF2-40B4-BE49-F238E27FC236}">
                <a16:creationId xmlns:a16="http://schemas.microsoft.com/office/drawing/2014/main" id="{34159EB5-DCAA-1A63-E4E4-3BA9B89643EE}"/>
              </a:ext>
            </a:extLst>
          </p:cNvPr>
          <p:cNvGrpSpPr/>
          <p:nvPr/>
        </p:nvGrpSpPr>
        <p:grpSpPr>
          <a:xfrm>
            <a:off x="1019175" y="2571750"/>
            <a:ext cx="10148156" cy="2232025"/>
            <a:chOff x="1019174" y="1676603"/>
            <a:chExt cx="10148156" cy="2232025"/>
          </a:xfrm>
        </p:grpSpPr>
        <p:grpSp>
          <p:nvGrpSpPr>
            <p:cNvPr id="4" name="Agrupar 3">
              <a:extLst>
                <a:ext uri="{FF2B5EF4-FFF2-40B4-BE49-F238E27FC236}">
                  <a16:creationId xmlns:a16="http://schemas.microsoft.com/office/drawing/2014/main" id="{1DD5D0A0-5E0C-85AB-A150-5C5FA36353A1}"/>
                </a:ext>
              </a:extLst>
            </p:cNvPr>
            <p:cNvGrpSpPr/>
            <p:nvPr/>
          </p:nvGrpSpPr>
          <p:grpSpPr>
            <a:xfrm>
              <a:off x="1019174" y="1676603"/>
              <a:ext cx="3121093" cy="2232025"/>
              <a:chOff x="1019174" y="1676603"/>
              <a:chExt cx="3121093" cy="2232025"/>
            </a:xfrm>
          </p:grpSpPr>
          <p:sp>
            <p:nvSpPr>
              <p:cNvPr id="29" name="Retângulo: Cantos Arredondados 28">
                <a:extLst>
                  <a:ext uri="{FF2B5EF4-FFF2-40B4-BE49-F238E27FC236}">
                    <a16:creationId xmlns:a16="http://schemas.microsoft.com/office/drawing/2014/main" id="{75641066-6712-90F4-C926-EC1735661725}"/>
                  </a:ext>
                </a:extLst>
              </p:cNvPr>
              <p:cNvSpPr/>
              <p:nvPr/>
            </p:nvSpPr>
            <p:spPr>
              <a:xfrm>
                <a:off x="1019174" y="1676603"/>
                <a:ext cx="3121093" cy="223202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aixaDeTexto 31">
                <a:extLst>
                  <a:ext uri="{FF2B5EF4-FFF2-40B4-BE49-F238E27FC236}">
                    <a16:creationId xmlns:a16="http://schemas.microsoft.com/office/drawing/2014/main" id="{EC65D2D3-8C13-B970-4AAC-41FDBE151D94}"/>
                  </a:ext>
                </a:extLst>
              </p:cNvPr>
              <p:cNvSpPr txBox="1"/>
              <p:nvPr/>
            </p:nvSpPr>
            <p:spPr>
              <a:xfrm>
                <a:off x="1228319" y="1913935"/>
                <a:ext cx="2702801" cy="369332"/>
              </a:xfrm>
              <a:prstGeom prst="rect">
                <a:avLst/>
              </a:prstGeom>
              <a:noFill/>
            </p:spPr>
            <p:txBody>
              <a:bodyPr wrap="square">
                <a:spAutoFit/>
              </a:bodyPr>
              <a:lstStyle/>
              <a:p>
                <a:r>
                  <a:rPr lang="pt-BR" b="1" dirty="0">
                    <a:effectLst/>
                  </a:rPr>
                  <a:t>Decimal</a:t>
                </a:r>
                <a:endParaRPr lang="pt-BR" b="1" dirty="0"/>
              </a:p>
            </p:txBody>
          </p:sp>
          <p:sp>
            <p:nvSpPr>
              <p:cNvPr id="33" name="CaixaDeTexto 32">
                <a:extLst>
                  <a:ext uri="{FF2B5EF4-FFF2-40B4-BE49-F238E27FC236}">
                    <a16:creationId xmlns:a16="http://schemas.microsoft.com/office/drawing/2014/main" id="{FB7D767E-D2C2-15C7-CEC7-C45F0EC174D9}"/>
                  </a:ext>
                </a:extLst>
              </p:cNvPr>
              <p:cNvSpPr txBox="1"/>
              <p:nvPr/>
            </p:nvSpPr>
            <p:spPr>
              <a:xfrm>
                <a:off x="1228319" y="2630438"/>
                <a:ext cx="2702801" cy="584775"/>
              </a:xfrm>
              <a:prstGeom prst="rect">
                <a:avLst/>
              </a:prstGeom>
              <a:noFill/>
            </p:spPr>
            <p:txBody>
              <a:bodyPr wrap="square">
                <a:spAutoFit/>
              </a:bodyPr>
              <a:lstStyle/>
              <a:p>
                <a:r>
                  <a:rPr lang="pt-BR" sz="1600" dirty="0">
                    <a:solidFill>
                      <a:schemeClr val="bg2">
                        <a:lumMod val="25000"/>
                      </a:schemeClr>
                    </a:solidFill>
                    <a:effectLst/>
                  </a:rPr>
                  <a:t>Base numérica mais utilizada no nosso cotidiano.</a:t>
                </a:r>
                <a:endParaRPr lang="pt-BR" sz="1600" dirty="0">
                  <a:solidFill>
                    <a:schemeClr val="bg2">
                      <a:lumMod val="25000"/>
                    </a:schemeClr>
                  </a:solidFill>
                </a:endParaRPr>
              </a:p>
            </p:txBody>
          </p:sp>
        </p:grpSp>
        <p:grpSp>
          <p:nvGrpSpPr>
            <p:cNvPr id="8" name="Agrupar 7">
              <a:extLst>
                <a:ext uri="{FF2B5EF4-FFF2-40B4-BE49-F238E27FC236}">
                  <a16:creationId xmlns:a16="http://schemas.microsoft.com/office/drawing/2014/main" id="{A1C4895B-B34F-1853-A32E-B6094F7BA411}"/>
                </a:ext>
              </a:extLst>
            </p:cNvPr>
            <p:cNvGrpSpPr/>
            <p:nvPr/>
          </p:nvGrpSpPr>
          <p:grpSpPr>
            <a:xfrm>
              <a:off x="4535453" y="1676603"/>
              <a:ext cx="3121093" cy="2232025"/>
              <a:chOff x="4535453" y="1676603"/>
              <a:chExt cx="3121093" cy="2232025"/>
            </a:xfrm>
          </p:grpSpPr>
          <p:sp>
            <p:nvSpPr>
              <p:cNvPr id="26" name="Retângulo: Cantos Arredondados 25">
                <a:extLst>
                  <a:ext uri="{FF2B5EF4-FFF2-40B4-BE49-F238E27FC236}">
                    <a16:creationId xmlns:a16="http://schemas.microsoft.com/office/drawing/2014/main" id="{B8A6B07B-95C7-DE85-8A2B-3BA3CC90FF3A}"/>
                  </a:ext>
                </a:extLst>
              </p:cNvPr>
              <p:cNvSpPr/>
              <p:nvPr/>
            </p:nvSpPr>
            <p:spPr>
              <a:xfrm>
                <a:off x="4535453" y="1676603"/>
                <a:ext cx="3121093" cy="223202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CaixaDeTexto 26">
                <a:extLst>
                  <a:ext uri="{FF2B5EF4-FFF2-40B4-BE49-F238E27FC236}">
                    <a16:creationId xmlns:a16="http://schemas.microsoft.com/office/drawing/2014/main" id="{E9866A4D-B48D-0355-DB25-23E554522780}"/>
                  </a:ext>
                </a:extLst>
              </p:cNvPr>
              <p:cNvSpPr txBox="1"/>
              <p:nvPr/>
            </p:nvSpPr>
            <p:spPr>
              <a:xfrm>
                <a:off x="4744599" y="1915473"/>
                <a:ext cx="2702801" cy="369332"/>
              </a:xfrm>
              <a:prstGeom prst="rect">
                <a:avLst/>
              </a:prstGeom>
              <a:noFill/>
            </p:spPr>
            <p:txBody>
              <a:bodyPr wrap="square">
                <a:spAutoFit/>
              </a:bodyPr>
              <a:lstStyle/>
              <a:p>
                <a:r>
                  <a:rPr lang="pt-BR" b="1" dirty="0">
                    <a:effectLst/>
                  </a:rPr>
                  <a:t>Binária</a:t>
                </a:r>
                <a:endParaRPr lang="pt-BR" b="1" dirty="0"/>
              </a:p>
            </p:txBody>
          </p:sp>
          <p:sp>
            <p:nvSpPr>
              <p:cNvPr id="28" name="CaixaDeTexto 27">
                <a:extLst>
                  <a:ext uri="{FF2B5EF4-FFF2-40B4-BE49-F238E27FC236}">
                    <a16:creationId xmlns:a16="http://schemas.microsoft.com/office/drawing/2014/main" id="{7286F083-28B8-45D9-7C64-0D4F27D8109F}"/>
                  </a:ext>
                </a:extLst>
              </p:cNvPr>
              <p:cNvSpPr txBox="1"/>
              <p:nvPr/>
            </p:nvSpPr>
            <p:spPr>
              <a:xfrm>
                <a:off x="4744599" y="2631976"/>
                <a:ext cx="2702801" cy="830997"/>
              </a:xfrm>
              <a:prstGeom prst="rect">
                <a:avLst/>
              </a:prstGeom>
              <a:noFill/>
            </p:spPr>
            <p:txBody>
              <a:bodyPr wrap="square">
                <a:spAutoFit/>
              </a:bodyPr>
              <a:lstStyle/>
              <a:p>
                <a:r>
                  <a:rPr lang="pt-BR" sz="1600" dirty="0">
                    <a:solidFill>
                      <a:schemeClr val="bg2">
                        <a:lumMod val="25000"/>
                      </a:schemeClr>
                    </a:solidFill>
                    <a:effectLst/>
                  </a:rPr>
                  <a:t>Base usada pelos computadores no processamento de dados.</a:t>
                </a:r>
                <a:endParaRPr lang="pt-BR" sz="1600" dirty="0">
                  <a:solidFill>
                    <a:schemeClr val="bg2">
                      <a:lumMod val="25000"/>
                    </a:schemeClr>
                  </a:solidFill>
                </a:endParaRPr>
              </a:p>
            </p:txBody>
          </p:sp>
        </p:grpSp>
        <p:grpSp>
          <p:nvGrpSpPr>
            <p:cNvPr id="22" name="Agrupar 21">
              <a:extLst>
                <a:ext uri="{FF2B5EF4-FFF2-40B4-BE49-F238E27FC236}">
                  <a16:creationId xmlns:a16="http://schemas.microsoft.com/office/drawing/2014/main" id="{B5ED583E-C643-BF84-62F7-70A8E6248440}"/>
                </a:ext>
              </a:extLst>
            </p:cNvPr>
            <p:cNvGrpSpPr/>
            <p:nvPr/>
          </p:nvGrpSpPr>
          <p:grpSpPr>
            <a:xfrm>
              <a:off x="8046237" y="1676603"/>
              <a:ext cx="3121093" cy="2232025"/>
              <a:chOff x="8046237" y="1676603"/>
              <a:chExt cx="3121093" cy="2232025"/>
            </a:xfrm>
          </p:grpSpPr>
          <p:sp>
            <p:nvSpPr>
              <p:cNvPr id="23" name="Retângulo: Cantos Arredondados 22">
                <a:extLst>
                  <a:ext uri="{FF2B5EF4-FFF2-40B4-BE49-F238E27FC236}">
                    <a16:creationId xmlns:a16="http://schemas.microsoft.com/office/drawing/2014/main" id="{57BC8D3F-4AC2-CB47-936E-DB34247A57E9}"/>
                  </a:ext>
                </a:extLst>
              </p:cNvPr>
              <p:cNvSpPr/>
              <p:nvPr/>
            </p:nvSpPr>
            <p:spPr>
              <a:xfrm>
                <a:off x="8046237" y="1676603"/>
                <a:ext cx="3121093" cy="223202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aixaDeTexto 23">
                <a:extLst>
                  <a:ext uri="{FF2B5EF4-FFF2-40B4-BE49-F238E27FC236}">
                    <a16:creationId xmlns:a16="http://schemas.microsoft.com/office/drawing/2014/main" id="{1CFD8103-3064-3186-9DC8-FC27CBA8B346}"/>
                  </a:ext>
                </a:extLst>
              </p:cNvPr>
              <p:cNvSpPr txBox="1"/>
              <p:nvPr/>
            </p:nvSpPr>
            <p:spPr>
              <a:xfrm>
                <a:off x="8260880" y="1946009"/>
                <a:ext cx="2702801" cy="369332"/>
              </a:xfrm>
              <a:prstGeom prst="rect">
                <a:avLst/>
              </a:prstGeom>
              <a:noFill/>
            </p:spPr>
            <p:txBody>
              <a:bodyPr wrap="square">
                <a:spAutoFit/>
              </a:bodyPr>
              <a:lstStyle/>
              <a:p>
                <a:r>
                  <a:rPr lang="pt-BR" b="1" dirty="0">
                    <a:effectLst/>
                  </a:rPr>
                  <a:t>Octal e hexadecimal</a:t>
                </a:r>
                <a:endParaRPr lang="pt-BR" b="1" dirty="0"/>
              </a:p>
            </p:txBody>
          </p:sp>
          <p:sp>
            <p:nvSpPr>
              <p:cNvPr id="25" name="CaixaDeTexto 24">
                <a:extLst>
                  <a:ext uri="{FF2B5EF4-FFF2-40B4-BE49-F238E27FC236}">
                    <a16:creationId xmlns:a16="http://schemas.microsoft.com/office/drawing/2014/main" id="{DF67A42C-638F-E812-73D0-5509591D42D3}"/>
                  </a:ext>
                </a:extLst>
              </p:cNvPr>
              <p:cNvSpPr txBox="1"/>
              <p:nvPr/>
            </p:nvSpPr>
            <p:spPr>
              <a:xfrm>
                <a:off x="8260880" y="2662512"/>
                <a:ext cx="2702801" cy="338554"/>
              </a:xfrm>
              <a:prstGeom prst="rect">
                <a:avLst/>
              </a:prstGeom>
              <a:noFill/>
            </p:spPr>
            <p:txBody>
              <a:bodyPr wrap="square">
                <a:spAutoFit/>
              </a:bodyPr>
              <a:lstStyle/>
              <a:p>
                <a:r>
                  <a:rPr lang="pt-BR" sz="1600" dirty="0">
                    <a:solidFill>
                      <a:schemeClr val="bg2">
                        <a:lumMod val="25000"/>
                      </a:schemeClr>
                    </a:solidFill>
                    <a:effectLst/>
                  </a:rPr>
                  <a:t>Múltiplos da base binária.</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145587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Sistemas de numeração</a:t>
            </a:r>
          </a:p>
        </p:txBody>
      </p:sp>
      <p:sp>
        <p:nvSpPr>
          <p:cNvPr id="2" name="Espaço Reservado para Texto 1">
            <a:extLst>
              <a:ext uri="{FF2B5EF4-FFF2-40B4-BE49-F238E27FC236}">
                <a16:creationId xmlns:a16="http://schemas.microsoft.com/office/drawing/2014/main" id="{BAFFF4F7-35A5-936E-DD28-CE2EDCA31399}"/>
              </a:ext>
            </a:extLst>
          </p:cNvPr>
          <p:cNvSpPr>
            <a:spLocks noGrp="1"/>
          </p:cNvSpPr>
          <p:nvPr>
            <p:ph type="body" sz="quarter" idx="11"/>
          </p:nvPr>
        </p:nvSpPr>
        <p:spPr/>
        <p:txBody>
          <a:bodyPr/>
          <a:lstStyle/>
          <a:p>
            <a:r>
              <a:rPr lang="pt-BR" dirty="0"/>
              <a:t>Posicional</a:t>
            </a:r>
          </a:p>
        </p:txBody>
      </p:sp>
      <p:pic>
        <p:nvPicPr>
          <p:cNvPr id="6" name="Imagem 5" descr="Diagrama&#10;&#10;Descrição gerada automaticamente">
            <a:extLst>
              <a:ext uri="{FF2B5EF4-FFF2-40B4-BE49-F238E27FC236}">
                <a16:creationId xmlns:a16="http://schemas.microsoft.com/office/drawing/2014/main" id="{70CDAA37-6656-A7A6-C72B-42F4529228D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11952" y="2336667"/>
            <a:ext cx="8257310" cy="2244858"/>
          </a:xfrm>
          <a:prstGeom prst="rect">
            <a:avLst/>
          </a:prstGeom>
        </p:spPr>
      </p:pic>
      <p:sp>
        <p:nvSpPr>
          <p:cNvPr id="10" name="CaixaDeTexto 9">
            <a:extLst>
              <a:ext uri="{FF2B5EF4-FFF2-40B4-BE49-F238E27FC236}">
                <a16:creationId xmlns:a16="http://schemas.microsoft.com/office/drawing/2014/main" id="{0A51FFA5-5A9E-45C1-F65B-77C3543909DC}"/>
              </a:ext>
            </a:extLst>
          </p:cNvPr>
          <p:cNvSpPr txBox="1"/>
          <p:nvPr/>
        </p:nvSpPr>
        <p:spPr>
          <a:xfrm>
            <a:off x="1308389" y="5032930"/>
            <a:ext cx="9627466" cy="646331"/>
          </a:xfrm>
          <a:prstGeom prst="rect">
            <a:avLst/>
          </a:prstGeom>
          <a:noFill/>
        </p:spPr>
        <p:txBody>
          <a:bodyPr wrap="square">
            <a:spAutoFit/>
          </a:bodyPr>
          <a:lstStyle/>
          <a:p>
            <a:r>
              <a:rPr lang="pt-BR" dirty="0">
                <a:solidFill>
                  <a:schemeClr val="bg2">
                    <a:lumMod val="25000"/>
                  </a:schemeClr>
                </a:solidFill>
              </a:rPr>
              <a:t>Uma base é a quantidade de símbolos de um sistema posicional. Seu número indica o total de símbolos dela.</a:t>
            </a:r>
          </a:p>
        </p:txBody>
      </p:sp>
    </p:spTree>
    <p:extLst>
      <p:ext uri="{BB962C8B-B14F-4D97-AF65-F5344CB8AC3E}">
        <p14:creationId xmlns:p14="http://schemas.microsoft.com/office/powerpoint/2010/main" val="38106294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Sistemas de numeração</a:t>
            </a:r>
          </a:p>
        </p:txBody>
      </p:sp>
      <p:sp>
        <p:nvSpPr>
          <p:cNvPr id="2" name="Espaço Reservado para Texto 1">
            <a:extLst>
              <a:ext uri="{FF2B5EF4-FFF2-40B4-BE49-F238E27FC236}">
                <a16:creationId xmlns:a16="http://schemas.microsoft.com/office/drawing/2014/main" id="{BAFFF4F7-35A5-936E-DD28-CE2EDCA31399}"/>
              </a:ext>
            </a:extLst>
          </p:cNvPr>
          <p:cNvSpPr>
            <a:spLocks noGrp="1"/>
          </p:cNvSpPr>
          <p:nvPr>
            <p:ph type="body" sz="quarter" idx="11"/>
          </p:nvPr>
        </p:nvSpPr>
        <p:spPr/>
        <p:txBody>
          <a:bodyPr/>
          <a:lstStyle/>
          <a:p>
            <a:r>
              <a:rPr lang="pt-BR" dirty="0"/>
              <a:t>Posicional</a:t>
            </a:r>
          </a:p>
        </p:txBody>
      </p:sp>
      <p:pic>
        <p:nvPicPr>
          <p:cNvPr id="4" name="Imagem 3" descr="Diagrama&#10;&#10;Descrição gerada automaticamente com confiança média">
            <a:extLst>
              <a:ext uri="{FF2B5EF4-FFF2-40B4-BE49-F238E27FC236}">
                <a16:creationId xmlns:a16="http://schemas.microsoft.com/office/drawing/2014/main" id="{CA7ABF79-19D1-5513-03C6-2B28A8AE80D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57475" y="2312988"/>
            <a:ext cx="6877050" cy="2724150"/>
          </a:xfrm>
          <a:prstGeom prst="rect">
            <a:avLst/>
          </a:prstGeom>
        </p:spPr>
      </p:pic>
    </p:spTree>
    <p:extLst>
      <p:ext uri="{BB962C8B-B14F-4D97-AF65-F5344CB8AC3E}">
        <p14:creationId xmlns:p14="http://schemas.microsoft.com/office/powerpoint/2010/main" val="8173581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Sistemas de numeração</a:t>
            </a:r>
          </a:p>
        </p:txBody>
      </p:sp>
      <p:sp>
        <p:nvSpPr>
          <p:cNvPr id="2" name="Espaço Reservado para Texto 1">
            <a:extLst>
              <a:ext uri="{FF2B5EF4-FFF2-40B4-BE49-F238E27FC236}">
                <a16:creationId xmlns:a16="http://schemas.microsoft.com/office/drawing/2014/main" id="{BAFFF4F7-35A5-936E-DD28-CE2EDCA31399}"/>
              </a:ext>
            </a:extLst>
          </p:cNvPr>
          <p:cNvSpPr>
            <a:spLocks noGrp="1"/>
          </p:cNvSpPr>
          <p:nvPr>
            <p:ph type="body" sz="quarter" idx="11"/>
          </p:nvPr>
        </p:nvSpPr>
        <p:spPr/>
        <p:txBody>
          <a:bodyPr/>
          <a:lstStyle/>
          <a:p>
            <a:r>
              <a:rPr lang="pt-BR" dirty="0"/>
              <a:t>Posicional</a:t>
            </a:r>
          </a:p>
        </p:txBody>
      </p:sp>
      <p:grpSp>
        <p:nvGrpSpPr>
          <p:cNvPr id="3" name="Agrupar 2">
            <a:extLst>
              <a:ext uri="{FF2B5EF4-FFF2-40B4-BE49-F238E27FC236}">
                <a16:creationId xmlns:a16="http://schemas.microsoft.com/office/drawing/2014/main" id="{94A9ACC6-5922-A403-C4EC-18F36386222A}"/>
              </a:ext>
            </a:extLst>
          </p:cNvPr>
          <p:cNvGrpSpPr/>
          <p:nvPr/>
        </p:nvGrpSpPr>
        <p:grpSpPr>
          <a:xfrm>
            <a:off x="2638769" y="2161021"/>
            <a:ext cx="6637372" cy="2178842"/>
            <a:chOff x="2873374" y="1676604"/>
            <a:chExt cx="6637372" cy="2178842"/>
          </a:xfrm>
        </p:grpSpPr>
        <p:grpSp>
          <p:nvGrpSpPr>
            <p:cNvPr id="5" name="Agrupar 4">
              <a:extLst>
                <a:ext uri="{FF2B5EF4-FFF2-40B4-BE49-F238E27FC236}">
                  <a16:creationId xmlns:a16="http://schemas.microsoft.com/office/drawing/2014/main" id="{3CE21958-F785-3F85-57A3-70869DDB143E}"/>
                </a:ext>
              </a:extLst>
            </p:cNvPr>
            <p:cNvGrpSpPr/>
            <p:nvPr/>
          </p:nvGrpSpPr>
          <p:grpSpPr>
            <a:xfrm>
              <a:off x="2873374" y="1676604"/>
              <a:ext cx="3121093" cy="2178842"/>
              <a:chOff x="2873374" y="1676604"/>
              <a:chExt cx="3121093" cy="2178842"/>
            </a:xfrm>
          </p:grpSpPr>
          <p:sp>
            <p:nvSpPr>
              <p:cNvPr id="11" name="Retângulo: Cantos Arredondados 10">
                <a:extLst>
                  <a:ext uri="{FF2B5EF4-FFF2-40B4-BE49-F238E27FC236}">
                    <a16:creationId xmlns:a16="http://schemas.microsoft.com/office/drawing/2014/main" id="{221C14CA-7AA9-02C9-B6E6-778C23362CC2}"/>
                  </a:ext>
                </a:extLst>
              </p:cNvPr>
              <p:cNvSpPr/>
              <p:nvPr/>
            </p:nvSpPr>
            <p:spPr>
              <a:xfrm>
                <a:off x="2873374" y="1676604"/>
                <a:ext cx="3121093" cy="21788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4C8FA866-A393-5E48-3678-2C6A7318ABDC}"/>
                  </a:ext>
                </a:extLst>
              </p:cNvPr>
              <p:cNvSpPr txBox="1"/>
              <p:nvPr/>
            </p:nvSpPr>
            <p:spPr>
              <a:xfrm>
                <a:off x="3082519" y="1913935"/>
                <a:ext cx="2702801" cy="369332"/>
              </a:xfrm>
              <a:prstGeom prst="rect">
                <a:avLst/>
              </a:prstGeom>
              <a:noFill/>
            </p:spPr>
            <p:txBody>
              <a:bodyPr wrap="square">
                <a:spAutoFit/>
              </a:bodyPr>
              <a:lstStyle/>
              <a:p>
                <a:r>
                  <a:rPr lang="pt-BR" b="1" dirty="0"/>
                  <a:t>Da direita para a esquerda</a:t>
                </a:r>
              </a:p>
            </p:txBody>
          </p:sp>
          <p:sp>
            <p:nvSpPr>
              <p:cNvPr id="13" name="CaixaDeTexto 12">
                <a:extLst>
                  <a:ext uri="{FF2B5EF4-FFF2-40B4-BE49-F238E27FC236}">
                    <a16:creationId xmlns:a16="http://schemas.microsoft.com/office/drawing/2014/main" id="{B8EB4AD9-32F3-875E-564A-10CB59C2F04B}"/>
                  </a:ext>
                </a:extLst>
              </p:cNvPr>
              <p:cNvSpPr txBox="1"/>
              <p:nvPr/>
            </p:nvSpPr>
            <p:spPr>
              <a:xfrm>
                <a:off x="3082518" y="2419541"/>
                <a:ext cx="2702801" cy="830997"/>
              </a:xfrm>
              <a:prstGeom prst="rect">
                <a:avLst/>
              </a:prstGeom>
              <a:noFill/>
            </p:spPr>
            <p:txBody>
              <a:bodyPr wrap="square">
                <a:spAutoFit/>
              </a:bodyPr>
              <a:lstStyle/>
              <a:p>
                <a:pPr algn="l" rtl="0"/>
                <a:r>
                  <a:rPr lang="pt-BR" sz="1600" b="0" dirty="0">
                    <a:solidFill>
                      <a:schemeClr val="bg2">
                        <a:lumMod val="25000"/>
                      </a:schemeClr>
                    </a:solidFill>
                    <a:effectLst/>
                    <a:latin typeface="+mj-lt"/>
                  </a:rPr>
                  <a:t>Cresce a partir do valor 0 (seguido do 1 até o último algarismo válido).</a:t>
                </a:r>
              </a:p>
            </p:txBody>
          </p:sp>
        </p:grpSp>
        <p:grpSp>
          <p:nvGrpSpPr>
            <p:cNvPr id="6" name="Agrupar 5">
              <a:extLst>
                <a:ext uri="{FF2B5EF4-FFF2-40B4-BE49-F238E27FC236}">
                  <a16:creationId xmlns:a16="http://schemas.microsoft.com/office/drawing/2014/main" id="{E39F3990-9294-8521-7AFD-6D719CA0EAF5}"/>
                </a:ext>
              </a:extLst>
            </p:cNvPr>
            <p:cNvGrpSpPr/>
            <p:nvPr/>
          </p:nvGrpSpPr>
          <p:grpSpPr>
            <a:xfrm>
              <a:off x="6389653" y="1676604"/>
              <a:ext cx="3121093" cy="2178842"/>
              <a:chOff x="6389653" y="1676604"/>
              <a:chExt cx="3121093" cy="2178842"/>
            </a:xfrm>
          </p:grpSpPr>
          <p:sp>
            <p:nvSpPr>
              <p:cNvPr id="8" name="Retângulo: Cantos Arredondados 7">
                <a:extLst>
                  <a:ext uri="{FF2B5EF4-FFF2-40B4-BE49-F238E27FC236}">
                    <a16:creationId xmlns:a16="http://schemas.microsoft.com/office/drawing/2014/main" id="{016C09C7-A7FF-30DC-CB77-CA1659108551}"/>
                  </a:ext>
                </a:extLst>
              </p:cNvPr>
              <p:cNvSpPr/>
              <p:nvPr/>
            </p:nvSpPr>
            <p:spPr>
              <a:xfrm>
                <a:off x="6389653" y="1676604"/>
                <a:ext cx="3121093" cy="21788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7FE982EC-66BB-A89F-66AD-E23C118D223B}"/>
                  </a:ext>
                </a:extLst>
              </p:cNvPr>
              <p:cNvSpPr txBox="1"/>
              <p:nvPr/>
            </p:nvSpPr>
            <p:spPr>
              <a:xfrm>
                <a:off x="6598799" y="1915473"/>
                <a:ext cx="2702801" cy="369332"/>
              </a:xfrm>
              <a:prstGeom prst="rect">
                <a:avLst/>
              </a:prstGeom>
              <a:noFill/>
            </p:spPr>
            <p:txBody>
              <a:bodyPr wrap="square">
                <a:spAutoFit/>
              </a:bodyPr>
              <a:lstStyle/>
              <a:p>
                <a:r>
                  <a:rPr lang="pt-BR" b="1" dirty="0">
                    <a:effectLst/>
                  </a:rPr>
                  <a:t>Retorna a 0</a:t>
                </a:r>
                <a:endParaRPr lang="pt-BR" b="1" dirty="0"/>
              </a:p>
            </p:txBody>
          </p:sp>
          <p:sp>
            <p:nvSpPr>
              <p:cNvPr id="10" name="CaixaDeTexto 9">
                <a:extLst>
                  <a:ext uri="{FF2B5EF4-FFF2-40B4-BE49-F238E27FC236}">
                    <a16:creationId xmlns:a16="http://schemas.microsoft.com/office/drawing/2014/main" id="{C1EF7EE4-5D9D-3776-99D7-05BB9B088CAD}"/>
                  </a:ext>
                </a:extLst>
              </p:cNvPr>
              <p:cNvSpPr txBox="1"/>
              <p:nvPr/>
            </p:nvSpPr>
            <p:spPr>
              <a:xfrm>
                <a:off x="6598799" y="2419541"/>
                <a:ext cx="2702801" cy="1323439"/>
              </a:xfrm>
              <a:prstGeom prst="rect">
                <a:avLst/>
              </a:prstGeom>
              <a:noFill/>
            </p:spPr>
            <p:txBody>
              <a:bodyPr wrap="square">
                <a:spAutoFit/>
              </a:bodyPr>
              <a:lstStyle/>
              <a:p>
                <a:r>
                  <a:rPr lang="pt-BR" sz="1600" b="0" dirty="0">
                    <a:solidFill>
                      <a:schemeClr val="bg2">
                        <a:lumMod val="25000"/>
                      </a:schemeClr>
                    </a:solidFill>
                    <a:effectLst/>
                    <a:latin typeface="+mj-lt"/>
                  </a:rPr>
                  <a:t>Quando a contagem chega ao último algarismo válido de uma posição, ela retorna a 0 e cresce uma unidade para a esquerda.</a:t>
                </a:r>
                <a:endParaRPr lang="pt-BR" sz="1600" dirty="0">
                  <a:solidFill>
                    <a:schemeClr val="bg2">
                      <a:lumMod val="25000"/>
                    </a:schemeClr>
                  </a:solidFill>
                  <a:latin typeface="+mj-lt"/>
                </a:endParaRPr>
              </a:p>
            </p:txBody>
          </p:sp>
        </p:grpSp>
      </p:grpSp>
      <p:sp>
        <p:nvSpPr>
          <p:cNvPr id="15" name="Espaço Reservado para Texto 1">
            <a:extLst>
              <a:ext uri="{FF2B5EF4-FFF2-40B4-BE49-F238E27FC236}">
                <a16:creationId xmlns:a16="http://schemas.microsoft.com/office/drawing/2014/main" id="{CEECE219-F817-4448-4DF6-14C4540F29D1}"/>
              </a:ext>
            </a:extLst>
          </p:cNvPr>
          <p:cNvSpPr txBox="1">
            <a:spLocks/>
          </p:cNvSpPr>
          <p:nvPr/>
        </p:nvSpPr>
        <p:spPr>
          <a:xfrm>
            <a:off x="1019175" y="4729678"/>
            <a:ext cx="10153650" cy="8572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dirty="0"/>
              <a:t>Não posicional</a:t>
            </a:r>
          </a:p>
        </p:txBody>
      </p:sp>
      <p:sp>
        <p:nvSpPr>
          <p:cNvPr id="16" name="CaixaDeTexto 15">
            <a:extLst>
              <a:ext uri="{FF2B5EF4-FFF2-40B4-BE49-F238E27FC236}">
                <a16:creationId xmlns:a16="http://schemas.microsoft.com/office/drawing/2014/main" id="{8EC59D0F-351C-B233-D1B2-9436D693FB6A}"/>
              </a:ext>
            </a:extLst>
          </p:cNvPr>
          <p:cNvSpPr txBox="1"/>
          <p:nvPr/>
        </p:nvSpPr>
        <p:spPr>
          <a:xfrm>
            <a:off x="1019175" y="5402262"/>
            <a:ext cx="8919152" cy="369332"/>
          </a:xfrm>
          <a:prstGeom prst="rect">
            <a:avLst/>
          </a:prstGeom>
          <a:noFill/>
        </p:spPr>
        <p:txBody>
          <a:bodyPr wrap="square">
            <a:spAutoFit/>
          </a:bodyPr>
          <a:lstStyle/>
          <a:p>
            <a:r>
              <a:rPr lang="pt-BR" dirty="0">
                <a:solidFill>
                  <a:schemeClr val="bg2">
                    <a:lumMod val="25000"/>
                  </a:schemeClr>
                </a:solidFill>
              </a:rPr>
              <a:t>Todo algarismo tem valor fixo independentemente de sua posição no número.</a:t>
            </a:r>
          </a:p>
        </p:txBody>
      </p:sp>
    </p:spTree>
    <p:extLst>
      <p:ext uri="{BB962C8B-B14F-4D97-AF65-F5344CB8AC3E}">
        <p14:creationId xmlns:p14="http://schemas.microsoft.com/office/powerpoint/2010/main" val="31588334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a:xfrm>
            <a:off x="1019175" y="584200"/>
            <a:ext cx="10646352" cy="857250"/>
          </a:xfrm>
        </p:spPr>
        <p:txBody>
          <a:bodyPr/>
          <a:lstStyle/>
          <a:p>
            <a:r>
              <a:rPr lang="pt-BR" dirty="0"/>
              <a:t>Operações aritméticas com números inteiros em qualquer base</a:t>
            </a:r>
          </a:p>
        </p:txBody>
      </p:sp>
      <p:sp>
        <p:nvSpPr>
          <p:cNvPr id="2" name="Espaço Reservado para Texto 1">
            <a:extLst>
              <a:ext uri="{FF2B5EF4-FFF2-40B4-BE49-F238E27FC236}">
                <a16:creationId xmlns:a16="http://schemas.microsoft.com/office/drawing/2014/main" id="{BAFFF4F7-35A5-936E-DD28-CE2EDCA31399}"/>
              </a:ext>
            </a:extLst>
          </p:cNvPr>
          <p:cNvSpPr>
            <a:spLocks noGrp="1"/>
          </p:cNvSpPr>
          <p:nvPr>
            <p:ph type="body" sz="quarter" idx="11"/>
          </p:nvPr>
        </p:nvSpPr>
        <p:spPr>
          <a:xfrm>
            <a:off x="1053649" y="1234554"/>
            <a:ext cx="10153650" cy="857250"/>
          </a:xfrm>
        </p:spPr>
        <p:txBody>
          <a:bodyPr/>
          <a:lstStyle/>
          <a:p>
            <a:r>
              <a:rPr lang="pt-BR" dirty="0"/>
              <a:t>Adição</a:t>
            </a:r>
          </a:p>
        </p:txBody>
      </p:sp>
      <p:sp>
        <p:nvSpPr>
          <p:cNvPr id="14" name="CaixaDeTexto 13">
            <a:extLst>
              <a:ext uri="{FF2B5EF4-FFF2-40B4-BE49-F238E27FC236}">
                <a16:creationId xmlns:a16="http://schemas.microsoft.com/office/drawing/2014/main" id="{5AD23BA1-7122-7A02-86D6-7CA99857EA91}"/>
              </a:ext>
            </a:extLst>
          </p:cNvPr>
          <p:cNvSpPr txBox="1"/>
          <p:nvPr/>
        </p:nvSpPr>
        <p:spPr>
          <a:xfrm>
            <a:off x="1053649" y="2868861"/>
            <a:ext cx="8919152" cy="1477328"/>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Soma de parcelas feita algarismo por algarismo.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Se a soma ultrapassar a base, subtrai-se o excesso e passa-se 1.</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Unidade passada ("vai 1") para a posição à esquerda, repetindo o processo.</a:t>
            </a:r>
          </a:p>
        </p:txBody>
      </p:sp>
    </p:spTree>
    <p:extLst>
      <p:ext uri="{BB962C8B-B14F-4D97-AF65-F5344CB8AC3E}">
        <p14:creationId xmlns:p14="http://schemas.microsoft.com/office/powerpoint/2010/main" val="29024919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a:xfrm>
            <a:off x="1019175" y="584200"/>
            <a:ext cx="10646352" cy="857250"/>
          </a:xfrm>
        </p:spPr>
        <p:txBody>
          <a:bodyPr/>
          <a:lstStyle/>
          <a:p>
            <a:r>
              <a:rPr lang="pt-BR" dirty="0"/>
              <a:t>Operações aritméticas com números inteiros em qualquer base</a:t>
            </a:r>
          </a:p>
        </p:txBody>
      </p:sp>
      <p:sp>
        <p:nvSpPr>
          <p:cNvPr id="2" name="Espaço Reservado para Texto 1">
            <a:extLst>
              <a:ext uri="{FF2B5EF4-FFF2-40B4-BE49-F238E27FC236}">
                <a16:creationId xmlns:a16="http://schemas.microsoft.com/office/drawing/2014/main" id="{BAFFF4F7-35A5-936E-DD28-CE2EDCA31399}"/>
              </a:ext>
            </a:extLst>
          </p:cNvPr>
          <p:cNvSpPr>
            <a:spLocks noGrp="1"/>
          </p:cNvSpPr>
          <p:nvPr>
            <p:ph type="body" sz="quarter" idx="11"/>
          </p:nvPr>
        </p:nvSpPr>
        <p:spPr>
          <a:xfrm>
            <a:off x="1053649" y="1234554"/>
            <a:ext cx="10153650" cy="857250"/>
          </a:xfrm>
        </p:spPr>
        <p:txBody>
          <a:bodyPr/>
          <a:lstStyle/>
          <a:p>
            <a:r>
              <a:rPr lang="pt-BR" dirty="0"/>
              <a:t>Adição</a:t>
            </a:r>
          </a:p>
        </p:txBody>
      </p:sp>
      <p:grpSp>
        <p:nvGrpSpPr>
          <p:cNvPr id="29" name="Agrupar 28">
            <a:extLst>
              <a:ext uri="{FF2B5EF4-FFF2-40B4-BE49-F238E27FC236}">
                <a16:creationId xmlns:a16="http://schemas.microsoft.com/office/drawing/2014/main" id="{ED553A40-A5B4-3D3C-44B5-116333C75AC1}"/>
              </a:ext>
            </a:extLst>
          </p:cNvPr>
          <p:cNvGrpSpPr/>
          <p:nvPr/>
        </p:nvGrpSpPr>
        <p:grpSpPr>
          <a:xfrm>
            <a:off x="1019175" y="2312988"/>
            <a:ext cx="10153650" cy="3734980"/>
            <a:chOff x="1200936" y="1713211"/>
            <a:chExt cx="9850521" cy="3734980"/>
          </a:xfrm>
        </p:grpSpPr>
        <p:grpSp>
          <p:nvGrpSpPr>
            <p:cNvPr id="30" name="Agrupar 29">
              <a:extLst>
                <a:ext uri="{FF2B5EF4-FFF2-40B4-BE49-F238E27FC236}">
                  <a16:creationId xmlns:a16="http://schemas.microsoft.com/office/drawing/2014/main" id="{9710CD20-96F1-8E09-028E-130FB5C024E4}"/>
                </a:ext>
              </a:extLst>
            </p:cNvPr>
            <p:cNvGrpSpPr/>
            <p:nvPr/>
          </p:nvGrpSpPr>
          <p:grpSpPr>
            <a:xfrm>
              <a:off x="1200936" y="1872001"/>
              <a:ext cx="3121093" cy="3576190"/>
              <a:chOff x="2661436" y="1840251"/>
              <a:chExt cx="3121093" cy="3576190"/>
            </a:xfrm>
          </p:grpSpPr>
          <p:sp>
            <p:nvSpPr>
              <p:cNvPr id="41" name="Retângulo: Cantos Arredondados 40">
                <a:extLst>
                  <a:ext uri="{FF2B5EF4-FFF2-40B4-BE49-F238E27FC236}">
                    <a16:creationId xmlns:a16="http://schemas.microsoft.com/office/drawing/2014/main" id="{7B9DB808-4D06-E9E7-D23D-3C8DC35ECD2C}"/>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CaixaDeTexto 41">
                <a:extLst>
                  <a:ext uri="{FF2B5EF4-FFF2-40B4-BE49-F238E27FC236}">
                    <a16:creationId xmlns:a16="http://schemas.microsoft.com/office/drawing/2014/main" id="{5D22EC6C-161B-4960-EA1A-B34CA44BDFA7}"/>
                  </a:ext>
                </a:extLst>
              </p:cNvPr>
              <p:cNvSpPr txBox="1"/>
              <p:nvPr/>
            </p:nvSpPr>
            <p:spPr>
              <a:xfrm>
                <a:off x="2870581" y="3375014"/>
                <a:ext cx="2702801" cy="369332"/>
              </a:xfrm>
              <a:prstGeom prst="rect">
                <a:avLst/>
              </a:prstGeom>
              <a:noFill/>
            </p:spPr>
            <p:txBody>
              <a:bodyPr wrap="square">
                <a:spAutoFit/>
              </a:bodyPr>
              <a:lstStyle/>
              <a:p>
                <a:r>
                  <a:rPr lang="pt-BR" b="1" dirty="0">
                    <a:effectLst/>
                  </a:rPr>
                  <a:t>Na base 10</a:t>
                </a:r>
                <a:endParaRPr lang="pt-BR" b="1" dirty="0"/>
              </a:p>
            </p:txBody>
          </p:sp>
          <p:sp>
            <p:nvSpPr>
              <p:cNvPr id="43" name="CaixaDeTexto 42">
                <a:extLst>
                  <a:ext uri="{FF2B5EF4-FFF2-40B4-BE49-F238E27FC236}">
                    <a16:creationId xmlns:a16="http://schemas.microsoft.com/office/drawing/2014/main" id="{181336EE-9512-5D87-1CE5-C41041F90D0A}"/>
                  </a:ext>
                </a:extLst>
              </p:cNvPr>
              <p:cNvSpPr txBox="1"/>
              <p:nvPr/>
            </p:nvSpPr>
            <p:spPr>
              <a:xfrm>
                <a:off x="2865781" y="3847969"/>
                <a:ext cx="2702801" cy="584775"/>
              </a:xfrm>
              <a:prstGeom prst="rect">
                <a:avLst/>
              </a:prstGeom>
              <a:noFill/>
            </p:spPr>
            <p:txBody>
              <a:bodyPr wrap="square">
                <a:spAutoFit/>
              </a:bodyPr>
              <a:lstStyle/>
              <a:p>
                <a:r>
                  <a:rPr lang="pt-BR" sz="1600" dirty="0">
                    <a:solidFill>
                      <a:schemeClr val="bg2">
                        <a:lumMod val="25000"/>
                      </a:schemeClr>
                    </a:solidFill>
                    <a:effectLst/>
                  </a:rPr>
                  <a:t>Base numérica mais utilizada no nosso cotidiano.</a:t>
                </a:r>
                <a:endParaRPr lang="pt-BR" sz="1600" dirty="0">
                  <a:solidFill>
                    <a:schemeClr val="bg2">
                      <a:lumMod val="25000"/>
                    </a:schemeClr>
                  </a:solidFill>
                </a:endParaRPr>
              </a:p>
            </p:txBody>
          </p:sp>
          <p:pic>
            <p:nvPicPr>
              <p:cNvPr id="44" name="Imagem 43">
                <a:extLst>
                  <a:ext uri="{FF2B5EF4-FFF2-40B4-BE49-F238E27FC236}">
                    <a16:creationId xmlns:a16="http://schemas.microsoft.com/office/drawing/2014/main" id="{379765AC-CCAE-4D42-E08F-D6F8583B4FF2}"/>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3533198" y="1840251"/>
                <a:ext cx="1374953" cy="1302587"/>
              </a:xfrm>
              <a:prstGeom prst="rect">
                <a:avLst/>
              </a:prstGeom>
            </p:spPr>
          </p:pic>
        </p:grpSp>
        <p:grpSp>
          <p:nvGrpSpPr>
            <p:cNvPr id="31" name="Agrupar 30">
              <a:extLst>
                <a:ext uri="{FF2B5EF4-FFF2-40B4-BE49-F238E27FC236}">
                  <a16:creationId xmlns:a16="http://schemas.microsoft.com/office/drawing/2014/main" id="{75ABFAC9-97E7-D996-637A-F32608AF61A2}"/>
                </a:ext>
              </a:extLst>
            </p:cNvPr>
            <p:cNvGrpSpPr/>
            <p:nvPr/>
          </p:nvGrpSpPr>
          <p:grpSpPr>
            <a:xfrm>
              <a:off x="4600126" y="1816037"/>
              <a:ext cx="3121093" cy="3632154"/>
              <a:chOff x="2661436" y="1784287"/>
              <a:chExt cx="3121093" cy="3632154"/>
            </a:xfrm>
          </p:grpSpPr>
          <p:sp>
            <p:nvSpPr>
              <p:cNvPr id="37" name="Retângulo: Cantos Arredondados 36">
                <a:extLst>
                  <a:ext uri="{FF2B5EF4-FFF2-40B4-BE49-F238E27FC236}">
                    <a16:creationId xmlns:a16="http://schemas.microsoft.com/office/drawing/2014/main" id="{6FC16DE3-022C-539C-6B84-2BB71A765CD0}"/>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aixaDeTexto 37">
                <a:extLst>
                  <a:ext uri="{FF2B5EF4-FFF2-40B4-BE49-F238E27FC236}">
                    <a16:creationId xmlns:a16="http://schemas.microsoft.com/office/drawing/2014/main" id="{47039539-5E0A-391C-872F-ABC0D03323E2}"/>
                  </a:ext>
                </a:extLst>
              </p:cNvPr>
              <p:cNvSpPr txBox="1"/>
              <p:nvPr/>
            </p:nvSpPr>
            <p:spPr>
              <a:xfrm>
                <a:off x="2870581" y="3375014"/>
                <a:ext cx="2702801" cy="369332"/>
              </a:xfrm>
              <a:prstGeom prst="rect">
                <a:avLst/>
              </a:prstGeom>
              <a:noFill/>
            </p:spPr>
            <p:txBody>
              <a:bodyPr wrap="square">
                <a:spAutoFit/>
              </a:bodyPr>
              <a:lstStyle/>
              <a:p>
                <a:r>
                  <a:rPr lang="pt-BR" b="1" dirty="0">
                    <a:effectLst/>
                  </a:rPr>
                  <a:t>Na base 2</a:t>
                </a:r>
                <a:endParaRPr lang="pt-BR" b="1" dirty="0"/>
              </a:p>
            </p:txBody>
          </p:sp>
          <p:sp>
            <p:nvSpPr>
              <p:cNvPr id="39" name="CaixaDeTexto 38">
                <a:extLst>
                  <a:ext uri="{FF2B5EF4-FFF2-40B4-BE49-F238E27FC236}">
                    <a16:creationId xmlns:a16="http://schemas.microsoft.com/office/drawing/2014/main" id="{A259C40E-8144-64F3-8295-54430D647DE8}"/>
                  </a:ext>
                </a:extLst>
              </p:cNvPr>
              <p:cNvSpPr txBox="1"/>
              <p:nvPr/>
            </p:nvSpPr>
            <p:spPr>
              <a:xfrm>
                <a:off x="2870581" y="3845295"/>
                <a:ext cx="2702801" cy="830997"/>
              </a:xfrm>
              <a:prstGeom prst="rect">
                <a:avLst/>
              </a:prstGeom>
              <a:noFill/>
            </p:spPr>
            <p:txBody>
              <a:bodyPr wrap="square">
                <a:spAutoFit/>
              </a:bodyPr>
              <a:lstStyle/>
              <a:p>
                <a:r>
                  <a:rPr lang="pt-BR" sz="1600" dirty="0">
                    <a:solidFill>
                      <a:schemeClr val="bg2">
                        <a:lumMod val="25000"/>
                      </a:schemeClr>
                    </a:solidFill>
                    <a:effectLst/>
                  </a:rPr>
                  <a:t>Na base binária, 1 + 1 = 0, com o “vai 1” = 10</a:t>
                </a:r>
              </a:p>
              <a:p>
                <a:r>
                  <a:rPr lang="pt-BR" sz="1600" dirty="0">
                    <a:solidFill>
                      <a:schemeClr val="bg2">
                        <a:lumMod val="25000"/>
                      </a:schemeClr>
                    </a:solidFill>
                    <a:effectLst/>
                  </a:rPr>
                  <a:t>Logo, veja na imagem:</a:t>
                </a:r>
                <a:endParaRPr lang="pt-BR" sz="1600" dirty="0">
                  <a:solidFill>
                    <a:schemeClr val="bg2">
                      <a:lumMod val="25000"/>
                    </a:schemeClr>
                  </a:solidFill>
                </a:endParaRPr>
              </a:p>
            </p:txBody>
          </p:sp>
          <p:pic>
            <p:nvPicPr>
              <p:cNvPr id="40" name="Imagem 39">
                <a:extLst>
                  <a:ext uri="{FF2B5EF4-FFF2-40B4-BE49-F238E27FC236}">
                    <a16:creationId xmlns:a16="http://schemas.microsoft.com/office/drawing/2014/main" id="{BACE2636-D42F-CE11-DF67-FC1FE3B9E5FA}"/>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3160262" y="1784287"/>
                <a:ext cx="2210180" cy="1358551"/>
              </a:xfrm>
              <a:prstGeom prst="rect">
                <a:avLst/>
              </a:prstGeom>
            </p:spPr>
          </p:pic>
        </p:grpSp>
        <p:grpSp>
          <p:nvGrpSpPr>
            <p:cNvPr id="32" name="Agrupar 31">
              <a:extLst>
                <a:ext uri="{FF2B5EF4-FFF2-40B4-BE49-F238E27FC236}">
                  <a16:creationId xmlns:a16="http://schemas.microsoft.com/office/drawing/2014/main" id="{1442A9A0-FF38-287B-FE44-E8DAB90D0A01}"/>
                </a:ext>
              </a:extLst>
            </p:cNvPr>
            <p:cNvGrpSpPr/>
            <p:nvPr/>
          </p:nvGrpSpPr>
          <p:grpSpPr>
            <a:xfrm>
              <a:off x="7930364" y="1713211"/>
              <a:ext cx="3121093" cy="3728239"/>
              <a:chOff x="2661436" y="1688202"/>
              <a:chExt cx="3121093" cy="3728239"/>
            </a:xfrm>
          </p:grpSpPr>
          <p:sp>
            <p:nvSpPr>
              <p:cNvPr id="33" name="Retângulo: Cantos Arredondados 32">
                <a:extLst>
                  <a:ext uri="{FF2B5EF4-FFF2-40B4-BE49-F238E27FC236}">
                    <a16:creationId xmlns:a16="http://schemas.microsoft.com/office/drawing/2014/main" id="{1CE5C952-C21F-4E88-CFB3-F1E4478CA661}"/>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CaixaDeTexto 33">
                <a:extLst>
                  <a:ext uri="{FF2B5EF4-FFF2-40B4-BE49-F238E27FC236}">
                    <a16:creationId xmlns:a16="http://schemas.microsoft.com/office/drawing/2014/main" id="{92877E5A-724E-4317-938C-A1588FCB602A}"/>
                  </a:ext>
                </a:extLst>
              </p:cNvPr>
              <p:cNvSpPr txBox="1"/>
              <p:nvPr/>
            </p:nvSpPr>
            <p:spPr>
              <a:xfrm>
                <a:off x="2870581" y="3375014"/>
                <a:ext cx="2702801" cy="369332"/>
              </a:xfrm>
              <a:prstGeom prst="rect">
                <a:avLst/>
              </a:prstGeom>
              <a:noFill/>
            </p:spPr>
            <p:txBody>
              <a:bodyPr wrap="square">
                <a:spAutoFit/>
              </a:bodyPr>
              <a:lstStyle/>
              <a:p>
                <a:r>
                  <a:rPr lang="pt-BR" b="1" dirty="0">
                    <a:effectLst/>
                  </a:rPr>
                  <a:t>Na base 16</a:t>
                </a:r>
                <a:endParaRPr lang="pt-BR" b="1" dirty="0"/>
              </a:p>
            </p:txBody>
          </p:sp>
          <p:sp>
            <p:nvSpPr>
              <p:cNvPr id="35" name="CaixaDeTexto 34">
                <a:extLst>
                  <a:ext uri="{FF2B5EF4-FFF2-40B4-BE49-F238E27FC236}">
                    <a16:creationId xmlns:a16="http://schemas.microsoft.com/office/drawing/2014/main" id="{56E9B11A-B1C9-C4F0-BF68-E3452343AE88}"/>
                  </a:ext>
                </a:extLst>
              </p:cNvPr>
              <p:cNvSpPr txBox="1"/>
              <p:nvPr/>
            </p:nvSpPr>
            <p:spPr>
              <a:xfrm>
                <a:off x="2870580" y="3826146"/>
                <a:ext cx="2911949" cy="1569660"/>
              </a:xfrm>
              <a:prstGeom prst="rect">
                <a:avLst/>
              </a:prstGeom>
              <a:noFill/>
            </p:spPr>
            <p:txBody>
              <a:bodyPr wrap="square">
                <a:spAutoFit/>
              </a:bodyPr>
              <a:lstStyle/>
              <a:p>
                <a:r>
                  <a:rPr lang="pt-BR" sz="1600" dirty="0">
                    <a:solidFill>
                      <a:schemeClr val="bg2">
                        <a:lumMod val="25000"/>
                      </a:schemeClr>
                    </a:solidFill>
                    <a:effectLst/>
                  </a:rPr>
                  <a:t>Antes de abordarmos as regras para cálculos com números hexadecimais, é importante sabermos a equivalência dos números decimais e seus respectivos hexadecimais.</a:t>
                </a:r>
                <a:endParaRPr lang="pt-BR" sz="1600" dirty="0">
                  <a:solidFill>
                    <a:schemeClr val="bg2">
                      <a:lumMod val="25000"/>
                    </a:schemeClr>
                  </a:solidFill>
                </a:endParaRPr>
              </a:p>
            </p:txBody>
          </p:sp>
          <p:pic>
            <p:nvPicPr>
              <p:cNvPr id="36" name="Imagem 35">
                <a:extLst>
                  <a:ext uri="{FF2B5EF4-FFF2-40B4-BE49-F238E27FC236}">
                    <a16:creationId xmlns:a16="http://schemas.microsoft.com/office/drawing/2014/main" id="{FA5FFEB1-8F26-0142-CE85-2544D3DBF00C}"/>
                  </a:ext>
                </a:extLst>
              </p:cNvPr>
              <p:cNvPicPr>
                <a:picLocks noChangeAspect="1"/>
              </p:cNvPicPr>
              <p:nvPr/>
            </p:nvPicPr>
            <p:blipFill>
              <a:blip r:embed="rId4">
                <a:extLst>
                  <a:ext uri="{28A0092B-C50C-407E-A947-70E740481C1C}">
                    <a14:useLocalDpi xmlns:a14="http://schemas.microsoft.com/office/drawing/2010/main"/>
                  </a:ext>
                </a:extLst>
              </a:blip>
              <a:srcRect/>
              <a:stretch/>
            </p:blipFill>
            <p:spPr>
              <a:xfrm>
                <a:off x="3588395" y="1688202"/>
                <a:ext cx="1322373" cy="1455824"/>
              </a:xfrm>
              <a:prstGeom prst="rect">
                <a:avLst/>
              </a:prstGeom>
            </p:spPr>
          </p:pic>
        </p:grpSp>
      </p:grpSp>
    </p:spTree>
    <p:extLst>
      <p:ext uri="{BB962C8B-B14F-4D97-AF65-F5344CB8AC3E}">
        <p14:creationId xmlns:p14="http://schemas.microsoft.com/office/powerpoint/2010/main" val="21022484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a:xfrm>
            <a:off x="1019175" y="584200"/>
            <a:ext cx="10646352" cy="857250"/>
          </a:xfrm>
        </p:spPr>
        <p:txBody>
          <a:bodyPr/>
          <a:lstStyle/>
          <a:p>
            <a:r>
              <a:rPr lang="pt-BR" dirty="0"/>
              <a:t>Operações aritméticas com números inteiros em qualquer base</a:t>
            </a:r>
          </a:p>
        </p:txBody>
      </p:sp>
      <p:sp>
        <p:nvSpPr>
          <p:cNvPr id="2" name="Espaço Reservado para Texto 1">
            <a:extLst>
              <a:ext uri="{FF2B5EF4-FFF2-40B4-BE49-F238E27FC236}">
                <a16:creationId xmlns:a16="http://schemas.microsoft.com/office/drawing/2014/main" id="{BAFFF4F7-35A5-936E-DD28-CE2EDCA31399}"/>
              </a:ext>
            </a:extLst>
          </p:cNvPr>
          <p:cNvSpPr>
            <a:spLocks noGrp="1"/>
          </p:cNvSpPr>
          <p:nvPr>
            <p:ph type="body" sz="quarter" idx="11"/>
          </p:nvPr>
        </p:nvSpPr>
        <p:spPr>
          <a:xfrm>
            <a:off x="1053649" y="1234554"/>
            <a:ext cx="10153650" cy="857250"/>
          </a:xfrm>
        </p:spPr>
        <p:txBody>
          <a:bodyPr/>
          <a:lstStyle/>
          <a:p>
            <a:r>
              <a:rPr lang="pt-BR" dirty="0"/>
              <a:t>Adição</a:t>
            </a:r>
          </a:p>
        </p:txBody>
      </p:sp>
      <p:sp>
        <p:nvSpPr>
          <p:cNvPr id="14" name="CaixaDeTexto 13">
            <a:extLst>
              <a:ext uri="{FF2B5EF4-FFF2-40B4-BE49-F238E27FC236}">
                <a16:creationId xmlns:a16="http://schemas.microsoft.com/office/drawing/2014/main" id="{5AD23BA1-7122-7A02-86D6-7CA99857EA91}"/>
              </a:ext>
            </a:extLst>
          </p:cNvPr>
          <p:cNvSpPr txBox="1"/>
          <p:nvPr/>
        </p:nvSpPr>
        <p:spPr>
          <a:xfrm>
            <a:off x="1053649" y="2161300"/>
            <a:ext cx="8919152" cy="369332"/>
          </a:xfrm>
          <a:prstGeom prst="rect">
            <a:avLst/>
          </a:prstGeom>
          <a:noFill/>
        </p:spPr>
        <p:txBody>
          <a:bodyPr wrap="square">
            <a:spAutoFit/>
          </a:bodyPr>
          <a:lstStyle/>
          <a:p>
            <a:r>
              <a:rPr lang="pt-BR" dirty="0">
                <a:solidFill>
                  <a:schemeClr val="bg2">
                    <a:lumMod val="25000"/>
                  </a:schemeClr>
                </a:solidFill>
              </a:rPr>
              <a:t>Uma maneira de pensar a adição em qualquer base é:</a:t>
            </a:r>
          </a:p>
        </p:txBody>
      </p:sp>
      <p:grpSp>
        <p:nvGrpSpPr>
          <p:cNvPr id="3" name="Agrupar 2">
            <a:extLst>
              <a:ext uri="{FF2B5EF4-FFF2-40B4-BE49-F238E27FC236}">
                <a16:creationId xmlns:a16="http://schemas.microsoft.com/office/drawing/2014/main" id="{4D0E9ABE-B15F-64AA-996A-883FF7E8C591}"/>
              </a:ext>
            </a:extLst>
          </p:cNvPr>
          <p:cNvGrpSpPr/>
          <p:nvPr/>
        </p:nvGrpSpPr>
        <p:grpSpPr>
          <a:xfrm>
            <a:off x="1401828" y="2978640"/>
            <a:ext cx="9388343" cy="2160218"/>
            <a:chOff x="1401828" y="1259728"/>
            <a:chExt cx="9388343" cy="2160218"/>
          </a:xfrm>
        </p:grpSpPr>
        <p:grpSp>
          <p:nvGrpSpPr>
            <p:cNvPr id="4" name="Agrupar 3">
              <a:extLst>
                <a:ext uri="{FF2B5EF4-FFF2-40B4-BE49-F238E27FC236}">
                  <a16:creationId xmlns:a16="http://schemas.microsoft.com/office/drawing/2014/main" id="{82BCEEAF-E186-2D78-BDE4-CE9F05C70332}"/>
                </a:ext>
              </a:extLst>
            </p:cNvPr>
            <p:cNvGrpSpPr/>
            <p:nvPr/>
          </p:nvGrpSpPr>
          <p:grpSpPr>
            <a:xfrm>
              <a:off x="1413177" y="1753474"/>
              <a:ext cx="2801990" cy="1112474"/>
              <a:chOff x="1413177" y="1753474"/>
              <a:chExt cx="2801990" cy="1112474"/>
            </a:xfrm>
          </p:grpSpPr>
          <p:sp>
            <p:nvSpPr>
              <p:cNvPr id="16" name="CaixaDeTexto 15">
                <a:extLst>
                  <a:ext uri="{FF2B5EF4-FFF2-40B4-BE49-F238E27FC236}">
                    <a16:creationId xmlns:a16="http://schemas.microsoft.com/office/drawing/2014/main" id="{0ED033C0-680F-8244-CDC6-F47B4DE6C68B}"/>
                  </a:ext>
                </a:extLst>
              </p:cNvPr>
              <p:cNvSpPr txBox="1"/>
              <p:nvPr/>
            </p:nvSpPr>
            <p:spPr>
              <a:xfrm>
                <a:off x="1413177" y="2219617"/>
                <a:ext cx="2801990" cy="646331"/>
              </a:xfrm>
              <a:prstGeom prst="rect">
                <a:avLst/>
              </a:prstGeom>
              <a:noFill/>
            </p:spPr>
            <p:txBody>
              <a:bodyPr wrap="square">
                <a:spAutoFit/>
              </a:bodyPr>
              <a:lstStyle/>
              <a:p>
                <a:r>
                  <a:rPr lang="pt-BR" dirty="0">
                    <a:solidFill>
                      <a:schemeClr val="bg2">
                        <a:lumMod val="25000"/>
                      </a:schemeClr>
                    </a:solidFill>
                    <a:effectLst/>
                  </a:rPr>
                  <a:t>Somar os números na posição na base 10.</a:t>
                </a:r>
                <a:endParaRPr lang="pt-BR" dirty="0">
                  <a:solidFill>
                    <a:schemeClr val="bg2">
                      <a:lumMod val="25000"/>
                    </a:schemeClr>
                  </a:solidFill>
                </a:endParaRPr>
              </a:p>
            </p:txBody>
          </p:sp>
          <p:sp>
            <p:nvSpPr>
              <p:cNvPr id="17" name="CaixaDeTexto 16">
                <a:extLst>
                  <a:ext uri="{FF2B5EF4-FFF2-40B4-BE49-F238E27FC236}">
                    <a16:creationId xmlns:a16="http://schemas.microsoft.com/office/drawing/2014/main" id="{F3619FE9-C22E-0A95-D612-83933EAC6DC6}"/>
                  </a:ext>
                </a:extLst>
              </p:cNvPr>
              <p:cNvSpPr txBox="1"/>
              <p:nvPr/>
            </p:nvSpPr>
            <p:spPr>
              <a:xfrm>
                <a:off x="1413177" y="1753474"/>
                <a:ext cx="2801990" cy="400110"/>
              </a:xfrm>
              <a:prstGeom prst="rect">
                <a:avLst/>
              </a:prstGeom>
              <a:noFill/>
            </p:spPr>
            <p:txBody>
              <a:bodyPr wrap="square">
                <a:spAutoFit/>
              </a:bodyPr>
              <a:lstStyle/>
              <a:p>
                <a:r>
                  <a:rPr lang="pt-BR" sz="2000" b="1" dirty="0">
                    <a:effectLst/>
                  </a:rPr>
                  <a:t>1</a:t>
                </a:r>
                <a:endParaRPr lang="pt-BR" sz="2000" b="1" dirty="0"/>
              </a:p>
            </p:txBody>
          </p:sp>
        </p:grpSp>
        <p:grpSp>
          <p:nvGrpSpPr>
            <p:cNvPr id="5" name="Agrupar 4">
              <a:extLst>
                <a:ext uri="{FF2B5EF4-FFF2-40B4-BE49-F238E27FC236}">
                  <a16:creationId xmlns:a16="http://schemas.microsoft.com/office/drawing/2014/main" id="{B3DDA600-D28A-9CDA-EC78-D0FB9A479B64}"/>
                </a:ext>
              </a:extLst>
            </p:cNvPr>
            <p:cNvGrpSpPr/>
            <p:nvPr/>
          </p:nvGrpSpPr>
          <p:grpSpPr>
            <a:xfrm>
              <a:off x="1401828" y="1259728"/>
              <a:ext cx="6774899" cy="164463"/>
              <a:chOff x="1372331" y="1181221"/>
              <a:chExt cx="6774899" cy="164463"/>
            </a:xfrm>
            <a:solidFill>
              <a:schemeClr val="tx1"/>
            </a:solidFill>
          </p:grpSpPr>
          <p:sp>
            <p:nvSpPr>
              <p:cNvPr id="11" name="Elipse 10">
                <a:extLst>
                  <a:ext uri="{FF2B5EF4-FFF2-40B4-BE49-F238E27FC236}">
                    <a16:creationId xmlns:a16="http://schemas.microsoft.com/office/drawing/2014/main" id="{FB0F04C1-08D5-D4D0-06F7-38634782956D}"/>
                  </a:ext>
                </a:extLst>
              </p:cNvPr>
              <p:cNvSpPr/>
              <p:nvPr/>
            </p:nvSpPr>
            <p:spPr>
              <a:xfrm>
                <a:off x="1372331"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Elipse 11">
                <a:extLst>
                  <a:ext uri="{FF2B5EF4-FFF2-40B4-BE49-F238E27FC236}">
                    <a16:creationId xmlns:a16="http://schemas.microsoft.com/office/drawing/2014/main" id="{485F7837-9F1E-E244-CE81-C141590B967F}"/>
                  </a:ext>
                </a:extLst>
              </p:cNvPr>
              <p:cNvSpPr/>
              <p:nvPr/>
            </p:nvSpPr>
            <p:spPr>
              <a:xfrm>
                <a:off x="4677549"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Elipse 12">
                <a:extLst>
                  <a:ext uri="{FF2B5EF4-FFF2-40B4-BE49-F238E27FC236}">
                    <a16:creationId xmlns:a16="http://schemas.microsoft.com/office/drawing/2014/main" id="{55E7475A-6E88-C23C-0751-8DEC489B067C}"/>
                  </a:ext>
                </a:extLst>
              </p:cNvPr>
              <p:cNvSpPr/>
              <p:nvPr/>
            </p:nvSpPr>
            <p:spPr>
              <a:xfrm>
                <a:off x="7982767"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 name="Conector reto 14">
                <a:extLst>
                  <a:ext uri="{FF2B5EF4-FFF2-40B4-BE49-F238E27FC236}">
                    <a16:creationId xmlns:a16="http://schemas.microsoft.com/office/drawing/2014/main" id="{E2184493-DC3B-6A36-40CE-971684EBCA11}"/>
                  </a:ext>
                </a:extLst>
              </p:cNvPr>
              <p:cNvCxnSpPr>
                <a:cxnSpLocks/>
                <a:endCxn id="13" idx="6"/>
              </p:cNvCxnSpPr>
              <p:nvPr/>
            </p:nvCxnSpPr>
            <p:spPr>
              <a:xfrm>
                <a:off x="1454562" y="1263452"/>
                <a:ext cx="6692668"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CaixaDeTexto 5">
              <a:extLst>
                <a:ext uri="{FF2B5EF4-FFF2-40B4-BE49-F238E27FC236}">
                  <a16:creationId xmlns:a16="http://schemas.microsoft.com/office/drawing/2014/main" id="{6D0FCEA7-F1CA-732C-3ED7-30D9259C8FBB}"/>
                </a:ext>
              </a:extLst>
            </p:cNvPr>
            <p:cNvSpPr txBox="1"/>
            <p:nvPr/>
          </p:nvSpPr>
          <p:spPr>
            <a:xfrm>
              <a:off x="4700679" y="2219617"/>
              <a:ext cx="2801990" cy="1200329"/>
            </a:xfrm>
            <a:prstGeom prst="rect">
              <a:avLst/>
            </a:prstGeom>
            <a:noFill/>
          </p:spPr>
          <p:txBody>
            <a:bodyPr wrap="square">
              <a:spAutoFit/>
            </a:bodyPr>
            <a:lstStyle/>
            <a:p>
              <a:r>
                <a:rPr lang="pt-BR" dirty="0">
                  <a:solidFill>
                    <a:schemeClr val="bg2">
                      <a:lumMod val="25000"/>
                    </a:schemeClr>
                  </a:solidFill>
                  <a:effectLst/>
                </a:rPr>
                <a:t>Diminuir o número obtido nessa base pelo valor dela se ele passar do seu último algarismo.</a:t>
              </a:r>
              <a:endParaRPr lang="pt-BR" dirty="0">
                <a:solidFill>
                  <a:schemeClr val="bg2">
                    <a:lumMod val="25000"/>
                  </a:schemeClr>
                </a:solidFill>
              </a:endParaRPr>
            </a:p>
          </p:txBody>
        </p:sp>
        <p:sp>
          <p:nvSpPr>
            <p:cNvPr id="8" name="CaixaDeTexto 7">
              <a:extLst>
                <a:ext uri="{FF2B5EF4-FFF2-40B4-BE49-F238E27FC236}">
                  <a16:creationId xmlns:a16="http://schemas.microsoft.com/office/drawing/2014/main" id="{EC8CF131-BB9A-99FA-1B92-002068EEA026}"/>
                </a:ext>
              </a:extLst>
            </p:cNvPr>
            <p:cNvSpPr txBox="1"/>
            <p:nvPr/>
          </p:nvSpPr>
          <p:spPr>
            <a:xfrm>
              <a:off x="4700679" y="1753474"/>
              <a:ext cx="2801990" cy="400110"/>
            </a:xfrm>
            <a:prstGeom prst="rect">
              <a:avLst/>
            </a:prstGeom>
            <a:noFill/>
          </p:spPr>
          <p:txBody>
            <a:bodyPr wrap="square">
              <a:spAutoFit/>
            </a:bodyPr>
            <a:lstStyle/>
            <a:p>
              <a:r>
                <a:rPr lang="pt-BR" sz="2000" b="1" dirty="0">
                  <a:effectLst/>
                </a:rPr>
                <a:t>2</a:t>
              </a:r>
              <a:endParaRPr lang="pt-BR" sz="2000" b="1" dirty="0"/>
            </a:p>
          </p:txBody>
        </p:sp>
        <p:sp>
          <p:nvSpPr>
            <p:cNvPr id="9" name="CaixaDeTexto 8">
              <a:extLst>
                <a:ext uri="{FF2B5EF4-FFF2-40B4-BE49-F238E27FC236}">
                  <a16:creationId xmlns:a16="http://schemas.microsoft.com/office/drawing/2014/main" id="{CDDD5C53-A697-5751-A43A-85021F8B5E1C}"/>
                </a:ext>
              </a:extLst>
            </p:cNvPr>
            <p:cNvSpPr txBox="1"/>
            <p:nvPr/>
          </p:nvSpPr>
          <p:spPr>
            <a:xfrm>
              <a:off x="7988181" y="2219617"/>
              <a:ext cx="2801990" cy="369332"/>
            </a:xfrm>
            <a:prstGeom prst="rect">
              <a:avLst/>
            </a:prstGeom>
            <a:noFill/>
          </p:spPr>
          <p:txBody>
            <a:bodyPr wrap="square">
              <a:spAutoFit/>
            </a:bodyPr>
            <a:lstStyle/>
            <a:p>
              <a:r>
                <a:rPr lang="pt-BR" dirty="0">
                  <a:solidFill>
                    <a:schemeClr val="bg2">
                      <a:lumMod val="25000"/>
                    </a:schemeClr>
                  </a:solidFill>
                  <a:effectLst/>
                </a:rPr>
                <a:t>Não se esquecer do “vai 1”.</a:t>
              </a:r>
            </a:p>
          </p:txBody>
        </p:sp>
        <p:sp>
          <p:nvSpPr>
            <p:cNvPr id="10" name="CaixaDeTexto 9">
              <a:extLst>
                <a:ext uri="{FF2B5EF4-FFF2-40B4-BE49-F238E27FC236}">
                  <a16:creationId xmlns:a16="http://schemas.microsoft.com/office/drawing/2014/main" id="{B90DCDA5-23FC-6397-71FA-8F6CDDBEC19D}"/>
                </a:ext>
              </a:extLst>
            </p:cNvPr>
            <p:cNvSpPr txBox="1"/>
            <p:nvPr/>
          </p:nvSpPr>
          <p:spPr>
            <a:xfrm>
              <a:off x="7988181" y="1753474"/>
              <a:ext cx="2801990" cy="400110"/>
            </a:xfrm>
            <a:prstGeom prst="rect">
              <a:avLst/>
            </a:prstGeom>
            <a:noFill/>
          </p:spPr>
          <p:txBody>
            <a:bodyPr wrap="square">
              <a:spAutoFit/>
            </a:bodyPr>
            <a:lstStyle/>
            <a:p>
              <a:r>
                <a:rPr lang="pt-BR" sz="2000" b="1" dirty="0">
                  <a:effectLst/>
                </a:rPr>
                <a:t>3</a:t>
              </a:r>
              <a:endParaRPr lang="pt-BR" sz="1400" b="1" dirty="0"/>
            </a:p>
          </p:txBody>
        </p:sp>
      </p:grpSp>
    </p:spTree>
    <p:extLst>
      <p:ext uri="{BB962C8B-B14F-4D97-AF65-F5344CB8AC3E}">
        <p14:creationId xmlns:p14="http://schemas.microsoft.com/office/powerpoint/2010/main" val="1922309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Principais componentes de hardware dos computadores</a:t>
            </a:r>
          </a:p>
        </p:txBody>
      </p:sp>
      <p:pic>
        <p:nvPicPr>
          <p:cNvPr id="8" name="Imagem 7" descr="Desenho de personagem de desenho animado&#10;&#10;Descrição gerada automaticamente com confiança baixa">
            <a:extLst>
              <a:ext uri="{FF2B5EF4-FFF2-40B4-BE49-F238E27FC236}">
                <a16:creationId xmlns:a16="http://schemas.microsoft.com/office/drawing/2014/main" id="{09DD8EC3-9E35-2168-D2B6-F5FD8EC94B3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38350" y="1856226"/>
            <a:ext cx="7569200" cy="3928623"/>
          </a:xfrm>
          <a:prstGeom prst="rect">
            <a:avLst/>
          </a:prstGeom>
        </p:spPr>
      </p:pic>
    </p:spTree>
    <p:extLst>
      <p:ext uri="{BB962C8B-B14F-4D97-AF65-F5344CB8AC3E}">
        <p14:creationId xmlns:p14="http://schemas.microsoft.com/office/powerpoint/2010/main" val="39132929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a:xfrm>
            <a:off x="1019175" y="584200"/>
            <a:ext cx="10646352" cy="857250"/>
          </a:xfrm>
        </p:spPr>
        <p:txBody>
          <a:bodyPr/>
          <a:lstStyle/>
          <a:p>
            <a:r>
              <a:rPr lang="pt-BR" dirty="0"/>
              <a:t>Operações aritméticas com números inteiros em qualquer base</a:t>
            </a:r>
          </a:p>
        </p:txBody>
      </p:sp>
      <p:sp>
        <p:nvSpPr>
          <p:cNvPr id="2" name="Espaço Reservado para Texto 1">
            <a:extLst>
              <a:ext uri="{FF2B5EF4-FFF2-40B4-BE49-F238E27FC236}">
                <a16:creationId xmlns:a16="http://schemas.microsoft.com/office/drawing/2014/main" id="{BAFFF4F7-35A5-936E-DD28-CE2EDCA31399}"/>
              </a:ext>
            </a:extLst>
          </p:cNvPr>
          <p:cNvSpPr>
            <a:spLocks noGrp="1"/>
          </p:cNvSpPr>
          <p:nvPr>
            <p:ph type="body" sz="quarter" idx="11"/>
          </p:nvPr>
        </p:nvSpPr>
        <p:spPr>
          <a:xfrm>
            <a:off x="1053649" y="1234554"/>
            <a:ext cx="10153650" cy="857250"/>
          </a:xfrm>
        </p:spPr>
        <p:txBody>
          <a:bodyPr/>
          <a:lstStyle/>
          <a:p>
            <a:r>
              <a:rPr lang="pt-BR" dirty="0"/>
              <a:t>Subtração</a:t>
            </a:r>
          </a:p>
        </p:txBody>
      </p:sp>
      <p:sp>
        <p:nvSpPr>
          <p:cNvPr id="14" name="CaixaDeTexto 13">
            <a:extLst>
              <a:ext uri="{FF2B5EF4-FFF2-40B4-BE49-F238E27FC236}">
                <a16:creationId xmlns:a16="http://schemas.microsoft.com/office/drawing/2014/main" id="{5AD23BA1-7122-7A02-86D6-7CA99857EA91}"/>
              </a:ext>
            </a:extLst>
          </p:cNvPr>
          <p:cNvSpPr txBox="1"/>
          <p:nvPr/>
        </p:nvSpPr>
        <p:spPr>
          <a:xfrm>
            <a:off x="1019175" y="2021491"/>
            <a:ext cx="9882206" cy="2031325"/>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Subtração algarismo por algarismo, da direita para a esquerda.</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Se o minuendo for maior que o subtraendo, faz-se a subtração normalmente.</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Se o minuendo for menor que o subtraendo, "pede-se emprestado" da próxima posição à esquerda.</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Processo continua até a última posição.</a:t>
            </a:r>
          </a:p>
        </p:txBody>
      </p:sp>
      <p:grpSp>
        <p:nvGrpSpPr>
          <p:cNvPr id="18" name="Agrupar 17">
            <a:extLst>
              <a:ext uri="{FF2B5EF4-FFF2-40B4-BE49-F238E27FC236}">
                <a16:creationId xmlns:a16="http://schemas.microsoft.com/office/drawing/2014/main" id="{657AC491-DDD8-15AD-D3BD-A542FCBFD386}"/>
              </a:ext>
            </a:extLst>
          </p:cNvPr>
          <p:cNvGrpSpPr/>
          <p:nvPr/>
        </p:nvGrpSpPr>
        <p:grpSpPr>
          <a:xfrm>
            <a:off x="1636424" y="4424285"/>
            <a:ext cx="8919152" cy="1754326"/>
            <a:chOff x="2873374" y="1676604"/>
            <a:chExt cx="6637372" cy="1754326"/>
          </a:xfrm>
        </p:grpSpPr>
        <p:grpSp>
          <p:nvGrpSpPr>
            <p:cNvPr id="19" name="Agrupar 18">
              <a:extLst>
                <a:ext uri="{FF2B5EF4-FFF2-40B4-BE49-F238E27FC236}">
                  <a16:creationId xmlns:a16="http://schemas.microsoft.com/office/drawing/2014/main" id="{89C462DB-EE1C-FDEE-78DD-12A1179EE69F}"/>
                </a:ext>
              </a:extLst>
            </p:cNvPr>
            <p:cNvGrpSpPr/>
            <p:nvPr/>
          </p:nvGrpSpPr>
          <p:grpSpPr>
            <a:xfrm>
              <a:off x="2873374" y="1676604"/>
              <a:ext cx="3121093" cy="1754326"/>
              <a:chOff x="2873374" y="1676604"/>
              <a:chExt cx="3121093" cy="1754326"/>
            </a:xfrm>
          </p:grpSpPr>
          <p:sp>
            <p:nvSpPr>
              <p:cNvPr id="24" name="Retângulo: Cantos Arredondados 23">
                <a:extLst>
                  <a:ext uri="{FF2B5EF4-FFF2-40B4-BE49-F238E27FC236}">
                    <a16:creationId xmlns:a16="http://schemas.microsoft.com/office/drawing/2014/main" id="{983DCB5D-379F-047D-3D23-FBF2B50FA8C0}"/>
                  </a:ext>
                </a:extLst>
              </p:cNvPr>
              <p:cNvSpPr/>
              <p:nvPr/>
            </p:nvSpPr>
            <p:spPr>
              <a:xfrm>
                <a:off x="2873374" y="1676604"/>
                <a:ext cx="3121093" cy="175432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aixaDeTexto 24">
                <a:extLst>
                  <a:ext uri="{FF2B5EF4-FFF2-40B4-BE49-F238E27FC236}">
                    <a16:creationId xmlns:a16="http://schemas.microsoft.com/office/drawing/2014/main" id="{FAA33505-428F-A402-1E64-272157C2AFB9}"/>
                  </a:ext>
                </a:extLst>
              </p:cNvPr>
              <p:cNvSpPr txBox="1"/>
              <p:nvPr/>
            </p:nvSpPr>
            <p:spPr>
              <a:xfrm>
                <a:off x="3082519" y="1913935"/>
                <a:ext cx="2702801" cy="646331"/>
              </a:xfrm>
              <a:prstGeom prst="rect">
                <a:avLst/>
              </a:prstGeom>
              <a:noFill/>
            </p:spPr>
            <p:txBody>
              <a:bodyPr wrap="square">
                <a:spAutoFit/>
              </a:bodyPr>
              <a:lstStyle/>
              <a:p>
                <a:r>
                  <a:rPr lang="pt-BR" b="1" dirty="0"/>
                  <a:t>Minuendo maior que subtraendo</a:t>
                </a:r>
              </a:p>
            </p:txBody>
          </p:sp>
          <p:sp>
            <p:nvSpPr>
              <p:cNvPr id="26" name="CaixaDeTexto 25">
                <a:extLst>
                  <a:ext uri="{FF2B5EF4-FFF2-40B4-BE49-F238E27FC236}">
                    <a16:creationId xmlns:a16="http://schemas.microsoft.com/office/drawing/2014/main" id="{C972EEBA-FFFE-0E52-6151-C5DDECFFCE8D}"/>
                  </a:ext>
                </a:extLst>
              </p:cNvPr>
              <p:cNvSpPr txBox="1"/>
              <p:nvPr/>
            </p:nvSpPr>
            <p:spPr>
              <a:xfrm>
                <a:off x="3082518" y="2419541"/>
                <a:ext cx="2702801" cy="584775"/>
              </a:xfrm>
              <a:prstGeom prst="rect">
                <a:avLst/>
              </a:prstGeom>
              <a:noFill/>
            </p:spPr>
            <p:txBody>
              <a:bodyPr wrap="square">
                <a:spAutoFit/>
              </a:bodyPr>
              <a:lstStyle/>
              <a:p>
                <a:pPr algn="l" rtl="0"/>
                <a:r>
                  <a:rPr lang="pt-BR" sz="1600" b="0" dirty="0">
                    <a:solidFill>
                      <a:schemeClr val="bg2">
                        <a:lumMod val="25000"/>
                      </a:schemeClr>
                    </a:solidFill>
                    <a:effectLst/>
                    <a:latin typeface="+mj-lt"/>
                  </a:rPr>
                  <a:t>Realiza a operação e registra sua diferença embaixo.</a:t>
                </a:r>
              </a:p>
            </p:txBody>
          </p:sp>
        </p:grpSp>
        <p:grpSp>
          <p:nvGrpSpPr>
            <p:cNvPr id="20" name="Agrupar 19">
              <a:extLst>
                <a:ext uri="{FF2B5EF4-FFF2-40B4-BE49-F238E27FC236}">
                  <a16:creationId xmlns:a16="http://schemas.microsoft.com/office/drawing/2014/main" id="{D80822AD-04A1-ECB4-E6A3-054239D8FED3}"/>
                </a:ext>
              </a:extLst>
            </p:cNvPr>
            <p:cNvGrpSpPr/>
            <p:nvPr/>
          </p:nvGrpSpPr>
          <p:grpSpPr>
            <a:xfrm>
              <a:off x="6389653" y="1676604"/>
              <a:ext cx="3121093" cy="1754326"/>
              <a:chOff x="6389653" y="1676604"/>
              <a:chExt cx="3121093" cy="1754326"/>
            </a:xfrm>
          </p:grpSpPr>
          <p:sp>
            <p:nvSpPr>
              <p:cNvPr id="21" name="Retângulo: Cantos Arredondados 20">
                <a:extLst>
                  <a:ext uri="{FF2B5EF4-FFF2-40B4-BE49-F238E27FC236}">
                    <a16:creationId xmlns:a16="http://schemas.microsoft.com/office/drawing/2014/main" id="{E23E779C-545F-6C9F-A455-BC256B551C71}"/>
                  </a:ext>
                </a:extLst>
              </p:cNvPr>
              <p:cNvSpPr/>
              <p:nvPr/>
            </p:nvSpPr>
            <p:spPr>
              <a:xfrm>
                <a:off x="6389653" y="1676604"/>
                <a:ext cx="3121093" cy="175432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a:extLst>
                  <a:ext uri="{FF2B5EF4-FFF2-40B4-BE49-F238E27FC236}">
                    <a16:creationId xmlns:a16="http://schemas.microsoft.com/office/drawing/2014/main" id="{242FE84F-C907-2935-F4A0-BB7C4BE36BC6}"/>
                  </a:ext>
                </a:extLst>
              </p:cNvPr>
              <p:cNvSpPr txBox="1"/>
              <p:nvPr/>
            </p:nvSpPr>
            <p:spPr>
              <a:xfrm>
                <a:off x="6598799" y="1915473"/>
                <a:ext cx="2702801" cy="646331"/>
              </a:xfrm>
              <a:prstGeom prst="rect">
                <a:avLst/>
              </a:prstGeom>
              <a:noFill/>
            </p:spPr>
            <p:txBody>
              <a:bodyPr wrap="square">
                <a:spAutoFit/>
              </a:bodyPr>
              <a:lstStyle/>
              <a:p>
                <a:r>
                  <a:rPr lang="pt-BR" b="1" dirty="0">
                    <a:effectLst/>
                  </a:rPr>
                  <a:t>Minuendo menor que subtraendo</a:t>
                </a:r>
                <a:endParaRPr lang="pt-BR" b="1" dirty="0"/>
              </a:p>
            </p:txBody>
          </p:sp>
          <p:sp>
            <p:nvSpPr>
              <p:cNvPr id="23" name="CaixaDeTexto 22">
                <a:extLst>
                  <a:ext uri="{FF2B5EF4-FFF2-40B4-BE49-F238E27FC236}">
                    <a16:creationId xmlns:a16="http://schemas.microsoft.com/office/drawing/2014/main" id="{0D05B236-8626-1887-3C24-ADBB7E7AECBD}"/>
                  </a:ext>
                </a:extLst>
              </p:cNvPr>
              <p:cNvSpPr txBox="1"/>
              <p:nvPr/>
            </p:nvSpPr>
            <p:spPr>
              <a:xfrm>
                <a:off x="6598799" y="2419541"/>
                <a:ext cx="2702801" cy="830997"/>
              </a:xfrm>
              <a:prstGeom prst="rect">
                <a:avLst/>
              </a:prstGeom>
              <a:noFill/>
            </p:spPr>
            <p:txBody>
              <a:bodyPr wrap="square">
                <a:spAutoFit/>
              </a:bodyPr>
              <a:lstStyle/>
              <a:p>
                <a:r>
                  <a:rPr lang="pt-BR" sz="1600" b="0" dirty="0">
                    <a:solidFill>
                      <a:schemeClr val="bg2">
                        <a:lumMod val="25000"/>
                      </a:schemeClr>
                    </a:solidFill>
                    <a:effectLst/>
                    <a:latin typeface="+mj-lt"/>
                  </a:rPr>
                  <a:t>É subtraída uma unidade do algarismo à esquerda (trata-se do famoso “pedir 1 emprestado”).</a:t>
                </a:r>
                <a:endParaRPr lang="pt-BR" sz="1600" dirty="0">
                  <a:solidFill>
                    <a:schemeClr val="bg2">
                      <a:lumMod val="25000"/>
                    </a:schemeClr>
                  </a:solidFill>
                  <a:latin typeface="+mj-lt"/>
                </a:endParaRPr>
              </a:p>
            </p:txBody>
          </p:sp>
        </p:grpSp>
      </p:grpSp>
    </p:spTree>
    <p:extLst>
      <p:ext uri="{BB962C8B-B14F-4D97-AF65-F5344CB8AC3E}">
        <p14:creationId xmlns:p14="http://schemas.microsoft.com/office/powerpoint/2010/main" val="8924148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a:xfrm>
            <a:off x="1019175" y="584200"/>
            <a:ext cx="10646352" cy="857250"/>
          </a:xfrm>
        </p:spPr>
        <p:txBody>
          <a:bodyPr/>
          <a:lstStyle/>
          <a:p>
            <a:r>
              <a:rPr lang="pt-BR" dirty="0"/>
              <a:t>Operações aritméticas com números inteiros em qualquer base</a:t>
            </a:r>
          </a:p>
        </p:txBody>
      </p:sp>
      <p:sp>
        <p:nvSpPr>
          <p:cNvPr id="2" name="Espaço Reservado para Texto 1">
            <a:extLst>
              <a:ext uri="{FF2B5EF4-FFF2-40B4-BE49-F238E27FC236}">
                <a16:creationId xmlns:a16="http://schemas.microsoft.com/office/drawing/2014/main" id="{BAFFF4F7-35A5-936E-DD28-CE2EDCA31399}"/>
              </a:ext>
            </a:extLst>
          </p:cNvPr>
          <p:cNvSpPr>
            <a:spLocks noGrp="1"/>
          </p:cNvSpPr>
          <p:nvPr>
            <p:ph type="body" sz="quarter" idx="11"/>
          </p:nvPr>
        </p:nvSpPr>
        <p:spPr>
          <a:xfrm>
            <a:off x="1053649" y="1234554"/>
            <a:ext cx="10153650" cy="857250"/>
          </a:xfrm>
        </p:spPr>
        <p:txBody>
          <a:bodyPr/>
          <a:lstStyle/>
          <a:p>
            <a:r>
              <a:rPr lang="pt-BR" dirty="0"/>
              <a:t>Subtração</a:t>
            </a:r>
          </a:p>
        </p:txBody>
      </p:sp>
      <p:sp>
        <p:nvSpPr>
          <p:cNvPr id="14" name="CaixaDeTexto 13">
            <a:extLst>
              <a:ext uri="{FF2B5EF4-FFF2-40B4-BE49-F238E27FC236}">
                <a16:creationId xmlns:a16="http://schemas.microsoft.com/office/drawing/2014/main" id="{5AD23BA1-7122-7A02-86D6-7CA99857EA91}"/>
              </a:ext>
            </a:extLst>
          </p:cNvPr>
          <p:cNvSpPr txBox="1"/>
          <p:nvPr/>
        </p:nvSpPr>
        <p:spPr>
          <a:xfrm>
            <a:off x="1019175" y="2550200"/>
            <a:ext cx="9882206" cy="2031325"/>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Subtração algarismo por algarismo, da direita para a esquerda.</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Se o minuendo for maior que o subtraendo, faz-se a subtração normalmente.</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Se o minuendo for menor que o subtraendo, "pede-se emprestado" da próxima posição à esquerda.</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Processo continua até a última posição.</a:t>
            </a:r>
          </a:p>
        </p:txBody>
      </p:sp>
    </p:spTree>
    <p:extLst>
      <p:ext uri="{BB962C8B-B14F-4D97-AF65-F5344CB8AC3E}">
        <p14:creationId xmlns:p14="http://schemas.microsoft.com/office/powerpoint/2010/main" val="38429418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a:xfrm>
            <a:off x="1019175" y="584200"/>
            <a:ext cx="10646352" cy="857250"/>
          </a:xfrm>
        </p:spPr>
        <p:txBody>
          <a:bodyPr/>
          <a:lstStyle/>
          <a:p>
            <a:r>
              <a:rPr lang="pt-BR" dirty="0"/>
              <a:t>Operações aritméticas com números inteiros em qualquer base</a:t>
            </a:r>
          </a:p>
        </p:txBody>
      </p:sp>
      <p:sp>
        <p:nvSpPr>
          <p:cNvPr id="2" name="Espaço Reservado para Texto 1">
            <a:extLst>
              <a:ext uri="{FF2B5EF4-FFF2-40B4-BE49-F238E27FC236}">
                <a16:creationId xmlns:a16="http://schemas.microsoft.com/office/drawing/2014/main" id="{BAFFF4F7-35A5-936E-DD28-CE2EDCA31399}"/>
              </a:ext>
            </a:extLst>
          </p:cNvPr>
          <p:cNvSpPr>
            <a:spLocks noGrp="1"/>
          </p:cNvSpPr>
          <p:nvPr>
            <p:ph type="body" sz="quarter" idx="11"/>
          </p:nvPr>
        </p:nvSpPr>
        <p:spPr>
          <a:xfrm>
            <a:off x="1053649" y="1234554"/>
            <a:ext cx="10153650" cy="857250"/>
          </a:xfrm>
        </p:spPr>
        <p:txBody>
          <a:bodyPr/>
          <a:lstStyle/>
          <a:p>
            <a:r>
              <a:rPr lang="pt-BR" dirty="0"/>
              <a:t>Subtração</a:t>
            </a:r>
          </a:p>
        </p:txBody>
      </p:sp>
      <p:grpSp>
        <p:nvGrpSpPr>
          <p:cNvPr id="3" name="Agrupar 2">
            <a:extLst>
              <a:ext uri="{FF2B5EF4-FFF2-40B4-BE49-F238E27FC236}">
                <a16:creationId xmlns:a16="http://schemas.microsoft.com/office/drawing/2014/main" id="{D29E19B2-F589-0A15-6056-953D237D38BA}"/>
              </a:ext>
            </a:extLst>
          </p:cNvPr>
          <p:cNvGrpSpPr/>
          <p:nvPr/>
        </p:nvGrpSpPr>
        <p:grpSpPr>
          <a:xfrm>
            <a:off x="1019175" y="2442563"/>
            <a:ext cx="10153650" cy="3584816"/>
            <a:chOff x="1200936" y="1863375"/>
            <a:chExt cx="9850521" cy="3584816"/>
          </a:xfrm>
        </p:grpSpPr>
        <p:grpSp>
          <p:nvGrpSpPr>
            <p:cNvPr id="4" name="Agrupar 3">
              <a:extLst>
                <a:ext uri="{FF2B5EF4-FFF2-40B4-BE49-F238E27FC236}">
                  <a16:creationId xmlns:a16="http://schemas.microsoft.com/office/drawing/2014/main" id="{3DF183CE-B541-216E-3E3D-38E213C90B74}"/>
                </a:ext>
              </a:extLst>
            </p:cNvPr>
            <p:cNvGrpSpPr/>
            <p:nvPr/>
          </p:nvGrpSpPr>
          <p:grpSpPr>
            <a:xfrm>
              <a:off x="1200936" y="1995387"/>
              <a:ext cx="3121093" cy="3452804"/>
              <a:chOff x="2661436" y="1963637"/>
              <a:chExt cx="3121093" cy="3452804"/>
            </a:xfrm>
          </p:grpSpPr>
          <p:sp>
            <p:nvSpPr>
              <p:cNvPr id="17" name="Retângulo: Cantos Arredondados 16">
                <a:extLst>
                  <a:ext uri="{FF2B5EF4-FFF2-40B4-BE49-F238E27FC236}">
                    <a16:creationId xmlns:a16="http://schemas.microsoft.com/office/drawing/2014/main" id="{E1DBB8DF-5BE8-A39C-E78B-B215C66FF634}"/>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CaixaDeTexto 26">
                <a:extLst>
                  <a:ext uri="{FF2B5EF4-FFF2-40B4-BE49-F238E27FC236}">
                    <a16:creationId xmlns:a16="http://schemas.microsoft.com/office/drawing/2014/main" id="{F2BD2282-2D26-17C3-67D6-4B5D39960611}"/>
                  </a:ext>
                </a:extLst>
              </p:cNvPr>
              <p:cNvSpPr txBox="1"/>
              <p:nvPr/>
            </p:nvSpPr>
            <p:spPr>
              <a:xfrm>
                <a:off x="2870581" y="3375014"/>
                <a:ext cx="2702801" cy="369332"/>
              </a:xfrm>
              <a:prstGeom prst="rect">
                <a:avLst/>
              </a:prstGeom>
              <a:noFill/>
            </p:spPr>
            <p:txBody>
              <a:bodyPr wrap="square">
                <a:spAutoFit/>
              </a:bodyPr>
              <a:lstStyle/>
              <a:p>
                <a:r>
                  <a:rPr lang="pt-BR" b="1" dirty="0">
                    <a:effectLst/>
                  </a:rPr>
                  <a:t>Na base 10</a:t>
                </a:r>
                <a:endParaRPr lang="pt-BR" b="1" dirty="0"/>
              </a:p>
            </p:txBody>
          </p:sp>
          <p:pic>
            <p:nvPicPr>
              <p:cNvPr id="29" name="Imagem 28">
                <a:extLst>
                  <a:ext uri="{FF2B5EF4-FFF2-40B4-BE49-F238E27FC236}">
                    <a16:creationId xmlns:a16="http://schemas.microsoft.com/office/drawing/2014/main" id="{2DC49AC4-2588-7AC6-1647-F11383F88172}"/>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3533198" y="1963637"/>
                <a:ext cx="1374953" cy="1055814"/>
              </a:xfrm>
              <a:prstGeom prst="rect">
                <a:avLst/>
              </a:prstGeom>
            </p:spPr>
          </p:pic>
        </p:grpSp>
        <p:grpSp>
          <p:nvGrpSpPr>
            <p:cNvPr id="5" name="Agrupar 4">
              <a:extLst>
                <a:ext uri="{FF2B5EF4-FFF2-40B4-BE49-F238E27FC236}">
                  <a16:creationId xmlns:a16="http://schemas.microsoft.com/office/drawing/2014/main" id="{2949AFBE-7691-8D13-72CE-5A8C98E26B63}"/>
                </a:ext>
              </a:extLst>
            </p:cNvPr>
            <p:cNvGrpSpPr/>
            <p:nvPr/>
          </p:nvGrpSpPr>
          <p:grpSpPr>
            <a:xfrm>
              <a:off x="4600126" y="1863375"/>
              <a:ext cx="3121093" cy="3584816"/>
              <a:chOff x="2661436" y="1831625"/>
              <a:chExt cx="3121093" cy="3584816"/>
            </a:xfrm>
          </p:grpSpPr>
          <p:sp>
            <p:nvSpPr>
              <p:cNvPr id="12" name="Retângulo: Cantos Arredondados 11">
                <a:extLst>
                  <a:ext uri="{FF2B5EF4-FFF2-40B4-BE49-F238E27FC236}">
                    <a16:creationId xmlns:a16="http://schemas.microsoft.com/office/drawing/2014/main" id="{32D61230-F225-3F72-D74B-059790E7BF8F}"/>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205CE299-04A6-85AD-B36F-C2CB2B1CE2B4}"/>
                  </a:ext>
                </a:extLst>
              </p:cNvPr>
              <p:cNvSpPr txBox="1"/>
              <p:nvPr/>
            </p:nvSpPr>
            <p:spPr>
              <a:xfrm>
                <a:off x="2870581" y="3375014"/>
                <a:ext cx="2702801" cy="369332"/>
              </a:xfrm>
              <a:prstGeom prst="rect">
                <a:avLst/>
              </a:prstGeom>
              <a:noFill/>
            </p:spPr>
            <p:txBody>
              <a:bodyPr wrap="square">
                <a:spAutoFit/>
              </a:bodyPr>
              <a:lstStyle/>
              <a:p>
                <a:r>
                  <a:rPr lang="pt-BR" b="1" dirty="0">
                    <a:effectLst/>
                  </a:rPr>
                  <a:t>Na base 16</a:t>
                </a:r>
                <a:endParaRPr lang="pt-BR" b="1" dirty="0"/>
              </a:p>
            </p:txBody>
          </p:sp>
          <p:pic>
            <p:nvPicPr>
              <p:cNvPr id="16" name="Imagem 15">
                <a:extLst>
                  <a:ext uri="{FF2B5EF4-FFF2-40B4-BE49-F238E27FC236}">
                    <a16:creationId xmlns:a16="http://schemas.microsoft.com/office/drawing/2014/main" id="{28876183-665B-80EE-3D3B-604B5E21CE1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160262" y="1831625"/>
                <a:ext cx="2210180" cy="1263874"/>
              </a:xfrm>
              <a:prstGeom prst="rect">
                <a:avLst/>
              </a:prstGeom>
            </p:spPr>
          </p:pic>
        </p:grpSp>
        <p:grpSp>
          <p:nvGrpSpPr>
            <p:cNvPr id="6" name="Agrupar 5">
              <a:extLst>
                <a:ext uri="{FF2B5EF4-FFF2-40B4-BE49-F238E27FC236}">
                  <a16:creationId xmlns:a16="http://schemas.microsoft.com/office/drawing/2014/main" id="{5059019E-812E-F181-17EA-F47D71875B7C}"/>
                </a:ext>
              </a:extLst>
            </p:cNvPr>
            <p:cNvGrpSpPr/>
            <p:nvPr/>
          </p:nvGrpSpPr>
          <p:grpSpPr>
            <a:xfrm>
              <a:off x="7930364" y="2281875"/>
              <a:ext cx="3121093" cy="3159575"/>
              <a:chOff x="2661436" y="2256866"/>
              <a:chExt cx="3121093" cy="3159575"/>
            </a:xfrm>
          </p:grpSpPr>
          <p:sp>
            <p:nvSpPr>
              <p:cNvPr id="8" name="Retângulo: Cantos Arredondados 7">
                <a:extLst>
                  <a:ext uri="{FF2B5EF4-FFF2-40B4-BE49-F238E27FC236}">
                    <a16:creationId xmlns:a16="http://schemas.microsoft.com/office/drawing/2014/main" id="{990F3126-F5DB-EE8C-6C40-A0989F137943}"/>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8A0479BA-8A28-7F85-10C8-0F1F72B7A94D}"/>
                  </a:ext>
                </a:extLst>
              </p:cNvPr>
              <p:cNvSpPr txBox="1"/>
              <p:nvPr/>
            </p:nvSpPr>
            <p:spPr>
              <a:xfrm>
                <a:off x="2870581" y="3375014"/>
                <a:ext cx="2702801" cy="369332"/>
              </a:xfrm>
              <a:prstGeom prst="rect">
                <a:avLst/>
              </a:prstGeom>
              <a:noFill/>
            </p:spPr>
            <p:txBody>
              <a:bodyPr wrap="square">
                <a:spAutoFit/>
              </a:bodyPr>
              <a:lstStyle/>
              <a:p>
                <a:r>
                  <a:rPr lang="pt-BR" b="1" dirty="0">
                    <a:effectLst/>
                  </a:rPr>
                  <a:t>Na base 2</a:t>
                </a:r>
                <a:endParaRPr lang="pt-BR" b="1" dirty="0"/>
              </a:p>
            </p:txBody>
          </p:sp>
          <p:sp>
            <p:nvSpPr>
              <p:cNvPr id="10" name="CaixaDeTexto 9">
                <a:extLst>
                  <a:ext uri="{FF2B5EF4-FFF2-40B4-BE49-F238E27FC236}">
                    <a16:creationId xmlns:a16="http://schemas.microsoft.com/office/drawing/2014/main" id="{BA571EDF-E2AB-434D-E2E5-A7B4A39A2CEC}"/>
                  </a:ext>
                </a:extLst>
              </p:cNvPr>
              <p:cNvSpPr txBox="1"/>
              <p:nvPr/>
            </p:nvSpPr>
            <p:spPr>
              <a:xfrm>
                <a:off x="2870580" y="3826146"/>
                <a:ext cx="2911949" cy="1323439"/>
              </a:xfrm>
              <a:prstGeom prst="rect">
                <a:avLst/>
              </a:prstGeom>
              <a:noFill/>
            </p:spPr>
            <p:txBody>
              <a:bodyPr wrap="square">
                <a:spAutoFit/>
              </a:bodyPr>
              <a:lstStyle/>
              <a:p>
                <a:r>
                  <a:rPr lang="pt-BR" sz="1600" dirty="0">
                    <a:solidFill>
                      <a:schemeClr val="bg2">
                        <a:lumMod val="25000"/>
                      </a:schemeClr>
                    </a:solidFill>
                    <a:effectLst/>
                  </a:rPr>
                  <a:t>0 − 1 = 1 (e "pede emprestado" do dígito seguinte);</a:t>
                </a:r>
              </a:p>
              <a:p>
                <a:r>
                  <a:rPr lang="pt-BR" sz="1600" dirty="0">
                    <a:solidFill>
                      <a:schemeClr val="bg2">
                        <a:lumMod val="25000"/>
                      </a:schemeClr>
                    </a:solidFill>
                    <a:effectLst/>
                  </a:rPr>
                  <a:t>1 − 1 = 0;</a:t>
                </a:r>
              </a:p>
              <a:p>
                <a:r>
                  <a:rPr lang="pt-BR" sz="1600" dirty="0">
                    <a:solidFill>
                      <a:schemeClr val="bg2">
                        <a:lumMod val="25000"/>
                      </a:schemeClr>
                    </a:solidFill>
                    <a:effectLst/>
                  </a:rPr>
                  <a:t>1 − 0 = 1;</a:t>
                </a:r>
              </a:p>
              <a:p>
                <a:r>
                  <a:rPr lang="pt-BR" sz="1600" dirty="0">
                    <a:solidFill>
                      <a:schemeClr val="bg2">
                        <a:lumMod val="25000"/>
                      </a:schemeClr>
                    </a:solidFill>
                    <a:effectLst/>
                  </a:rPr>
                  <a:t>0 − 1 = 0.</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71692671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a:xfrm>
            <a:off x="1019175" y="584200"/>
            <a:ext cx="10646352" cy="857250"/>
          </a:xfrm>
        </p:spPr>
        <p:txBody>
          <a:bodyPr/>
          <a:lstStyle/>
          <a:p>
            <a:r>
              <a:rPr lang="pt-BR" dirty="0"/>
              <a:t>Operações aritméticas com números inteiros em qualquer base</a:t>
            </a:r>
          </a:p>
        </p:txBody>
      </p:sp>
      <p:sp>
        <p:nvSpPr>
          <p:cNvPr id="2" name="Espaço Reservado para Texto 1">
            <a:extLst>
              <a:ext uri="{FF2B5EF4-FFF2-40B4-BE49-F238E27FC236}">
                <a16:creationId xmlns:a16="http://schemas.microsoft.com/office/drawing/2014/main" id="{BAFFF4F7-35A5-936E-DD28-CE2EDCA31399}"/>
              </a:ext>
            </a:extLst>
          </p:cNvPr>
          <p:cNvSpPr>
            <a:spLocks noGrp="1"/>
          </p:cNvSpPr>
          <p:nvPr>
            <p:ph type="body" sz="quarter" idx="11"/>
          </p:nvPr>
        </p:nvSpPr>
        <p:spPr>
          <a:xfrm>
            <a:off x="1053649" y="1234554"/>
            <a:ext cx="10153650" cy="857250"/>
          </a:xfrm>
        </p:spPr>
        <p:txBody>
          <a:bodyPr/>
          <a:lstStyle/>
          <a:p>
            <a:r>
              <a:rPr lang="pt-BR" dirty="0"/>
              <a:t>Subtração</a:t>
            </a:r>
          </a:p>
        </p:txBody>
      </p:sp>
      <p:sp>
        <p:nvSpPr>
          <p:cNvPr id="14" name="CaixaDeTexto 13">
            <a:extLst>
              <a:ext uri="{FF2B5EF4-FFF2-40B4-BE49-F238E27FC236}">
                <a16:creationId xmlns:a16="http://schemas.microsoft.com/office/drawing/2014/main" id="{5AD23BA1-7122-7A02-86D6-7CA99857EA91}"/>
              </a:ext>
            </a:extLst>
          </p:cNvPr>
          <p:cNvSpPr txBox="1"/>
          <p:nvPr/>
        </p:nvSpPr>
        <p:spPr>
          <a:xfrm>
            <a:off x="1053649" y="2876081"/>
            <a:ext cx="6444431" cy="2031325"/>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O zero desta coluna vale 2.</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Todos os zeros à esquerda até o primeiro "número 1" valem 1.</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Este "primeiro número 1" vale 0 (zero).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Se acontecer novamente 0 − 1, o processo se repetirá.</a:t>
            </a:r>
          </a:p>
        </p:txBody>
      </p:sp>
      <p:pic>
        <p:nvPicPr>
          <p:cNvPr id="15" name="Imagem 14" descr="Uma imagem contendo objeto, relógio&#10;&#10;Descrição gerada automaticamente">
            <a:extLst>
              <a:ext uri="{FF2B5EF4-FFF2-40B4-BE49-F238E27FC236}">
                <a16:creationId xmlns:a16="http://schemas.microsoft.com/office/drawing/2014/main" id="{78256E35-3F5B-C9E5-E448-11698A2C40E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820922" y="3025532"/>
            <a:ext cx="2137809" cy="1881874"/>
          </a:xfrm>
          <a:prstGeom prst="rect">
            <a:avLst/>
          </a:prstGeom>
        </p:spPr>
      </p:pic>
    </p:spTree>
    <p:extLst>
      <p:ext uri="{BB962C8B-B14F-4D97-AF65-F5344CB8AC3E}">
        <p14:creationId xmlns:p14="http://schemas.microsoft.com/office/powerpoint/2010/main" val="3228863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a:xfrm>
            <a:off x="1019175" y="584200"/>
            <a:ext cx="10646352" cy="857250"/>
          </a:xfrm>
        </p:spPr>
        <p:txBody>
          <a:bodyPr/>
          <a:lstStyle/>
          <a:p>
            <a:r>
              <a:rPr lang="pt-BR" dirty="0"/>
              <a:t>Operações aritméticas com números inteiros em qualquer base</a:t>
            </a:r>
          </a:p>
        </p:txBody>
      </p:sp>
      <p:sp>
        <p:nvSpPr>
          <p:cNvPr id="2" name="Espaço Reservado para Texto 1">
            <a:extLst>
              <a:ext uri="{FF2B5EF4-FFF2-40B4-BE49-F238E27FC236}">
                <a16:creationId xmlns:a16="http://schemas.microsoft.com/office/drawing/2014/main" id="{BAFFF4F7-35A5-936E-DD28-CE2EDCA31399}"/>
              </a:ext>
            </a:extLst>
          </p:cNvPr>
          <p:cNvSpPr>
            <a:spLocks noGrp="1"/>
          </p:cNvSpPr>
          <p:nvPr>
            <p:ph type="body" sz="quarter" idx="11"/>
          </p:nvPr>
        </p:nvSpPr>
        <p:spPr>
          <a:xfrm>
            <a:off x="1053649" y="1234554"/>
            <a:ext cx="10153650" cy="857250"/>
          </a:xfrm>
        </p:spPr>
        <p:txBody>
          <a:bodyPr/>
          <a:lstStyle/>
          <a:p>
            <a:r>
              <a:rPr lang="pt-BR" dirty="0"/>
              <a:t>Computação útil</a:t>
            </a:r>
          </a:p>
        </p:txBody>
      </p:sp>
      <p:grpSp>
        <p:nvGrpSpPr>
          <p:cNvPr id="3" name="Agrupar 2">
            <a:extLst>
              <a:ext uri="{FF2B5EF4-FFF2-40B4-BE49-F238E27FC236}">
                <a16:creationId xmlns:a16="http://schemas.microsoft.com/office/drawing/2014/main" id="{4449980A-713B-0677-6D61-E3D64A1442C8}"/>
              </a:ext>
            </a:extLst>
          </p:cNvPr>
          <p:cNvGrpSpPr/>
          <p:nvPr/>
        </p:nvGrpSpPr>
        <p:grpSpPr>
          <a:xfrm>
            <a:off x="1929476" y="2139894"/>
            <a:ext cx="8401996" cy="3244307"/>
            <a:chOff x="1729120" y="1917518"/>
            <a:chExt cx="8401996" cy="3244307"/>
          </a:xfrm>
        </p:grpSpPr>
        <p:grpSp>
          <p:nvGrpSpPr>
            <p:cNvPr id="4" name="Agrupar 3">
              <a:extLst>
                <a:ext uri="{FF2B5EF4-FFF2-40B4-BE49-F238E27FC236}">
                  <a16:creationId xmlns:a16="http://schemas.microsoft.com/office/drawing/2014/main" id="{54F7A096-CD80-1BEC-3333-7424328E6969}"/>
                </a:ext>
              </a:extLst>
            </p:cNvPr>
            <p:cNvGrpSpPr/>
            <p:nvPr/>
          </p:nvGrpSpPr>
          <p:grpSpPr>
            <a:xfrm>
              <a:off x="1729120" y="1917518"/>
              <a:ext cx="8401996" cy="3244307"/>
              <a:chOff x="2507042" y="3603333"/>
              <a:chExt cx="8401996" cy="3244307"/>
            </a:xfrm>
          </p:grpSpPr>
          <p:grpSp>
            <p:nvGrpSpPr>
              <p:cNvPr id="6" name="Agrupar 5">
                <a:extLst>
                  <a:ext uri="{FF2B5EF4-FFF2-40B4-BE49-F238E27FC236}">
                    <a16:creationId xmlns:a16="http://schemas.microsoft.com/office/drawing/2014/main" id="{F02CDEC7-FDED-DC98-1810-AFC26F06DAAF}"/>
                  </a:ext>
                </a:extLst>
              </p:cNvPr>
              <p:cNvGrpSpPr/>
              <p:nvPr/>
            </p:nvGrpSpPr>
            <p:grpSpPr>
              <a:xfrm>
                <a:off x="2507042" y="3603333"/>
                <a:ext cx="8401996" cy="3244307"/>
                <a:chOff x="1918183" y="2944867"/>
                <a:chExt cx="8401996" cy="3244307"/>
              </a:xfrm>
            </p:grpSpPr>
            <p:sp>
              <p:nvSpPr>
                <p:cNvPr id="9" name="Retângulo 8">
                  <a:extLst>
                    <a:ext uri="{FF2B5EF4-FFF2-40B4-BE49-F238E27FC236}">
                      <a16:creationId xmlns:a16="http://schemas.microsoft.com/office/drawing/2014/main" id="{C1F19220-9569-9FF8-2552-0F6BC1DD445D}"/>
                    </a:ext>
                  </a:extLst>
                </p:cNvPr>
                <p:cNvSpPr/>
                <p:nvPr/>
              </p:nvSpPr>
              <p:spPr>
                <a:xfrm>
                  <a:off x="1918183" y="2944867"/>
                  <a:ext cx="8401996" cy="32443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9EE6C686-4DB5-11F9-9145-F9DA9BEF1FE7}"/>
                    </a:ext>
                  </a:extLst>
                </p:cNvPr>
                <p:cNvSpPr txBox="1"/>
                <p:nvPr/>
              </p:nvSpPr>
              <p:spPr>
                <a:xfrm>
                  <a:off x="2688125" y="3372840"/>
                  <a:ext cx="577790" cy="830997"/>
                </a:xfrm>
                <a:prstGeom prst="rect">
                  <a:avLst/>
                </a:prstGeom>
                <a:noFill/>
              </p:spPr>
              <p:txBody>
                <a:bodyPr wrap="square" rtlCol="0">
                  <a:spAutoFit/>
                </a:bodyPr>
                <a:lstStyle/>
                <a:p>
                  <a:r>
                    <a:rPr lang="pt-BR" sz="4800">
                      <a:latin typeface="Amasis MT Pro Black" panose="02040A04050005020304" pitchFamily="18" charset="0"/>
                    </a:rPr>
                    <a:t>“</a:t>
                  </a:r>
                </a:p>
              </p:txBody>
            </p:sp>
          </p:grpSp>
          <p:sp>
            <p:nvSpPr>
              <p:cNvPr id="8" name="CaixaDeTexto 7">
                <a:extLst>
                  <a:ext uri="{FF2B5EF4-FFF2-40B4-BE49-F238E27FC236}">
                    <a16:creationId xmlns:a16="http://schemas.microsoft.com/office/drawing/2014/main" id="{C1905B8D-157F-5C84-732C-366FB2CCC909}"/>
                  </a:ext>
                </a:extLst>
              </p:cNvPr>
              <p:cNvSpPr txBox="1"/>
              <p:nvPr/>
            </p:nvSpPr>
            <p:spPr>
              <a:xfrm>
                <a:off x="3276984" y="4773303"/>
                <a:ext cx="7074046" cy="1200329"/>
              </a:xfrm>
              <a:prstGeom prst="rect">
                <a:avLst/>
              </a:prstGeom>
              <a:noFill/>
            </p:spPr>
            <p:txBody>
              <a:bodyPr wrap="square" rtlCol="0">
                <a:spAutoFit/>
              </a:bodyPr>
              <a:lstStyle/>
              <a:p>
                <a:r>
                  <a:rPr lang="pt-BR" sz="1800" dirty="0">
                    <a:effectLst/>
                  </a:rPr>
                  <a:t>Podemos realmente fazer computação útil com 4.096 bits de memória? [...] O avanço da tecnologia minimizou essas restrições. [...] Em um nível prático, você verá que é bastante viável desenvolver implementações em linguagem de máquina que realizam todos os tipos de tarefas.</a:t>
                </a:r>
                <a:endParaRPr lang="pt-BR" sz="1600" dirty="0"/>
              </a:p>
            </p:txBody>
          </p:sp>
        </p:grpSp>
        <p:sp>
          <p:nvSpPr>
            <p:cNvPr id="5" name="CaixaDeTexto 4">
              <a:extLst>
                <a:ext uri="{FF2B5EF4-FFF2-40B4-BE49-F238E27FC236}">
                  <a16:creationId xmlns:a16="http://schemas.microsoft.com/office/drawing/2014/main" id="{A97F9C5D-0D98-5994-E39E-5947CCDE3A8C}"/>
                </a:ext>
              </a:extLst>
            </p:cNvPr>
            <p:cNvSpPr txBox="1"/>
            <p:nvPr/>
          </p:nvSpPr>
          <p:spPr>
            <a:xfrm>
              <a:off x="5466294" y="4694119"/>
              <a:ext cx="4295379" cy="307777"/>
            </a:xfrm>
            <a:prstGeom prst="rect">
              <a:avLst/>
            </a:prstGeom>
            <a:noFill/>
          </p:spPr>
          <p:txBody>
            <a:bodyPr wrap="square">
              <a:spAutoFit/>
            </a:bodyPr>
            <a:lstStyle/>
            <a:p>
              <a:pPr algn="r"/>
              <a:r>
                <a:rPr lang="pt-BR" sz="1400" dirty="0">
                  <a:effectLst/>
                </a:rPr>
                <a:t>(SEDGEWICK; WAYNE, 2017, p. 930, tradução nossa)</a:t>
              </a:r>
              <a:endParaRPr lang="pt-BR" sz="1400" dirty="0"/>
            </a:p>
          </p:txBody>
        </p:sp>
      </p:grpSp>
    </p:spTree>
    <p:extLst>
      <p:ext uri="{BB962C8B-B14F-4D97-AF65-F5344CB8AC3E}">
        <p14:creationId xmlns:p14="http://schemas.microsoft.com/office/powerpoint/2010/main" val="23146524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Conversão entre sistemas de numeração</a:t>
            </a:r>
          </a:p>
        </p:txBody>
      </p:sp>
      <p:pic>
        <p:nvPicPr>
          <p:cNvPr id="12" name="Imagem 11">
            <a:extLst>
              <a:ext uri="{FF2B5EF4-FFF2-40B4-BE49-F238E27FC236}">
                <a16:creationId xmlns:a16="http://schemas.microsoft.com/office/drawing/2014/main" id="{E87B8F72-F68A-587E-247E-CC17A2F3957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33224" y="1154318"/>
            <a:ext cx="3554632" cy="5133130"/>
          </a:xfrm>
          <a:prstGeom prst="rect">
            <a:avLst/>
          </a:prstGeom>
        </p:spPr>
      </p:pic>
    </p:spTree>
    <p:extLst>
      <p:ext uri="{BB962C8B-B14F-4D97-AF65-F5344CB8AC3E}">
        <p14:creationId xmlns:p14="http://schemas.microsoft.com/office/powerpoint/2010/main" val="30149925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Conversão entre sistemas de numeração</a:t>
            </a:r>
          </a:p>
        </p:txBody>
      </p:sp>
      <p:sp>
        <p:nvSpPr>
          <p:cNvPr id="2" name="Espaço Reservado para Texto 1">
            <a:extLst>
              <a:ext uri="{FF2B5EF4-FFF2-40B4-BE49-F238E27FC236}">
                <a16:creationId xmlns:a16="http://schemas.microsoft.com/office/drawing/2014/main" id="{D5467DBE-6191-72E3-AB70-0EABB2DCEC4A}"/>
              </a:ext>
            </a:extLst>
          </p:cNvPr>
          <p:cNvSpPr>
            <a:spLocks noGrp="1"/>
          </p:cNvSpPr>
          <p:nvPr>
            <p:ph type="body" sz="quarter" idx="11"/>
          </p:nvPr>
        </p:nvSpPr>
        <p:spPr>
          <a:xfrm>
            <a:off x="1127407" y="1238874"/>
            <a:ext cx="10153650" cy="857250"/>
          </a:xfrm>
        </p:spPr>
        <p:txBody>
          <a:bodyPr/>
          <a:lstStyle/>
          <a:p>
            <a:r>
              <a:rPr lang="pt-BR" dirty="0"/>
              <a:t>De uma base X para outra Y</a:t>
            </a:r>
          </a:p>
        </p:txBody>
      </p:sp>
      <p:grpSp>
        <p:nvGrpSpPr>
          <p:cNvPr id="3" name="Agrupar 2">
            <a:extLst>
              <a:ext uri="{FF2B5EF4-FFF2-40B4-BE49-F238E27FC236}">
                <a16:creationId xmlns:a16="http://schemas.microsoft.com/office/drawing/2014/main" id="{27FB2CBB-A44E-491D-8719-DA468F8C52B3}"/>
              </a:ext>
            </a:extLst>
          </p:cNvPr>
          <p:cNvGrpSpPr/>
          <p:nvPr/>
        </p:nvGrpSpPr>
        <p:grpSpPr>
          <a:xfrm>
            <a:off x="509565" y="4409561"/>
            <a:ext cx="10815660" cy="2314796"/>
            <a:chOff x="357164" y="835955"/>
            <a:chExt cx="10815660" cy="2314796"/>
          </a:xfrm>
        </p:grpSpPr>
        <p:grpSp>
          <p:nvGrpSpPr>
            <p:cNvPr id="4" name="Agrupar 3">
              <a:extLst>
                <a:ext uri="{FF2B5EF4-FFF2-40B4-BE49-F238E27FC236}">
                  <a16:creationId xmlns:a16="http://schemas.microsoft.com/office/drawing/2014/main" id="{8524EE02-A954-FEC2-8ED1-DC637D8C6629}"/>
                </a:ext>
              </a:extLst>
            </p:cNvPr>
            <p:cNvGrpSpPr/>
            <p:nvPr/>
          </p:nvGrpSpPr>
          <p:grpSpPr>
            <a:xfrm>
              <a:off x="357164" y="835955"/>
              <a:ext cx="454941" cy="2314796"/>
              <a:chOff x="357164" y="835955"/>
              <a:chExt cx="454941" cy="2314796"/>
            </a:xfrm>
          </p:grpSpPr>
          <p:cxnSp>
            <p:nvCxnSpPr>
              <p:cNvPr id="10" name="Conector reto 9">
                <a:extLst>
                  <a:ext uri="{FF2B5EF4-FFF2-40B4-BE49-F238E27FC236}">
                    <a16:creationId xmlns:a16="http://schemas.microsoft.com/office/drawing/2014/main" id="{014058A7-7869-A3E7-424C-C9344D436AA6}"/>
                  </a:ext>
                </a:extLst>
              </p:cNvPr>
              <p:cNvCxnSpPr>
                <a:cxnSpLocks/>
              </p:cNvCxnSpPr>
              <p:nvPr/>
            </p:nvCxnSpPr>
            <p:spPr>
              <a:xfrm>
                <a:off x="575288" y="1290896"/>
                <a:ext cx="0" cy="1859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Elipse 8">
                <a:extLst>
                  <a:ext uri="{FF2B5EF4-FFF2-40B4-BE49-F238E27FC236}">
                    <a16:creationId xmlns:a16="http://schemas.microsoft.com/office/drawing/2014/main" id="{0ABF753A-2895-B887-E8B2-79EDEFA915E7}"/>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eta: para a Direita 10">
                <a:extLst>
                  <a:ext uri="{FF2B5EF4-FFF2-40B4-BE49-F238E27FC236}">
                    <a16:creationId xmlns:a16="http://schemas.microsoft.com/office/drawing/2014/main" id="{9327F848-45B2-C808-FB10-FF81B66E2EC1}"/>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5" name="Retângulo: Cantos Arredondados 4">
              <a:extLst>
                <a:ext uri="{FF2B5EF4-FFF2-40B4-BE49-F238E27FC236}">
                  <a16:creationId xmlns:a16="http://schemas.microsoft.com/office/drawing/2014/main" id="{B58807CC-7CD6-F41F-FE13-3BBE5D3A244A}"/>
                </a:ext>
              </a:extLst>
            </p:cNvPr>
            <p:cNvSpPr/>
            <p:nvPr/>
          </p:nvSpPr>
          <p:spPr>
            <a:xfrm>
              <a:off x="1041399" y="835955"/>
              <a:ext cx="10131425" cy="1903776"/>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6" name="CaixaDeTexto 5">
              <a:extLst>
                <a:ext uri="{FF2B5EF4-FFF2-40B4-BE49-F238E27FC236}">
                  <a16:creationId xmlns:a16="http://schemas.microsoft.com/office/drawing/2014/main" id="{FACC5DB0-CACB-2C2F-C040-A952FC9BC471}"/>
                </a:ext>
              </a:extLst>
            </p:cNvPr>
            <p:cNvSpPr txBox="1"/>
            <p:nvPr/>
          </p:nvSpPr>
          <p:spPr>
            <a:xfrm>
              <a:off x="1232462" y="1459053"/>
              <a:ext cx="9638738" cy="1200329"/>
            </a:xfrm>
            <a:prstGeom prst="rect">
              <a:avLst/>
            </a:prstGeom>
            <a:noFill/>
          </p:spPr>
          <p:txBody>
            <a:bodyPr wrap="square">
              <a:spAutoFit/>
            </a:bodyPr>
            <a:lstStyle/>
            <a:p>
              <a:r>
                <a:rPr lang="pt-BR" dirty="0">
                  <a:solidFill>
                    <a:schemeClr val="bg2">
                      <a:lumMod val="25000"/>
                    </a:schemeClr>
                  </a:solidFill>
                  <a:effectLst/>
                </a:rPr>
                <a:t>Calcularemos, agora, os produtos usando a aritmética da base 10. Desse modo, o resultado será expresso em valores decimais. Continuando a realizar o cálculo, teremos:</a:t>
              </a:r>
            </a:p>
            <a:p>
              <a:endParaRPr lang="pt-BR" dirty="0">
                <a:solidFill>
                  <a:schemeClr val="bg2">
                    <a:lumMod val="25000"/>
                  </a:schemeClr>
                </a:solidFill>
                <a:effectLst/>
              </a:endParaRPr>
            </a:p>
            <a:p>
              <a:r>
                <a:rPr lang="pt-BR" dirty="0">
                  <a:solidFill>
                    <a:schemeClr val="bg2">
                      <a:lumMod val="25000"/>
                    </a:schemeClr>
                  </a:solidFill>
                  <a:effectLst/>
                </a:rPr>
                <a:t>(2 × 36) + 18 + 4 = 9410</a:t>
              </a:r>
              <a:endParaRPr lang="pt-BR" dirty="0">
                <a:solidFill>
                  <a:schemeClr val="bg2">
                    <a:lumMod val="25000"/>
                  </a:schemeClr>
                </a:solidFill>
              </a:endParaRPr>
            </a:p>
          </p:txBody>
        </p:sp>
        <p:sp>
          <p:nvSpPr>
            <p:cNvPr id="8" name="CaixaDeTexto 7">
              <a:extLst>
                <a:ext uri="{FF2B5EF4-FFF2-40B4-BE49-F238E27FC236}">
                  <a16:creationId xmlns:a16="http://schemas.microsoft.com/office/drawing/2014/main" id="{2B6A8B94-F677-7E79-46BD-93CAF8F808C5}"/>
                </a:ext>
              </a:extLst>
            </p:cNvPr>
            <p:cNvSpPr txBox="1"/>
            <p:nvPr/>
          </p:nvSpPr>
          <p:spPr>
            <a:xfrm>
              <a:off x="1232462" y="915059"/>
              <a:ext cx="9638738" cy="400110"/>
            </a:xfrm>
            <a:prstGeom prst="rect">
              <a:avLst/>
            </a:prstGeom>
            <a:noFill/>
          </p:spPr>
          <p:txBody>
            <a:bodyPr wrap="square">
              <a:spAutoFit/>
            </a:bodyPr>
            <a:lstStyle/>
            <a:p>
              <a:r>
                <a:rPr lang="pt-BR" sz="2000" b="1" dirty="0">
                  <a:effectLst/>
                </a:rPr>
                <a:t>Passo 2</a:t>
              </a:r>
              <a:endParaRPr lang="pt-BR" sz="2000" b="1" dirty="0"/>
            </a:p>
          </p:txBody>
        </p:sp>
      </p:grpSp>
      <p:grpSp>
        <p:nvGrpSpPr>
          <p:cNvPr id="13" name="Agrupar 12">
            <a:extLst>
              <a:ext uri="{FF2B5EF4-FFF2-40B4-BE49-F238E27FC236}">
                <a16:creationId xmlns:a16="http://schemas.microsoft.com/office/drawing/2014/main" id="{C9E9A2B6-AF56-9C1F-A43B-F58D947929E4}"/>
              </a:ext>
            </a:extLst>
          </p:cNvPr>
          <p:cNvGrpSpPr/>
          <p:nvPr/>
        </p:nvGrpSpPr>
        <p:grpSpPr>
          <a:xfrm>
            <a:off x="509565" y="2096124"/>
            <a:ext cx="10815660" cy="2392541"/>
            <a:chOff x="357164" y="790328"/>
            <a:chExt cx="10815660" cy="2392541"/>
          </a:xfrm>
        </p:grpSpPr>
        <p:grpSp>
          <p:nvGrpSpPr>
            <p:cNvPr id="14" name="Agrupar 13">
              <a:extLst>
                <a:ext uri="{FF2B5EF4-FFF2-40B4-BE49-F238E27FC236}">
                  <a16:creationId xmlns:a16="http://schemas.microsoft.com/office/drawing/2014/main" id="{9ED99B33-5739-DDF0-21F9-1332E3F70539}"/>
                </a:ext>
              </a:extLst>
            </p:cNvPr>
            <p:cNvGrpSpPr/>
            <p:nvPr/>
          </p:nvGrpSpPr>
          <p:grpSpPr>
            <a:xfrm>
              <a:off x="357164" y="835955"/>
              <a:ext cx="454941" cy="2346914"/>
              <a:chOff x="357164" y="835955"/>
              <a:chExt cx="454941" cy="2346914"/>
            </a:xfrm>
          </p:grpSpPr>
          <p:cxnSp>
            <p:nvCxnSpPr>
              <p:cNvPr id="19" name="Conector reto 18">
                <a:extLst>
                  <a:ext uri="{FF2B5EF4-FFF2-40B4-BE49-F238E27FC236}">
                    <a16:creationId xmlns:a16="http://schemas.microsoft.com/office/drawing/2014/main" id="{BFD348D1-18F8-2598-0FE4-3473B496F210}"/>
                  </a:ext>
                </a:extLst>
              </p:cNvPr>
              <p:cNvCxnSpPr>
                <a:cxnSpLocks/>
              </p:cNvCxnSpPr>
              <p:nvPr/>
            </p:nvCxnSpPr>
            <p:spPr>
              <a:xfrm>
                <a:off x="575288" y="1290896"/>
                <a:ext cx="0" cy="18919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Elipse 17">
                <a:extLst>
                  <a:ext uri="{FF2B5EF4-FFF2-40B4-BE49-F238E27FC236}">
                    <a16:creationId xmlns:a16="http://schemas.microsoft.com/office/drawing/2014/main" id="{D6BF66ED-2453-6468-114E-DA6EC962A2F2}"/>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Seta: para a Direita 19">
                <a:extLst>
                  <a:ext uri="{FF2B5EF4-FFF2-40B4-BE49-F238E27FC236}">
                    <a16:creationId xmlns:a16="http://schemas.microsoft.com/office/drawing/2014/main" id="{2CDFA66E-F2A5-B8A0-2D42-5D40EE734F87}"/>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Retângulo: Cantos Arredondados 14">
              <a:extLst>
                <a:ext uri="{FF2B5EF4-FFF2-40B4-BE49-F238E27FC236}">
                  <a16:creationId xmlns:a16="http://schemas.microsoft.com/office/drawing/2014/main" id="{EE6E655E-F567-EF5E-AE9E-6F1049E529FB}"/>
                </a:ext>
              </a:extLst>
            </p:cNvPr>
            <p:cNvSpPr/>
            <p:nvPr/>
          </p:nvSpPr>
          <p:spPr>
            <a:xfrm>
              <a:off x="1041399" y="790328"/>
              <a:ext cx="10131425" cy="1949404"/>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6" name="CaixaDeTexto 15">
              <a:extLst>
                <a:ext uri="{FF2B5EF4-FFF2-40B4-BE49-F238E27FC236}">
                  <a16:creationId xmlns:a16="http://schemas.microsoft.com/office/drawing/2014/main" id="{F374B3A7-DF77-F44F-7954-C75169A79CB2}"/>
                </a:ext>
              </a:extLst>
            </p:cNvPr>
            <p:cNvSpPr txBox="1"/>
            <p:nvPr/>
          </p:nvSpPr>
          <p:spPr>
            <a:xfrm>
              <a:off x="1232462" y="1459053"/>
              <a:ext cx="9638738" cy="1200329"/>
            </a:xfrm>
            <a:prstGeom prst="rect">
              <a:avLst/>
            </a:prstGeom>
            <a:noFill/>
          </p:spPr>
          <p:txBody>
            <a:bodyPr wrap="square">
              <a:spAutoFit/>
            </a:bodyPr>
            <a:lstStyle/>
            <a:p>
              <a:r>
                <a:rPr lang="pt-BR" dirty="0">
                  <a:solidFill>
                    <a:schemeClr val="bg2">
                      <a:lumMod val="25000"/>
                    </a:schemeClr>
                  </a:solidFill>
                  <a:effectLst/>
                </a:rPr>
                <a:t>Vamos converter 234 da base 6 para um valor equivalente na base 8. O número a ser convertido é expresso em N produtos, em que N é igual à quantidade algarismo do número. Assim, temos:</a:t>
              </a:r>
            </a:p>
            <a:p>
              <a:endParaRPr lang="pt-BR" dirty="0">
                <a:solidFill>
                  <a:schemeClr val="bg2">
                    <a:lumMod val="25000"/>
                  </a:schemeClr>
                </a:solidFill>
                <a:effectLst/>
              </a:endParaRPr>
            </a:p>
            <a:p>
              <a:r>
                <a:rPr lang="pt-BR" dirty="0">
                  <a:solidFill>
                    <a:schemeClr val="bg2">
                      <a:lumMod val="25000"/>
                    </a:schemeClr>
                  </a:solidFill>
                  <a:effectLst/>
                </a:rPr>
                <a:t>2346 = 2 × 62 + 3 × 61 + 4 × 60</a:t>
              </a:r>
              <a:endParaRPr lang="pt-BR" dirty="0">
                <a:solidFill>
                  <a:schemeClr val="bg2">
                    <a:lumMod val="25000"/>
                  </a:schemeClr>
                </a:solidFill>
              </a:endParaRPr>
            </a:p>
          </p:txBody>
        </p:sp>
        <p:sp>
          <p:nvSpPr>
            <p:cNvPr id="17" name="CaixaDeTexto 16">
              <a:extLst>
                <a:ext uri="{FF2B5EF4-FFF2-40B4-BE49-F238E27FC236}">
                  <a16:creationId xmlns:a16="http://schemas.microsoft.com/office/drawing/2014/main" id="{B3191938-5C3D-7BB1-8292-5B7E223AD401}"/>
                </a:ext>
              </a:extLst>
            </p:cNvPr>
            <p:cNvSpPr txBox="1"/>
            <p:nvPr/>
          </p:nvSpPr>
          <p:spPr>
            <a:xfrm>
              <a:off x="1232462" y="915059"/>
              <a:ext cx="9638738" cy="400110"/>
            </a:xfrm>
            <a:prstGeom prst="rect">
              <a:avLst/>
            </a:prstGeom>
            <a:noFill/>
          </p:spPr>
          <p:txBody>
            <a:bodyPr wrap="square">
              <a:spAutoFit/>
            </a:bodyPr>
            <a:lstStyle/>
            <a:p>
              <a:r>
                <a:rPr lang="pt-BR" sz="2000" b="1" dirty="0">
                  <a:effectLst/>
                </a:rPr>
                <a:t>Passo 1</a:t>
              </a:r>
              <a:endParaRPr lang="pt-BR" sz="2000" b="1" dirty="0"/>
            </a:p>
          </p:txBody>
        </p:sp>
      </p:grpSp>
    </p:spTree>
    <p:extLst>
      <p:ext uri="{BB962C8B-B14F-4D97-AF65-F5344CB8AC3E}">
        <p14:creationId xmlns:p14="http://schemas.microsoft.com/office/powerpoint/2010/main" val="5632457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Conversão entre sistemas de numeração</a:t>
            </a:r>
          </a:p>
        </p:txBody>
      </p:sp>
      <p:sp>
        <p:nvSpPr>
          <p:cNvPr id="2" name="Espaço Reservado para Texto 1">
            <a:extLst>
              <a:ext uri="{FF2B5EF4-FFF2-40B4-BE49-F238E27FC236}">
                <a16:creationId xmlns:a16="http://schemas.microsoft.com/office/drawing/2014/main" id="{D5467DBE-6191-72E3-AB70-0EABB2DCEC4A}"/>
              </a:ext>
            </a:extLst>
          </p:cNvPr>
          <p:cNvSpPr>
            <a:spLocks noGrp="1"/>
          </p:cNvSpPr>
          <p:nvPr>
            <p:ph type="body" sz="quarter" idx="11"/>
          </p:nvPr>
        </p:nvSpPr>
        <p:spPr>
          <a:xfrm>
            <a:off x="1127407" y="1238874"/>
            <a:ext cx="10153650" cy="857250"/>
          </a:xfrm>
        </p:spPr>
        <p:txBody>
          <a:bodyPr/>
          <a:lstStyle/>
          <a:p>
            <a:r>
              <a:rPr lang="pt-BR" dirty="0"/>
              <a:t>De uma base X para outra Y</a:t>
            </a:r>
          </a:p>
        </p:txBody>
      </p:sp>
      <p:grpSp>
        <p:nvGrpSpPr>
          <p:cNvPr id="3" name="Agrupar 2">
            <a:extLst>
              <a:ext uri="{FF2B5EF4-FFF2-40B4-BE49-F238E27FC236}">
                <a16:creationId xmlns:a16="http://schemas.microsoft.com/office/drawing/2014/main" id="{27FB2CBB-A44E-491D-8719-DA468F8C52B3}"/>
              </a:ext>
            </a:extLst>
          </p:cNvPr>
          <p:cNvGrpSpPr/>
          <p:nvPr/>
        </p:nvGrpSpPr>
        <p:grpSpPr>
          <a:xfrm>
            <a:off x="509565" y="4465832"/>
            <a:ext cx="10815660" cy="2202254"/>
            <a:chOff x="357164" y="835955"/>
            <a:chExt cx="10815660" cy="2202254"/>
          </a:xfrm>
        </p:grpSpPr>
        <p:grpSp>
          <p:nvGrpSpPr>
            <p:cNvPr id="4" name="Agrupar 3">
              <a:extLst>
                <a:ext uri="{FF2B5EF4-FFF2-40B4-BE49-F238E27FC236}">
                  <a16:creationId xmlns:a16="http://schemas.microsoft.com/office/drawing/2014/main" id="{8524EE02-A954-FEC2-8ED1-DC637D8C6629}"/>
                </a:ext>
              </a:extLst>
            </p:cNvPr>
            <p:cNvGrpSpPr/>
            <p:nvPr/>
          </p:nvGrpSpPr>
          <p:grpSpPr>
            <a:xfrm>
              <a:off x="357164" y="835955"/>
              <a:ext cx="454941" cy="2202254"/>
              <a:chOff x="357164" y="835955"/>
              <a:chExt cx="454941" cy="2202254"/>
            </a:xfrm>
          </p:grpSpPr>
          <p:sp>
            <p:nvSpPr>
              <p:cNvPr id="9" name="Elipse 8">
                <a:extLst>
                  <a:ext uri="{FF2B5EF4-FFF2-40B4-BE49-F238E27FC236}">
                    <a16:creationId xmlns:a16="http://schemas.microsoft.com/office/drawing/2014/main" id="{0ABF753A-2895-B887-E8B2-79EDEFA915E7}"/>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a:extLst>
                  <a:ext uri="{FF2B5EF4-FFF2-40B4-BE49-F238E27FC236}">
                    <a16:creationId xmlns:a16="http://schemas.microsoft.com/office/drawing/2014/main" id="{014058A7-7869-A3E7-424C-C9344D436AA6}"/>
                  </a:ext>
                </a:extLst>
              </p:cNvPr>
              <p:cNvCxnSpPr>
                <a:cxnSpLocks/>
              </p:cNvCxnSpPr>
              <p:nvPr/>
            </p:nvCxnSpPr>
            <p:spPr>
              <a:xfrm>
                <a:off x="575288" y="1290896"/>
                <a:ext cx="0" cy="17473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eta: para a Direita 10">
                <a:extLst>
                  <a:ext uri="{FF2B5EF4-FFF2-40B4-BE49-F238E27FC236}">
                    <a16:creationId xmlns:a16="http://schemas.microsoft.com/office/drawing/2014/main" id="{9327F848-45B2-C808-FB10-FF81B66E2EC1}"/>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5" name="Retângulo: Cantos Arredondados 4">
              <a:extLst>
                <a:ext uri="{FF2B5EF4-FFF2-40B4-BE49-F238E27FC236}">
                  <a16:creationId xmlns:a16="http://schemas.microsoft.com/office/drawing/2014/main" id="{B58807CC-7CD6-F41F-FE13-3BBE5D3A244A}"/>
                </a:ext>
              </a:extLst>
            </p:cNvPr>
            <p:cNvSpPr/>
            <p:nvPr/>
          </p:nvSpPr>
          <p:spPr>
            <a:xfrm>
              <a:off x="1041399" y="835955"/>
              <a:ext cx="10131425" cy="1903776"/>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6" name="CaixaDeTexto 5">
              <a:extLst>
                <a:ext uri="{FF2B5EF4-FFF2-40B4-BE49-F238E27FC236}">
                  <a16:creationId xmlns:a16="http://schemas.microsoft.com/office/drawing/2014/main" id="{FACC5DB0-CACB-2C2F-C040-A952FC9BC471}"/>
                </a:ext>
              </a:extLst>
            </p:cNvPr>
            <p:cNvSpPr txBox="1"/>
            <p:nvPr/>
          </p:nvSpPr>
          <p:spPr>
            <a:xfrm>
              <a:off x="1232462" y="1459053"/>
              <a:ext cx="9638738" cy="1200329"/>
            </a:xfrm>
            <a:prstGeom prst="rect">
              <a:avLst/>
            </a:prstGeom>
            <a:noFill/>
          </p:spPr>
          <p:txBody>
            <a:bodyPr wrap="square">
              <a:spAutoFit/>
            </a:bodyPr>
            <a:lstStyle/>
            <a:p>
              <a:r>
                <a:rPr lang="pt-BR" dirty="0">
                  <a:solidFill>
                    <a:schemeClr val="bg2">
                      <a:lumMod val="25000"/>
                    </a:schemeClr>
                  </a:solidFill>
                  <a:effectLst/>
                </a:rPr>
                <a:t>O quociente obtido na divisão é novamente dividido por 8. A seguir, o novo resto é acrescentado à esquerda do primeiro algarismo:</a:t>
              </a:r>
            </a:p>
            <a:p>
              <a:endParaRPr lang="pt-BR" dirty="0">
                <a:solidFill>
                  <a:schemeClr val="bg2">
                    <a:lumMod val="25000"/>
                  </a:schemeClr>
                </a:solidFill>
                <a:effectLst/>
              </a:endParaRPr>
            </a:p>
            <a:p>
              <a:r>
                <a:rPr lang="pt-BR" dirty="0">
                  <a:solidFill>
                    <a:schemeClr val="bg2">
                      <a:lumMod val="25000"/>
                    </a:schemeClr>
                  </a:solidFill>
                  <a:effectLst/>
                </a:rPr>
                <a:t>11 ÷ 8 = 1 e resto = 3</a:t>
              </a:r>
              <a:endParaRPr lang="pt-BR" dirty="0">
                <a:solidFill>
                  <a:schemeClr val="bg2">
                    <a:lumMod val="25000"/>
                  </a:schemeClr>
                </a:solidFill>
              </a:endParaRPr>
            </a:p>
          </p:txBody>
        </p:sp>
        <p:sp>
          <p:nvSpPr>
            <p:cNvPr id="8" name="CaixaDeTexto 7">
              <a:extLst>
                <a:ext uri="{FF2B5EF4-FFF2-40B4-BE49-F238E27FC236}">
                  <a16:creationId xmlns:a16="http://schemas.microsoft.com/office/drawing/2014/main" id="{2B6A8B94-F677-7E79-46BD-93CAF8F808C5}"/>
                </a:ext>
              </a:extLst>
            </p:cNvPr>
            <p:cNvSpPr txBox="1"/>
            <p:nvPr/>
          </p:nvSpPr>
          <p:spPr>
            <a:xfrm>
              <a:off x="1232462" y="915059"/>
              <a:ext cx="9638738" cy="400110"/>
            </a:xfrm>
            <a:prstGeom prst="rect">
              <a:avLst/>
            </a:prstGeom>
            <a:noFill/>
          </p:spPr>
          <p:txBody>
            <a:bodyPr wrap="square">
              <a:spAutoFit/>
            </a:bodyPr>
            <a:lstStyle/>
            <a:p>
              <a:r>
                <a:rPr lang="pt-BR" sz="2000" b="1" dirty="0">
                  <a:effectLst/>
                </a:rPr>
                <a:t>Passo 4</a:t>
              </a:r>
              <a:endParaRPr lang="pt-BR" sz="2000" b="1" dirty="0"/>
            </a:p>
          </p:txBody>
        </p:sp>
      </p:grpSp>
      <p:grpSp>
        <p:nvGrpSpPr>
          <p:cNvPr id="13" name="Agrupar 12">
            <a:extLst>
              <a:ext uri="{FF2B5EF4-FFF2-40B4-BE49-F238E27FC236}">
                <a16:creationId xmlns:a16="http://schemas.microsoft.com/office/drawing/2014/main" id="{C9E9A2B6-AF56-9C1F-A43B-F58D947929E4}"/>
              </a:ext>
            </a:extLst>
          </p:cNvPr>
          <p:cNvGrpSpPr/>
          <p:nvPr/>
        </p:nvGrpSpPr>
        <p:grpSpPr>
          <a:xfrm>
            <a:off x="509565" y="2096124"/>
            <a:ext cx="10815660" cy="2768666"/>
            <a:chOff x="357164" y="790328"/>
            <a:chExt cx="10815660" cy="2768666"/>
          </a:xfrm>
        </p:grpSpPr>
        <p:grpSp>
          <p:nvGrpSpPr>
            <p:cNvPr id="14" name="Agrupar 13">
              <a:extLst>
                <a:ext uri="{FF2B5EF4-FFF2-40B4-BE49-F238E27FC236}">
                  <a16:creationId xmlns:a16="http://schemas.microsoft.com/office/drawing/2014/main" id="{9ED99B33-5739-DDF0-21F9-1332E3F70539}"/>
                </a:ext>
              </a:extLst>
            </p:cNvPr>
            <p:cNvGrpSpPr/>
            <p:nvPr/>
          </p:nvGrpSpPr>
          <p:grpSpPr>
            <a:xfrm>
              <a:off x="357164" y="835955"/>
              <a:ext cx="454941" cy="2723039"/>
              <a:chOff x="357164" y="835955"/>
              <a:chExt cx="454941" cy="2723039"/>
            </a:xfrm>
          </p:grpSpPr>
          <p:sp>
            <p:nvSpPr>
              <p:cNvPr id="18" name="Elipse 17">
                <a:extLst>
                  <a:ext uri="{FF2B5EF4-FFF2-40B4-BE49-F238E27FC236}">
                    <a16:creationId xmlns:a16="http://schemas.microsoft.com/office/drawing/2014/main" id="{D6BF66ED-2453-6468-114E-DA6EC962A2F2}"/>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9" name="Conector reto 18">
                <a:extLst>
                  <a:ext uri="{FF2B5EF4-FFF2-40B4-BE49-F238E27FC236}">
                    <a16:creationId xmlns:a16="http://schemas.microsoft.com/office/drawing/2014/main" id="{BFD348D1-18F8-2598-0FE4-3473B496F210}"/>
                  </a:ext>
                </a:extLst>
              </p:cNvPr>
              <p:cNvCxnSpPr>
                <a:cxnSpLocks/>
              </p:cNvCxnSpPr>
              <p:nvPr/>
            </p:nvCxnSpPr>
            <p:spPr>
              <a:xfrm>
                <a:off x="575288" y="1290896"/>
                <a:ext cx="0" cy="22680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ta: para a Direita 19">
                <a:extLst>
                  <a:ext uri="{FF2B5EF4-FFF2-40B4-BE49-F238E27FC236}">
                    <a16:creationId xmlns:a16="http://schemas.microsoft.com/office/drawing/2014/main" id="{2CDFA66E-F2A5-B8A0-2D42-5D40EE734F87}"/>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Retângulo: Cantos Arredondados 14">
              <a:extLst>
                <a:ext uri="{FF2B5EF4-FFF2-40B4-BE49-F238E27FC236}">
                  <a16:creationId xmlns:a16="http://schemas.microsoft.com/office/drawing/2014/main" id="{EE6E655E-F567-EF5E-AE9E-6F1049E529FB}"/>
                </a:ext>
              </a:extLst>
            </p:cNvPr>
            <p:cNvSpPr/>
            <p:nvPr/>
          </p:nvSpPr>
          <p:spPr>
            <a:xfrm>
              <a:off x="1041399" y="790328"/>
              <a:ext cx="10131425" cy="1949404"/>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16" name="CaixaDeTexto 15">
              <a:extLst>
                <a:ext uri="{FF2B5EF4-FFF2-40B4-BE49-F238E27FC236}">
                  <a16:creationId xmlns:a16="http://schemas.microsoft.com/office/drawing/2014/main" id="{F374B3A7-DF77-F44F-7954-C75169A79CB2}"/>
                </a:ext>
              </a:extLst>
            </p:cNvPr>
            <p:cNvSpPr txBox="1"/>
            <p:nvPr/>
          </p:nvSpPr>
          <p:spPr>
            <a:xfrm>
              <a:off x="1232462" y="1246621"/>
              <a:ext cx="9638738" cy="1477328"/>
            </a:xfrm>
            <a:prstGeom prst="rect">
              <a:avLst/>
            </a:prstGeom>
            <a:noFill/>
          </p:spPr>
          <p:txBody>
            <a:bodyPr wrap="square">
              <a:spAutoFit/>
            </a:bodyPr>
            <a:lstStyle/>
            <a:p>
              <a:r>
                <a:rPr lang="pt-BR" dirty="0">
                  <a:solidFill>
                    <a:schemeClr val="bg2">
                      <a:lumMod val="25000"/>
                    </a:schemeClr>
                  </a:solidFill>
                  <a:effectLst/>
                </a:rPr>
                <a:t>Dessa vez, o resultado (decimal 94) será convertido para a base desejada (8). Esse processo é o inverso do anterior, afinal, o inverso da multiplicação é a divisão. Dividimos o valor (94) pela base desejada (8). O resto obtido é o primeiro algarismo do número desejado (aquele mais à direita):</a:t>
              </a:r>
            </a:p>
            <a:p>
              <a:endParaRPr lang="pt-BR" dirty="0">
                <a:solidFill>
                  <a:schemeClr val="bg2">
                    <a:lumMod val="25000"/>
                  </a:schemeClr>
                </a:solidFill>
                <a:effectLst/>
              </a:endParaRPr>
            </a:p>
            <a:p>
              <a:r>
                <a:rPr lang="pt-BR" dirty="0">
                  <a:solidFill>
                    <a:schemeClr val="bg2">
                      <a:lumMod val="25000"/>
                    </a:schemeClr>
                  </a:solidFill>
                  <a:effectLst/>
                </a:rPr>
                <a:t>94 ÷ 8 = 11 e resto = 6</a:t>
              </a:r>
              <a:endParaRPr lang="pt-BR" dirty="0">
                <a:solidFill>
                  <a:schemeClr val="bg2">
                    <a:lumMod val="25000"/>
                  </a:schemeClr>
                </a:solidFill>
              </a:endParaRPr>
            </a:p>
          </p:txBody>
        </p:sp>
        <p:sp>
          <p:nvSpPr>
            <p:cNvPr id="17" name="CaixaDeTexto 16">
              <a:extLst>
                <a:ext uri="{FF2B5EF4-FFF2-40B4-BE49-F238E27FC236}">
                  <a16:creationId xmlns:a16="http://schemas.microsoft.com/office/drawing/2014/main" id="{B3191938-5C3D-7BB1-8292-5B7E223AD401}"/>
                </a:ext>
              </a:extLst>
            </p:cNvPr>
            <p:cNvSpPr txBox="1"/>
            <p:nvPr/>
          </p:nvSpPr>
          <p:spPr>
            <a:xfrm>
              <a:off x="1232462" y="859643"/>
              <a:ext cx="9638738" cy="400110"/>
            </a:xfrm>
            <a:prstGeom prst="rect">
              <a:avLst/>
            </a:prstGeom>
            <a:noFill/>
          </p:spPr>
          <p:txBody>
            <a:bodyPr wrap="square">
              <a:spAutoFit/>
            </a:bodyPr>
            <a:lstStyle/>
            <a:p>
              <a:r>
                <a:rPr lang="pt-BR" sz="2000" b="1" dirty="0">
                  <a:effectLst/>
                </a:rPr>
                <a:t>Passo 3</a:t>
              </a:r>
              <a:endParaRPr lang="pt-BR" sz="2000" b="1" dirty="0"/>
            </a:p>
          </p:txBody>
        </p:sp>
      </p:grpSp>
    </p:spTree>
    <p:extLst>
      <p:ext uri="{BB962C8B-B14F-4D97-AF65-F5344CB8AC3E}">
        <p14:creationId xmlns:p14="http://schemas.microsoft.com/office/powerpoint/2010/main" val="302146151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Conversão entre sistemas de numeração</a:t>
            </a:r>
          </a:p>
        </p:txBody>
      </p:sp>
      <p:sp>
        <p:nvSpPr>
          <p:cNvPr id="2" name="Espaço Reservado para Texto 1">
            <a:extLst>
              <a:ext uri="{FF2B5EF4-FFF2-40B4-BE49-F238E27FC236}">
                <a16:creationId xmlns:a16="http://schemas.microsoft.com/office/drawing/2014/main" id="{D5467DBE-6191-72E3-AB70-0EABB2DCEC4A}"/>
              </a:ext>
            </a:extLst>
          </p:cNvPr>
          <p:cNvSpPr>
            <a:spLocks noGrp="1"/>
          </p:cNvSpPr>
          <p:nvPr>
            <p:ph type="body" sz="quarter" idx="11"/>
          </p:nvPr>
        </p:nvSpPr>
        <p:spPr>
          <a:xfrm>
            <a:off x="1127407" y="1238874"/>
            <a:ext cx="10153650" cy="857250"/>
          </a:xfrm>
        </p:spPr>
        <p:txBody>
          <a:bodyPr/>
          <a:lstStyle/>
          <a:p>
            <a:r>
              <a:rPr lang="pt-BR" dirty="0"/>
              <a:t>De uma base X para outra Y</a:t>
            </a:r>
          </a:p>
        </p:txBody>
      </p:sp>
      <p:grpSp>
        <p:nvGrpSpPr>
          <p:cNvPr id="3" name="Agrupar 2">
            <a:extLst>
              <a:ext uri="{FF2B5EF4-FFF2-40B4-BE49-F238E27FC236}">
                <a16:creationId xmlns:a16="http://schemas.microsoft.com/office/drawing/2014/main" id="{27FB2CBB-A44E-491D-8719-DA468F8C52B3}"/>
              </a:ext>
            </a:extLst>
          </p:cNvPr>
          <p:cNvGrpSpPr/>
          <p:nvPr/>
        </p:nvGrpSpPr>
        <p:grpSpPr>
          <a:xfrm>
            <a:off x="509565" y="3514494"/>
            <a:ext cx="10815660" cy="2485084"/>
            <a:chOff x="357164" y="835955"/>
            <a:chExt cx="10815660" cy="2485084"/>
          </a:xfrm>
        </p:grpSpPr>
        <p:grpSp>
          <p:nvGrpSpPr>
            <p:cNvPr id="4" name="Agrupar 3">
              <a:extLst>
                <a:ext uri="{FF2B5EF4-FFF2-40B4-BE49-F238E27FC236}">
                  <a16:creationId xmlns:a16="http://schemas.microsoft.com/office/drawing/2014/main" id="{8524EE02-A954-FEC2-8ED1-DC637D8C6629}"/>
                </a:ext>
              </a:extLst>
            </p:cNvPr>
            <p:cNvGrpSpPr/>
            <p:nvPr/>
          </p:nvGrpSpPr>
          <p:grpSpPr>
            <a:xfrm>
              <a:off x="357164" y="835955"/>
              <a:ext cx="454941" cy="2485084"/>
              <a:chOff x="357164" y="835955"/>
              <a:chExt cx="454941" cy="2485084"/>
            </a:xfrm>
          </p:grpSpPr>
          <p:sp>
            <p:nvSpPr>
              <p:cNvPr id="9" name="Elipse 8">
                <a:extLst>
                  <a:ext uri="{FF2B5EF4-FFF2-40B4-BE49-F238E27FC236}">
                    <a16:creationId xmlns:a16="http://schemas.microsoft.com/office/drawing/2014/main" id="{0ABF753A-2895-B887-E8B2-79EDEFA915E7}"/>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a:extLst>
                  <a:ext uri="{FF2B5EF4-FFF2-40B4-BE49-F238E27FC236}">
                    <a16:creationId xmlns:a16="http://schemas.microsoft.com/office/drawing/2014/main" id="{014058A7-7869-A3E7-424C-C9344D436AA6}"/>
                  </a:ext>
                </a:extLst>
              </p:cNvPr>
              <p:cNvCxnSpPr>
                <a:cxnSpLocks/>
                <a:endCxn id="25" idx="4"/>
              </p:cNvCxnSpPr>
              <p:nvPr/>
            </p:nvCxnSpPr>
            <p:spPr>
              <a:xfrm>
                <a:off x="575288" y="1290896"/>
                <a:ext cx="9347" cy="20301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eta: para a Direita 10">
                <a:extLst>
                  <a:ext uri="{FF2B5EF4-FFF2-40B4-BE49-F238E27FC236}">
                    <a16:creationId xmlns:a16="http://schemas.microsoft.com/office/drawing/2014/main" id="{9327F848-45B2-C808-FB10-FF81B66E2EC1}"/>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5" name="Retângulo: Cantos Arredondados 4">
              <a:extLst>
                <a:ext uri="{FF2B5EF4-FFF2-40B4-BE49-F238E27FC236}">
                  <a16:creationId xmlns:a16="http://schemas.microsoft.com/office/drawing/2014/main" id="{B58807CC-7CD6-F41F-FE13-3BBE5D3A244A}"/>
                </a:ext>
              </a:extLst>
            </p:cNvPr>
            <p:cNvSpPr/>
            <p:nvPr/>
          </p:nvSpPr>
          <p:spPr>
            <a:xfrm>
              <a:off x="1041399" y="835955"/>
              <a:ext cx="10131425" cy="1630167"/>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6" name="CaixaDeTexto 5">
              <a:extLst>
                <a:ext uri="{FF2B5EF4-FFF2-40B4-BE49-F238E27FC236}">
                  <a16:creationId xmlns:a16="http://schemas.microsoft.com/office/drawing/2014/main" id="{FACC5DB0-CACB-2C2F-C040-A952FC9BC471}"/>
                </a:ext>
              </a:extLst>
            </p:cNvPr>
            <p:cNvSpPr txBox="1"/>
            <p:nvPr/>
          </p:nvSpPr>
          <p:spPr>
            <a:xfrm>
              <a:off x="1232462" y="1459053"/>
              <a:ext cx="9638738" cy="923330"/>
            </a:xfrm>
            <a:prstGeom prst="rect">
              <a:avLst/>
            </a:prstGeom>
            <a:noFill/>
          </p:spPr>
          <p:txBody>
            <a:bodyPr wrap="square">
              <a:spAutoFit/>
            </a:bodyPr>
            <a:lstStyle/>
            <a:p>
              <a:r>
                <a:rPr lang="pt-BR" dirty="0">
                  <a:solidFill>
                    <a:schemeClr val="bg2">
                      <a:lumMod val="25000"/>
                    </a:schemeClr>
                  </a:solidFill>
                  <a:effectLst/>
                </a:rPr>
                <a:t>Novamente, faremos a divisão até obtermos um quociente 0 (zero):</a:t>
              </a:r>
            </a:p>
            <a:p>
              <a:endParaRPr lang="pt-BR" dirty="0">
                <a:solidFill>
                  <a:schemeClr val="bg2">
                    <a:lumMod val="25000"/>
                  </a:schemeClr>
                </a:solidFill>
                <a:effectLst/>
              </a:endParaRPr>
            </a:p>
            <a:p>
              <a:r>
                <a:rPr lang="pt-BR" dirty="0">
                  <a:solidFill>
                    <a:schemeClr val="bg2">
                      <a:lumMod val="25000"/>
                    </a:schemeClr>
                  </a:solidFill>
                  <a:effectLst/>
                </a:rPr>
                <a:t>1 ÷ 8 = 0 e resto = 1</a:t>
              </a:r>
              <a:endParaRPr lang="pt-BR" dirty="0">
                <a:solidFill>
                  <a:schemeClr val="bg2">
                    <a:lumMod val="25000"/>
                  </a:schemeClr>
                </a:solidFill>
              </a:endParaRPr>
            </a:p>
          </p:txBody>
        </p:sp>
        <p:sp>
          <p:nvSpPr>
            <p:cNvPr id="8" name="CaixaDeTexto 7">
              <a:extLst>
                <a:ext uri="{FF2B5EF4-FFF2-40B4-BE49-F238E27FC236}">
                  <a16:creationId xmlns:a16="http://schemas.microsoft.com/office/drawing/2014/main" id="{2B6A8B94-F677-7E79-46BD-93CAF8F808C5}"/>
                </a:ext>
              </a:extLst>
            </p:cNvPr>
            <p:cNvSpPr txBox="1"/>
            <p:nvPr/>
          </p:nvSpPr>
          <p:spPr>
            <a:xfrm>
              <a:off x="1232462" y="915059"/>
              <a:ext cx="9638738" cy="400110"/>
            </a:xfrm>
            <a:prstGeom prst="rect">
              <a:avLst/>
            </a:prstGeom>
            <a:noFill/>
          </p:spPr>
          <p:txBody>
            <a:bodyPr wrap="square">
              <a:spAutoFit/>
            </a:bodyPr>
            <a:lstStyle/>
            <a:p>
              <a:r>
                <a:rPr lang="pt-BR" sz="2000" b="1" dirty="0">
                  <a:effectLst/>
                </a:rPr>
                <a:t>Passo 6</a:t>
              </a:r>
              <a:endParaRPr lang="pt-BR" sz="2000" b="1" dirty="0"/>
            </a:p>
          </p:txBody>
        </p:sp>
      </p:grpSp>
      <p:grpSp>
        <p:nvGrpSpPr>
          <p:cNvPr id="13" name="Agrupar 12">
            <a:extLst>
              <a:ext uri="{FF2B5EF4-FFF2-40B4-BE49-F238E27FC236}">
                <a16:creationId xmlns:a16="http://schemas.microsoft.com/office/drawing/2014/main" id="{C9E9A2B6-AF56-9C1F-A43B-F58D947929E4}"/>
              </a:ext>
            </a:extLst>
          </p:cNvPr>
          <p:cNvGrpSpPr/>
          <p:nvPr/>
        </p:nvGrpSpPr>
        <p:grpSpPr>
          <a:xfrm>
            <a:off x="509565" y="2086335"/>
            <a:ext cx="10815660" cy="2723039"/>
            <a:chOff x="357164" y="835955"/>
            <a:chExt cx="10815660" cy="2723039"/>
          </a:xfrm>
        </p:grpSpPr>
        <p:grpSp>
          <p:nvGrpSpPr>
            <p:cNvPr id="14" name="Agrupar 13">
              <a:extLst>
                <a:ext uri="{FF2B5EF4-FFF2-40B4-BE49-F238E27FC236}">
                  <a16:creationId xmlns:a16="http://schemas.microsoft.com/office/drawing/2014/main" id="{9ED99B33-5739-DDF0-21F9-1332E3F70539}"/>
                </a:ext>
              </a:extLst>
            </p:cNvPr>
            <p:cNvGrpSpPr/>
            <p:nvPr/>
          </p:nvGrpSpPr>
          <p:grpSpPr>
            <a:xfrm>
              <a:off x="357164" y="835955"/>
              <a:ext cx="454941" cy="2723039"/>
              <a:chOff x="357164" y="835955"/>
              <a:chExt cx="454941" cy="2723039"/>
            </a:xfrm>
          </p:grpSpPr>
          <p:sp>
            <p:nvSpPr>
              <p:cNvPr id="18" name="Elipse 17">
                <a:extLst>
                  <a:ext uri="{FF2B5EF4-FFF2-40B4-BE49-F238E27FC236}">
                    <a16:creationId xmlns:a16="http://schemas.microsoft.com/office/drawing/2014/main" id="{D6BF66ED-2453-6468-114E-DA6EC962A2F2}"/>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9" name="Conector reto 18">
                <a:extLst>
                  <a:ext uri="{FF2B5EF4-FFF2-40B4-BE49-F238E27FC236}">
                    <a16:creationId xmlns:a16="http://schemas.microsoft.com/office/drawing/2014/main" id="{BFD348D1-18F8-2598-0FE4-3473B496F210}"/>
                  </a:ext>
                </a:extLst>
              </p:cNvPr>
              <p:cNvCxnSpPr>
                <a:cxnSpLocks/>
              </p:cNvCxnSpPr>
              <p:nvPr/>
            </p:nvCxnSpPr>
            <p:spPr>
              <a:xfrm>
                <a:off x="575288" y="1290896"/>
                <a:ext cx="0" cy="22680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ta: para a Direita 19">
                <a:extLst>
                  <a:ext uri="{FF2B5EF4-FFF2-40B4-BE49-F238E27FC236}">
                    <a16:creationId xmlns:a16="http://schemas.microsoft.com/office/drawing/2014/main" id="{2CDFA66E-F2A5-B8A0-2D42-5D40EE734F87}"/>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Retângulo: Cantos Arredondados 14">
              <a:extLst>
                <a:ext uri="{FF2B5EF4-FFF2-40B4-BE49-F238E27FC236}">
                  <a16:creationId xmlns:a16="http://schemas.microsoft.com/office/drawing/2014/main" id="{EE6E655E-F567-EF5E-AE9E-6F1049E529FB}"/>
                </a:ext>
              </a:extLst>
            </p:cNvPr>
            <p:cNvSpPr/>
            <p:nvPr/>
          </p:nvSpPr>
          <p:spPr>
            <a:xfrm>
              <a:off x="1041399" y="835955"/>
              <a:ext cx="10131425" cy="1050602"/>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16" name="CaixaDeTexto 15">
              <a:extLst>
                <a:ext uri="{FF2B5EF4-FFF2-40B4-BE49-F238E27FC236}">
                  <a16:creationId xmlns:a16="http://schemas.microsoft.com/office/drawing/2014/main" id="{F374B3A7-DF77-F44F-7954-C75169A79CB2}"/>
                </a:ext>
              </a:extLst>
            </p:cNvPr>
            <p:cNvSpPr txBox="1"/>
            <p:nvPr/>
          </p:nvSpPr>
          <p:spPr>
            <a:xfrm>
              <a:off x="1232462" y="1389363"/>
              <a:ext cx="9638738" cy="369332"/>
            </a:xfrm>
            <a:prstGeom prst="rect">
              <a:avLst/>
            </a:prstGeom>
            <a:noFill/>
          </p:spPr>
          <p:txBody>
            <a:bodyPr wrap="square">
              <a:spAutoFit/>
            </a:bodyPr>
            <a:lstStyle/>
            <a:p>
              <a:r>
                <a:rPr lang="pt-BR" dirty="0">
                  <a:solidFill>
                    <a:schemeClr val="bg2">
                      <a:lumMod val="25000"/>
                    </a:schemeClr>
                  </a:solidFill>
                  <a:effectLst/>
                </a:rPr>
                <a:t>O número a ser obtido na base 8 é: 36.</a:t>
              </a:r>
              <a:endParaRPr lang="pt-BR" dirty="0">
                <a:solidFill>
                  <a:schemeClr val="bg2">
                    <a:lumMod val="25000"/>
                  </a:schemeClr>
                </a:solidFill>
              </a:endParaRPr>
            </a:p>
          </p:txBody>
        </p:sp>
        <p:sp>
          <p:nvSpPr>
            <p:cNvPr id="17" name="CaixaDeTexto 16">
              <a:extLst>
                <a:ext uri="{FF2B5EF4-FFF2-40B4-BE49-F238E27FC236}">
                  <a16:creationId xmlns:a16="http://schemas.microsoft.com/office/drawing/2014/main" id="{B3191938-5C3D-7BB1-8292-5B7E223AD401}"/>
                </a:ext>
              </a:extLst>
            </p:cNvPr>
            <p:cNvSpPr txBox="1"/>
            <p:nvPr/>
          </p:nvSpPr>
          <p:spPr>
            <a:xfrm>
              <a:off x="1232462" y="859643"/>
              <a:ext cx="9638738" cy="400110"/>
            </a:xfrm>
            <a:prstGeom prst="rect">
              <a:avLst/>
            </a:prstGeom>
            <a:noFill/>
          </p:spPr>
          <p:txBody>
            <a:bodyPr wrap="square">
              <a:spAutoFit/>
            </a:bodyPr>
            <a:lstStyle/>
            <a:p>
              <a:r>
                <a:rPr lang="pt-BR" sz="2000" b="1" dirty="0">
                  <a:effectLst/>
                </a:rPr>
                <a:t>Passo 5</a:t>
              </a:r>
              <a:endParaRPr lang="pt-BR" sz="2000" b="1" dirty="0"/>
            </a:p>
          </p:txBody>
        </p:sp>
      </p:grpSp>
      <p:grpSp>
        <p:nvGrpSpPr>
          <p:cNvPr id="12" name="Agrupar 11">
            <a:extLst>
              <a:ext uri="{FF2B5EF4-FFF2-40B4-BE49-F238E27FC236}">
                <a16:creationId xmlns:a16="http://schemas.microsoft.com/office/drawing/2014/main" id="{F11E9A75-962E-CFC7-EA55-54D279BF4BB0}"/>
              </a:ext>
            </a:extLst>
          </p:cNvPr>
          <p:cNvGrpSpPr/>
          <p:nvPr/>
        </p:nvGrpSpPr>
        <p:grpSpPr>
          <a:xfrm>
            <a:off x="509565" y="5544637"/>
            <a:ext cx="10815660" cy="922740"/>
            <a:chOff x="357164" y="835955"/>
            <a:chExt cx="10815660" cy="922740"/>
          </a:xfrm>
        </p:grpSpPr>
        <p:grpSp>
          <p:nvGrpSpPr>
            <p:cNvPr id="21" name="Agrupar 20">
              <a:extLst>
                <a:ext uri="{FF2B5EF4-FFF2-40B4-BE49-F238E27FC236}">
                  <a16:creationId xmlns:a16="http://schemas.microsoft.com/office/drawing/2014/main" id="{21CEF5D6-C5BC-6258-BBE4-56EB50CFE065}"/>
                </a:ext>
              </a:extLst>
            </p:cNvPr>
            <p:cNvGrpSpPr/>
            <p:nvPr/>
          </p:nvGrpSpPr>
          <p:grpSpPr>
            <a:xfrm>
              <a:off x="357164" y="835955"/>
              <a:ext cx="454941" cy="454941"/>
              <a:chOff x="357164" y="835955"/>
              <a:chExt cx="454941" cy="454941"/>
            </a:xfrm>
          </p:grpSpPr>
          <p:sp>
            <p:nvSpPr>
              <p:cNvPr id="25" name="Elipse 24">
                <a:extLst>
                  <a:ext uri="{FF2B5EF4-FFF2-40B4-BE49-F238E27FC236}">
                    <a16:creationId xmlns:a16="http://schemas.microsoft.com/office/drawing/2014/main" id="{3AD8C10A-34E9-731A-5F39-BEBC0ECFC050}"/>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Seta: para a Direita 26">
                <a:extLst>
                  <a:ext uri="{FF2B5EF4-FFF2-40B4-BE49-F238E27FC236}">
                    <a16:creationId xmlns:a16="http://schemas.microsoft.com/office/drawing/2014/main" id="{C032DF8B-97DF-C6DC-FE8F-6C57635C5F34}"/>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2" name="Retângulo: Cantos Arredondados 21">
              <a:extLst>
                <a:ext uri="{FF2B5EF4-FFF2-40B4-BE49-F238E27FC236}">
                  <a16:creationId xmlns:a16="http://schemas.microsoft.com/office/drawing/2014/main" id="{D716F41D-37E7-C071-3BCE-08A3EE36E173}"/>
                </a:ext>
              </a:extLst>
            </p:cNvPr>
            <p:cNvSpPr/>
            <p:nvPr/>
          </p:nvSpPr>
          <p:spPr>
            <a:xfrm>
              <a:off x="1041399" y="835955"/>
              <a:ext cx="10131425" cy="922740"/>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23" name="CaixaDeTexto 22">
              <a:extLst>
                <a:ext uri="{FF2B5EF4-FFF2-40B4-BE49-F238E27FC236}">
                  <a16:creationId xmlns:a16="http://schemas.microsoft.com/office/drawing/2014/main" id="{B888F307-7B11-33B6-C701-B225D43C6962}"/>
                </a:ext>
              </a:extLst>
            </p:cNvPr>
            <p:cNvSpPr txBox="1"/>
            <p:nvPr/>
          </p:nvSpPr>
          <p:spPr>
            <a:xfrm>
              <a:off x="1232462" y="1389363"/>
              <a:ext cx="9638738" cy="369332"/>
            </a:xfrm>
            <a:prstGeom prst="rect">
              <a:avLst/>
            </a:prstGeom>
            <a:noFill/>
          </p:spPr>
          <p:txBody>
            <a:bodyPr wrap="square">
              <a:spAutoFit/>
            </a:bodyPr>
            <a:lstStyle/>
            <a:p>
              <a:r>
                <a:rPr lang="pt-BR" dirty="0">
                  <a:solidFill>
                    <a:schemeClr val="bg2">
                      <a:lumMod val="25000"/>
                    </a:schemeClr>
                  </a:solidFill>
                  <a:effectLst/>
                </a:rPr>
                <a:t>O número obtido, portanto, é: 1368.</a:t>
              </a:r>
              <a:endParaRPr lang="pt-BR" dirty="0">
                <a:solidFill>
                  <a:schemeClr val="bg2">
                    <a:lumMod val="25000"/>
                  </a:schemeClr>
                </a:solidFill>
              </a:endParaRPr>
            </a:p>
          </p:txBody>
        </p:sp>
        <p:sp>
          <p:nvSpPr>
            <p:cNvPr id="24" name="CaixaDeTexto 23">
              <a:extLst>
                <a:ext uri="{FF2B5EF4-FFF2-40B4-BE49-F238E27FC236}">
                  <a16:creationId xmlns:a16="http://schemas.microsoft.com/office/drawing/2014/main" id="{58A81D49-7F1D-4647-2E6E-B5316046ED7E}"/>
                </a:ext>
              </a:extLst>
            </p:cNvPr>
            <p:cNvSpPr txBox="1"/>
            <p:nvPr/>
          </p:nvSpPr>
          <p:spPr>
            <a:xfrm>
              <a:off x="1232462" y="859643"/>
              <a:ext cx="9638738" cy="400110"/>
            </a:xfrm>
            <a:prstGeom prst="rect">
              <a:avLst/>
            </a:prstGeom>
            <a:noFill/>
          </p:spPr>
          <p:txBody>
            <a:bodyPr wrap="square">
              <a:spAutoFit/>
            </a:bodyPr>
            <a:lstStyle/>
            <a:p>
              <a:r>
                <a:rPr lang="pt-BR" sz="2000" b="1" dirty="0">
                  <a:effectLst/>
                </a:rPr>
                <a:t>Passo 7</a:t>
              </a:r>
              <a:endParaRPr lang="pt-BR" sz="2000" b="1" dirty="0"/>
            </a:p>
          </p:txBody>
        </p:sp>
      </p:grpSp>
    </p:spTree>
    <p:extLst>
      <p:ext uri="{BB962C8B-B14F-4D97-AF65-F5344CB8AC3E}">
        <p14:creationId xmlns:p14="http://schemas.microsoft.com/office/powerpoint/2010/main" val="152173283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Conversão entre sistemas de numeração</a:t>
            </a:r>
          </a:p>
        </p:txBody>
      </p:sp>
      <p:sp>
        <p:nvSpPr>
          <p:cNvPr id="2" name="Espaço Reservado para Texto 1">
            <a:extLst>
              <a:ext uri="{FF2B5EF4-FFF2-40B4-BE49-F238E27FC236}">
                <a16:creationId xmlns:a16="http://schemas.microsoft.com/office/drawing/2014/main" id="{D5467DBE-6191-72E3-AB70-0EABB2DCEC4A}"/>
              </a:ext>
            </a:extLst>
          </p:cNvPr>
          <p:cNvSpPr>
            <a:spLocks noGrp="1"/>
          </p:cNvSpPr>
          <p:nvPr>
            <p:ph type="body" sz="quarter" idx="11"/>
          </p:nvPr>
        </p:nvSpPr>
        <p:spPr>
          <a:xfrm>
            <a:off x="1127407" y="1238874"/>
            <a:ext cx="10153650" cy="857250"/>
          </a:xfrm>
        </p:spPr>
        <p:txBody>
          <a:bodyPr/>
          <a:lstStyle/>
          <a:p>
            <a:r>
              <a:rPr lang="pt-BR" dirty="0"/>
              <a:t>Casos especiais</a:t>
            </a:r>
          </a:p>
        </p:txBody>
      </p:sp>
      <p:grpSp>
        <p:nvGrpSpPr>
          <p:cNvPr id="28" name="Agrupar 27">
            <a:extLst>
              <a:ext uri="{FF2B5EF4-FFF2-40B4-BE49-F238E27FC236}">
                <a16:creationId xmlns:a16="http://schemas.microsoft.com/office/drawing/2014/main" id="{B8D5979D-2142-A7EC-F288-957F5BBD9877}"/>
              </a:ext>
            </a:extLst>
          </p:cNvPr>
          <p:cNvGrpSpPr/>
          <p:nvPr/>
        </p:nvGrpSpPr>
        <p:grpSpPr>
          <a:xfrm>
            <a:off x="2237874" y="1957695"/>
            <a:ext cx="7716252" cy="1052263"/>
            <a:chOff x="2603500" y="1654361"/>
            <a:chExt cx="6948488" cy="1052263"/>
          </a:xfrm>
        </p:grpSpPr>
        <p:sp>
          <p:nvSpPr>
            <p:cNvPr id="29" name="Retângulo: Cantos Arredondados 28">
              <a:extLst>
                <a:ext uri="{FF2B5EF4-FFF2-40B4-BE49-F238E27FC236}">
                  <a16:creationId xmlns:a16="http://schemas.microsoft.com/office/drawing/2014/main" id="{9B6EAC77-1FC9-22B5-3A4C-EF50E86569CF}"/>
                </a:ext>
              </a:extLst>
            </p:cNvPr>
            <p:cNvSpPr/>
            <p:nvPr/>
          </p:nvSpPr>
          <p:spPr>
            <a:xfrm>
              <a:off x="2603500" y="1654361"/>
              <a:ext cx="6948488" cy="10522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ACB5A538-31F4-CE72-56A8-C771EE911812}"/>
                </a:ext>
              </a:extLst>
            </p:cNvPr>
            <p:cNvSpPr txBox="1"/>
            <p:nvPr/>
          </p:nvSpPr>
          <p:spPr>
            <a:xfrm>
              <a:off x="3661374" y="1732792"/>
              <a:ext cx="4832740" cy="923330"/>
            </a:xfrm>
            <a:prstGeom prst="rect">
              <a:avLst/>
            </a:prstGeom>
            <a:noFill/>
          </p:spPr>
          <p:txBody>
            <a:bodyPr wrap="square">
              <a:spAutoFit/>
            </a:bodyPr>
            <a:lstStyle/>
            <a:p>
              <a:pPr algn="ctr"/>
              <a:r>
                <a:rPr lang="pt-BR" i="1" dirty="0"/>
                <a:t>2</a:t>
              </a:r>
              <a:r>
                <a:rPr lang="pt-BR" i="1" baseline="30000" dirty="0"/>
                <a:t>2</a:t>
              </a:r>
              <a:r>
                <a:rPr lang="pt-BR" i="1" dirty="0"/>
                <a:t> = 4</a:t>
              </a:r>
            </a:p>
            <a:p>
              <a:pPr algn="ctr"/>
              <a:r>
                <a:rPr lang="pt-BR" i="1" dirty="0"/>
                <a:t>2</a:t>
              </a:r>
              <a:r>
                <a:rPr lang="pt-BR" i="1" baseline="30000" dirty="0"/>
                <a:t>1</a:t>
              </a:r>
              <a:r>
                <a:rPr lang="pt-BR" i="1" dirty="0"/>
                <a:t> = 2</a:t>
              </a:r>
            </a:p>
            <a:p>
              <a:pPr algn="ctr"/>
              <a:r>
                <a:rPr lang="pt-BR" i="1" dirty="0"/>
                <a:t>2</a:t>
              </a:r>
              <a:r>
                <a:rPr lang="pt-BR" i="1" baseline="30000" dirty="0"/>
                <a:t>0</a:t>
              </a:r>
              <a:r>
                <a:rPr lang="pt-BR" i="1" dirty="0"/>
                <a:t> = 1</a:t>
              </a:r>
            </a:p>
          </p:txBody>
        </p:sp>
      </p:grpSp>
      <p:sp>
        <p:nvSpPr>
          <p:cNvPr id="32" name="CaixaDeTexto 31">
            <a:extLst>
              <a:ext uri="{FF2B5EF4-FFF2-40B4-BE49-F238E27FC236}">
                <a16:creationId xmlns:a16="http://schemas.microsoft.com/office/drawing/2014/main" id="{201D008E-68AE-332F-BA99-9E2E09596853}"/>
              </a:ext>
            </a:extLst>
          </p:cNvPr>
          <p:cNvSpPr txBox="1"/>
          <p:nvPr/>
        </p:nvSpPr>
        <p:spPr>
          <a:xfrm>
            <a:off x="1031874" y="3274446"/>
            <a:ext cx="9950161" cy="646331"/>
          </a:xfrm>
          <a:prstGeom prst="rect">
            <a:avLst/>
          </a:prstGeom>
          <a:noFill/>
        </p:spPr>
        <p:txBody>
          <a:bodyPr wrap="square">
            <a:spAutoFit/>
          </a:bodyPr>
          <a:lstStyle/>
          <a:p>
            <a:r>
              <a:rPr lang="pt-BR" dirty="0">
                <a:solidFill>
                  <a:schemeClr val="bg2">
                    <a:lumMod val="25000"/>
                  </a:schemeClr>
                </a:solidFill>
              </a:rPr>
              <a:t>Toda vez que o dígito 1 for inserido em uma posição, ela corresponderá ao valor relativo da posição (escrito em decimal). Em outras palavras, toda vez que você colocar:</a:t>
            </a:r>
          </a:p>
        </p:txBody>
      </p:sp>
      <p:grpSp>
        <p:nvGrpSpPr>
          <p:cNvPr id="36" name="Agrupar 35">
            <a:extLst>
              <a:ext uri="{FF2B5EF4-FFF2-40B4-BE49-F238E27FC236}">
                <a16:creationId xmlns:a16="http://schemas.microsoft.com/office/drawing/2014/main" id="{7DA558FF-3010-3B69-CC5D-62B1CD846E45}"/>
              </a:ext>
            </a:extLst>
          </p:cNvPr>
          <p:cNvGrpSpPr/>
          <p:nvPr/>
        </p:nvGrpSpPr>
        <p:grpSpPr>
          <a:xfrm>
            <a:off x="2777314" y="4132194"/>
            <a:ext cx="6637372" cy="1243373"/>
            <a:chOff x="2873374" y="1676604"/>
            <a:chExt cx="6637372" cy="1243373"/>
          </a:xfrm>
        </p:grpSpPr>
        <p:grpSp>
          <p:nvGrpSpPr>
            <p:cNvPr id="37" name="Agrupar 36">
              <a:extLst>
                <a:ext uri="{FF2B5EF4-FFF2-40B4-BE49-F238E27FC236}">
                  <a16:creationId xmlns:a16="http://schemas.microsoft.com/office/drawing/2014/main" id="{EA15B4FB-F7CA-99F3-0659-B751F74086EB}"/>
                </a:ext>
              </a:extLst>
            </p:cNvPr>
            <p:cNvGrpSpPr/>
            <p:nvPr/>
          </p:nvGrpSpPr>
          <p:grpSpPr>
            <a:xfrm>
              <a:off x="2873374" y="1676605"/>
              <a:ext cx="3121093" cy="1243372"/>
              <a:chOff x="2873374" y="1676605"/>
              <a:chExt cx="3121093" cy="1243372"/>
            </a:xfrm>
          </p:grpSpPr>
          <p:sp>
            <p:nvSpPr>
              <p:cNvPr id="42" name="Retângulo: Cantos Arredondados 41">
                <a:extLst>
                  <a:ext uri="{FF2B5EF4-FFF2-40B4-BE49-F238E27FC236}">
                    <a16:creationId xmlns:a16="http://schemas.microsoft.com/office/drawing/2014/main" id="{73774C49-D55D-3B35-A930-92671EBEB217}"/>
                  </a:ext>
                </a:extLst>
              </p:cNvPr>
              <p:cNvSpPr/>
              <p:nvPr/>
            </p:nvSpPr>
            <p:spPr>
              <a:xfrm>
                <a:off x="2873374" y="1676605"/>
                <a:ext cx="3121093" cy="124337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9740A243-B9B5-380C-1F30-34E0BBAF6224}"/>
                  </a:ext>
                </a:extLst>
              </p:cNvPr>
              <p:cNvSpPr txBox="1"/>
              <p:nvPr/>
            </p:nvSpPr>
            <p:spPr>
              <a:xfrm>
                <a:off x="3082519" y="1913935"/>
                <a:ext cx="2702801" cy="369332"/>
              </a:xfrm>
              <a:prstGeom prst="rect">
                <a:avLst/>
              </a:prstGeom>
              <a:noFill/>
            </p:spPr>
            <p:txBody>
              <a:bodyPr wrap="square">
                <a:spAutoFit/>
              </a:bodyPr>
              <a:lstStyle/>
              <a:p>
                <a:r>
                  <a:rPr lang="pt-BR" b="1" dirty="0"/>
                  <a:t>1</a:t>
                </a:r>
              </a:p>
            </p:txBody>
          </p:sp>
          <p:sp>
            <p:nvSpPr>
              <p:cNvPr id="44" name="CaixaDeTexto 43">
                <a:extLst>
                  <a:ext uri="{FF2B5EF4-FFF2-40B4-BE49-F238E27FC236}">
                    <a16:creationId xmlns:a16="http://schemas.microsoft.com/office/drawing/2014/main" id="{FDA1341B-033F-6EA0-562E-10B99DC4CF36}"/>
                  </a:ext>
                </a:extLst>
              </p:cNvPr>
              <p:cNvSpPr txBox="1"/>
              <p:nvPr/>
            </p:nvSpPr>
            <p:spPr>
              <a:xfrm>
                <a:off x="3082518" y="2368892"/>
                <a:ext cx="2702801" cy="338554"/>
              </a:xfrm>
              <a:prstGeom prst="rect">
                <a:avLst/>
              </a:prstGeom>
              <a:noFill/>
            </p:spPr>
            <p:txBody>
              <a:bodyPr wrap="square">
                <a:spAutoFit/>
              </a:bodyPr>
              <a:lstStyle/>
              <a:p>
                <a:pPr algn="l" rtl="0"/>
                <a:r>
                  <a:rPr lang="pt-BR" sz="1600" b="0" dirty="0">
                    <a:solidFill>
                      <a:schemeClr val="bg2">
                        <a:lumMod val="25000"/>
                      </a:schemeClr>
                    </a:solidFill>
                    <a:effectLst/>
                    <a:latin typeface="+mj-lt"/>
                  </a:rPr>
                  <a:t>“Liga” o bit na posição.</a:t>
                </a:r>
              </a:p>
            </p:txBody>
          </p:sp>
        </p:grpSp>
        <p:grpSp>
          <p:nvGrpSpPr>
            <p:cNvPr id="38" name="Agrupar 37">
              <a:extLst>
                <a:ext uri="{FF2B5EF4-FFF2-40B4-BE49-F238E27FC236}">
                  <a16:creationId xmlns:a16="http://schemas.microsoft.com/office/drawing/2014/main" id="{1250B428-E987-3872-D2CE-D8AC66EF66DD}"/>
                </a:ext>
              </a:extLst>
            </p:cNvPr>
            <p:cNvGrpSpPr/>
            <p:nvPr/>
          </p:nvGrpSpPr>
          <p:grpSpPr>
            <a:xfrm>
              <a:off x="6389653" y="1676604"/>
              <a:ext cx="3121093" cy="1243373"/>
              <a:chOff x="6389653" y="1676604"/>
              <a:chExt cx="3121093" cy="1243373"/>
            </a:xfrm>
          </p:grpSpPr>
          <p:sp>
            <p:nvSpPr>
              <p:cNvPr id="39" name="Retângulo: Cantos Arredondados 38">
                <a:extLst>
                  <a:ext uri="{FF2B5EF4-FFF2-40B4-BE49-F238E27FC236}">
                    <a16:creationId xmlns:a16="http://schemas.microsoft.com/office/drawing/2014/main" id="{F29EE28F-5AB9-DBE3-CF09-35FE220D0A14}"/>
                  </a:ext>
                </a:extLst>
              </p:cNvPr>
              <p:cNvSpPr/>
              <p:nvPr/>
            </p:nvSpPr>
            <p:spPr>
              <a:xfrm>
                <a:off x="6389653" y="1676604"/>
                <a:ext cx="3121093" cy="124337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EAEDD4D1-A570-13C6-E3C5-828B2C57FA56}"/>
                  </a:ext>
                </a:extLst>
              </p:cNvPr>
              <p:cNvSpPr txBox="1"/>
              <p:nvPr/>
            </p:nvSpPr>
            <p:spPr>
              <a:xfrm>
                <a:off x="6598799" y="1915473"/>
                <a:ext cx="2702801" cy="369332"/>
              </a:xfrm>
              <a:prstGeom prst="rect">
                <a:avLst/>
              </a:prstGeom>
              <a:noFill/>
            </p:spPr>
            <p:txBody>
              <a:bodyPr wrap="square">
                <a:spAutoFit/>
              </a:bodyPr>
              <a:lstStyle/>
              <a:p>
                <a:r>
                  <a:rPr lang="pt-BR" b="1" dirty="0">
                    <a:effectLst/>
                  </a:rPr>
                  <a:t>0</a:t>
                </a:r>
                <a:endParaRPr lang="pt-BR" b="1" dirty="0"/>
              </a:p>
            </p:txBody>
          </p:sp>
          <p:sp>
            <p:nvSpPr>
              <p:cNvPr id="41" name="CaixaDeTexto 40">
                <a:extLst>
                  <a:ext uri="{FF2B5EF4-FFF2-40B4-BE49-F238E27FC236}">
                    <a16:creationId xmlns:a16="http://schemas.microsoft.com/office/drawing/2014/main" id="{5B527457-6F19-80A7-6CAA-F90ACFD13125}"/>
                  </a:ext>
                </a:extLst>
              </p:cNvPr>
              <p:cNvSpPr txBox="1"/>
              <p:nvPr/>
            </p:nvSpPr>
            <p:spPr>
              <a:xfrm>
                <a:off x="6598799" y="2368892"/>
                <a:ext cx="2702801" cy="338554"/>
              </a:xfrm>
              <a:prstGeom prst="rect">
                <a:avLst/>
              </a:prstGeom>
              <a:noFill/>
            </p:spPr>
            <p:txBody>
              <a:bodyPr wrap="square">
                <a:spAutoFit/>
              </a:bodyPr>
              <a:lstStyle/>
              <a:p>
                <a:r>
                  <a:rPr lang="pt-BR" sz="1600" b="0" i="1" dirty="0">
                    <a:solidFill>
                      <a:schemeClr val="bg2">
                        <a:lumMod val="25000"/>
                      </a:schemeClr>
                    </a:solidFill>
                    <a:effectLst/>
                    <a:latin typeface="+mj-lt"/>
                  </a:rPr>
                  <a:t>“Desliga” o bit na posição.</a:t>
                </a:r>
                <a:endParaRPr lang="pt-BR" sz="1600" dirty="0">
                  <a:solidFill>
                    <a:schemeClr val="bg2">
                      <a:lumMod val="25000"/>
                    </a:schemeClr>
                  </a:solidFill>
                  <a:latin typeface="+mj-lt"/>
                </a:endParaRPr>
              </a:p>
            </p:txBody>
          </p:sp>
        </p:grpSp>
      </p:grpSp>
      <p:sp>
        <p:nvSpPr>
          <p:cNvPr id="46" name="CaixaDeTexto 45">
            <a:extLst>
              <a:ext uri="{FF2B5EF4-FFF2-40B4-BE49-F238E27FC236}">
                <a16:creationId xmlns:a16="http://schemas.microsoft.com/office/drawing/2014/main" id="{B4A76990-251F-7085-F68F-AEFB320E002B}"/>
              </a:ext>
            </a:extLst>
          </p:cNvPr>
          <p:cNvSpPr txBox="1"/>
          <p:nvPr/>
        </p:nvSpPr>
        <p:spPr>
          <a:xfrm>
            <a:off x="1031875" y="5685737"/>
            <a:ext cx="9950160" cy="646331"/>
          </a:xfrm>
          <a:prstGeom prst="rect">
            <a:avLst/>
          </a:prstGeom>
          <a:noFill/>
        </p:spPr>
        <p:txBody>
          <a:bodyPr wrap="square">
            <a:spAutoFit/>
          </a:bodyPr>
          <a:lstStyle/>
          <a:p>
            <a:r>
              <a:rPr lang="pt-BR" dirty="0">
                <a:solidFill>
                  <a:schemeClr val="bg2">
                    <a:lumMod val="25000"/>
                  </a:schemeClr>
                </a:solidFill>
              </a:rPr>
              <a:t>O valor final em decimal será a soma de todos os valores (escritos em decimal) relativos das posições em que estiverem “ligados”.</a:t>
            </a:r>
          </a:p>
        </p:txBody>
      </p:sp>
    </p:spTree>
    <p:extLst>
      <p:ext uri="{BB962C8B-B14F-4D97-AF65-F5344CB8AC3E}">
        <p14:creationId xmlns:p14="http://schemas.microsoft.com/office/powerpoint/2010/main" val="1314882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Principais componentes de hardware dos computadores</a:t>
            </a:r>
          </a:p>
        </p:txBody>
      </p:sp>
      <p:sp>
        <p:nvSpPr>
          <p:cNvPr id="2" name="Espaço Reservado para Texto 1">
            <a:extLst>
              <a:ext uri="{FF2B5EF4-FFF2-40B4-BE49-F238E27FC236}">
                <a16:creationId xmlns:a16="http://schemas.microsoft.com/office/drawing/2014/main" id="{BC739D0E-97B3-36BE-6EBC-EA21BEA10A03}"/>
              </a:ext>
            </a:extLst>
          </p:cNvPr>
          <p:cNvSpPr>
            <a:spLocks noGrp="1"/>
          </p:cNvSpPr>
          <p:nvPr>
            <p:ph type="body" sz="quarter" idx="11"/>
          </p:nvPr>
        </p:nvSpPr>
        <p:spPr/>
        <p:txBody>
          <a:bodyPr/>
          <a:lstStyle/>
          <a:p>
            <a:r>
              <a:rPr lang="pt-BR" dirty="0"/>
              <a:t>Processador</a:t>
            </a:r>
          </a:p>
        </p:txBody>
      </p:sp>
      <p:sp>
        <p:nvSpPr>
          <p:cNvPr id="3" name="CaixaDeTexto 2">
            <a:extLst>
              <a:ext uri="{FF2B5EF4-FFF2-40B4-BE49-F238E27FC236}">
                <a16:creationId xmlns:a16="http://schemas.microsoft.com/office/drawing/2014/main" id="{2F1C0461-3E08-0B54-67B9-AD40350FDB85}"/>
              </a:ext>
            </a:extLst>
          </p:cNvPr>
          <p:cNvSpPr txBox="1"/>
          <p:nvPr/>
        </p:nvSpPr>
        <p:spPr>
          <a:xfrm>
            <a:off x="1019175" y="2413337"/>
            <a:ext cx="5181600" cy="2862322"/>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Processador, ou CPU, é o cérebro do computador, executando instruções sequencialmente.</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Unidade lógica e aritmética realiza operações fundamentais, como adição e subtração.</a:t>
            </a:r>
          </a:p>
          <a:p>
            <a:pPr marL="285750" indent="-285750" algn="l">
              <a:buFont typeface="Arial" panose="020B0604020202020204" pitchFamily="34" charset="0"/>
              <a:buChar char="•"/>
            </a:pPr>
            <a:endParaRPr lang="pt-BR" dirty="0">
              <a:solidFill>
                <a:schemeClr val="bg2">
                  <a:lumMod val="25000"/>
                </a:schemeClr>
              </a:solidFill>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Uma das principais características de um processador é a velocidade com que consegue executar instruções. Isso depende diretamente da frequência do </a:t>
            </a:r>
            <a:r>
              <a:rPr lang="pt-BR" b="0" i="0" dirty="0" err="1">
                <a:solidFill>
                  <a:schemeClr val="bg2">
                    <a:lumMod val="25000"/>
                  </a:schemeClr>
                </a:solidFill>
                <a:effectLst/>
                <a:latin typeface="+mj-lt"/>
              </a:rPr>
              <a:t>clock</a:t>
            </a:r>
            <a:r>
              <a:rPr lang="pt-BR" b="0" i="0" dirty="0">
                <a:solidFill>
                  <a:schemeClr val="bg2">
                    <a:lumMod val="25000"/>
                  </a:schemeClr>
                </a:solidFill>
                <a:effectLst/>
                <a:latin typeface="+mj-lt"/>
              </a:rPr>
              <a:t>.</a:t>
            </a:r>
          </a:p>
        </p:txBody>
      </p:sp>
      <p:pic>
        <p:nvPicPr>
          <p:cNvPr id="5" name="Imagem 4" descr="Uma imagem contendo verde, computador&#10;&#10;Descrição gerada automaticamente">
            <a:extLst>
              <a:ext uri="{FF2B5EF4-FFF2-40B4-BE49-F238E27FC236}">
                <a16:creationId xmlns:a16="http://schemas.microsoft.com/office/drawing/2014/main" id="{CF0E8E9C-DFC6-C85C-D2D9-FD18BD698B6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05649" y="2741274"/>
            <a:ext cx="3927475" cy="2206447"/>
          </a:xfrm>
          <a:prstGeom prst="rect">
            <a:avLst/>
          </a:prstGeom>
        </p:spPr>
      </p:pic>
    </p:spTree>
    <p:extLst>
      <p:ext uri="{BB962C8B-B14F-4D97-AF65-F5344CB8AC3E}">
        <p14:creationId xmlns:p14="http://schemas.microsoft.com/office/powerpoint/2010/main" val="17525873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Conversão entre sistemas de numeração</a:t>
            </a:r>
          </a:p>
        </p:txBody>
      </p:sp>
      <p:sp>
        <p:nvSpPr>
          <p:cNvPr id="2" name="Espaço Reservado para Texto 1">
            <a:extLst>
              <a:ext uri="{FF2B5EF4-FFF2-40B4-BE49-F238E27FC236}">
                <a16:creationId xmlns:a16="http://schemas.microsoft.com/office/drawing/2014/main" id="{D5467DBE-6191-72E3-AB70-0EABB2DCEC4A}"/>
              </a:ext>
            </a:extLst>
          </p:cNvPr>
          <p:cNvSpPr>
            <a:spLocks noGrp="1"/>
          </p:cNvSpPr>
          <p:nvPr>
            <p:ph type="body" sz="quarter" idx="11"/>
          </p:nvPr>
        </p:nvSpPr>
        <p:spPr>
          <a:xfrm>
            <a:off x="1127407" y="1238874"/>
            <a:ext cx="10153650" cy="857250"/>
          </a:xfrm>
        </p:spPr>
        <p:txBody>
          <a:bodyPr/>
          <a:lstStyle/>
          <a:p>
            <a:r>
              <a:rPr lang="pt-BR" dirty="0"/>
              <a:t>Casos especiais</a:t>
            </a:r>
          </a:p>
        </p:txBody>
      </p:sp>
      <p:pic>
        <p:nvPicPr>
          <p:cNvPr id="4" name="Imagem 3">
            <a:extLst>
              <a:ext uri="{FF2B5EF4-FFF2-40B4-BE49-F238E27FC236}">
                <a16:creationId xmlns:a16="http://schemas.microsoft.com/office/drawing/2014/main" id="{E57514E1-1A49-EFBE-E367-41CBC01ABDCE}"/>
              </a:ext>
            </a:extLst>
          </p:cNvPr>
          <p:cNvPicPr>
            <a:picLocks noChangeAspect="1"/>
          </p:cNvPicPr>
          <p:nvPr/>
        </p:nvPicPr>
        <p:blipFill>
          <a:blip r:embed="rId2"/>
          <a:stretch>
            <a:fillRect/>
          </a:stretch>
        </p:blipFill>
        <p:spPr>
          <a:xfrm>
            <a:off x="3969642" y="1823986"/>
            <a:ext cx="3772426" cy="4248743"/>
          </a:xfrm>
          <a:prstGeom prst="rect">
            <a:avLst/>
          </a:prstGeom>
        </p:spPr>
      </p:pic>
    </p:spTree>
    <p:extLst>
      <p:ext uri="{BB962C8B-B14F-4D97-AF65-F5344CB8AC3E}">
        <p14:creationId xmlns:p14="http://schemas.microsoft.com/office/powerpoint/2010/main" val="37815845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Lógica booleana</a:t>
            </a:r>
          </a:p>
        </p:txBody>
      </p:sp>
      <p:sp>
        <p:nvSpPr>
          <p:cNvPr id="5" name="CaixaDeTexto 4">
            <a:extLst>
              <a:ext uri="{FF2B5EF4-FFF2-40B4-BE49-F238E27FC236}">
                <a16:creationId xmlns:a16="http://schemas.microsoft.com/office/drawing/2014/main" id="{A18CA84A-CB58-2E6C-5EF9-BEC0B5EEE419}"/>
              </a:ext>
            </a:extLst>
          </p:cNvPr>
          <p:cNvSpPr txBox="1"/>
          <p:nvPr/>
        </p:nvSpPr>
        <p:spPr>
          <a:xfrm>
            <a:off x="1019175" y="1694668"/>
            <a:ext cx="10005580" cy="3693319"/>
          </a:xfrm>
          <a:prstGeom prst="rect">
            <a:avLst/>
          </a:prstGeom>
          <a:noFill/>
        </p:spPr>
        <p:txBody>
          <a:bodyPr wrap="square">
            <a:spAutoFit/>
          </a:bodyPr>
          <a:lstStyle/>
          <a:p>
            <a:pPr marL="285750" indent="-285750">
              <a:buFont typeface="Arial" panose="020B0604020202020204" pitchFamily="34" charset="0"/>
              <a:buChar char="•"/>
            </a:pPr>
            <a:r>
              <a:rPr lang="pt-BR" b="0" i="0" dirty="0">
                <a:solidFill>
                  <a:schemeClr val="bg2">
                    <a:lumMod val="25000"/>
                  </a:schemeClr>
                </a:solidFill>
                <a:effectLst/>
                <a:latin typeface="+mj-lt"/>
              </a:rPr>
              <a:t>Valores binários seguem lógica booleana.</a:t>
            </a:r>
          </a:p>
          <a:p>
            <a:pPr marL="285750" indent="-285750">
              <a:buFont typeface="Arial" panose="020B0604020202020204" pitchFamily="34" charset="0"/>
              <a:buChar char="•"/>
            </a:pPr>
            <a:endParaRPr lang="pt-BR" b="0" i="0" dirty="0">
              <a:solidFill>
                <a:schemeClr val="bg2">
                  <a:lumMod val="25000"/>
                </a:schemeClr>
              </a:solidFill>
              <a:effectLst/>
              <a:latin typeface="+mj-lt"/>
            </a:endParaRPr>
          </a:p>
          <a:p>
            <a:pPr marL="285750" indent="-285750">
              <a:buFont typeface="Arial" panose="020B0604020202020204" pitchFamily="34" charset="0"/>
              <a:buChar char="•"/>
            </a:pPr>
            <a:r>
              <a:rPr lang="pt-BR" b="0" i="0" dirty="0">
                <a:solidFill>
                  <a:schemeClr val="bg2">
                    <a:lumMod val="25000"/>
                  </a:schemeClr>
                </a:solidFill>
                <a:effectLst/>
                <a:latin typeface="+mj-lt"/>
              </a:rPr>
              <a:t>Verdadeiro/Falso, Sim/Não, 0/1 representam a mesma lógica.</a:t>
            </a:r>
          </a:p>
          <a:p>
            <a:pPr marL="285750" indent="-285750">
              <a:buFont typeface="Arial" panose="020B0604020202020204" pitchFamily="34" charset="0"/>
              <a:buChar char="•"/>
            </a:pPr>
            <a:endParaRPr lang="pt-BR" b="0" i="0" dirty="0">
              <a:solidFill>
                <a:schemeClr val="bg2">
                  <a:lumMod val="25000"/>
                </a:schemeClr>
              </a:solidFill>
              <a:effectLst/>
              <a:latin typeface="+mj-lt"/>
            </a:endParaRPr>
          </a:p>
          <a:p>
            <a:pPr marL="285750" indent="-285750">
              <a:buFont typeface="Arial" panose="020B0604020202020204" pitchFamily="34" charset="0"/>
              <a:buChar char="•"/>
            </a:pPr>
            <a:r>
              <a:rPr lang="pt-BR" b="0" i="0" dirty="0">
                <a:solidFill>
                  <a:schemeClr val="bg2">
                    <a:lumMod val="25000"/>
                  </a:schemeClr>
                </a:solidFill>
                <a:effectLst/>
                <a:latin typeface="+mj-lt"/>
              </a:rPr>
              <a:t>Escolha da referência não altera o conceito.</a:t>
            </a:r>
          </a:p>
          <a:p>
            <a:pPr marL="285750" indent="-285750">
              <a:buFont typeface="Arial" panose="020B0604020202020204" pitchFamily="34" charset="0"/>
              <a:buChar char="•"/>
            </a:pPr>
            <a:endParaRPr lang="pt-BR" dirty="0">
              <a:solidFill>
                <a:schemeClr val="bg2">
                  <a:lumMod val="25000"/>
                </a:schemeClr>
              </a:solidFill>
              <a:latin typeface="+mj-lt"/>
            </a:endParaRPr>
          </a:p>
          <a:p>
            <a:pPr marL="285750" indent="-285750" algn="l">
              <a:buFont typeface="Arial" panose="020B0604020202020204" pitchFamily="34" charset="0"/>
              <a:buChar char="•"/>
            </a:pPr>
            <a:r>
              <a:rPr lang="pt-BR" b="0" i="0" dirty="0">
                <a:solidFill>
                  <a:srgbClr val="374151"/>
                </a:solidFill>
                <a:effectLst/>
                <a:latin typeface="+mj-lt"/>
              </a:rPr>
              <a:t>Lógica booleana é fundamental para a infraestrutura computacional.</a:t>
            </a:r>
          </a:p>
          <a:p>
            <a:pPr marL="285750" indent="-285750" algn="l">
              <a:buFont typeface="Arial" panose="020B0604020202020204" pitchFamily="34" charset="0"/>
              <a:buChar char="•"/>
            </a:pPr>
            <a:endParaRPr lang="pt-BR" b="0" i="0" dirty="0">
              <a:solidFill>
                <a:srgbClr val="374151"/>
              </a:solidFill>
              <a:effectLst/>
              <a:latin typeface="+mj-lt"/>
            </a:endParaRPr>
          </a:p>
          <a:p>
            <a:pPr marL="285750" indent="-285750" algn="l">
              <a:buFont typeface="Arial" panose="020B0604020202020204" pitchFamily="34" charset="0"/>
              <a:buChar char="•"/>
            </a:pPr>
            <a:r>
              <a:rPr lang="pt-BR" b="0" i="0" dirty="0">
                <a:solidFill>
                  <a:srgbClr val="374151"/>
                </a:solidFill>
                <a:effectLst/>
                <a:latin typeface="+mj-lt"/>
              </a:rPr>
              <a:t>Conexão íntima entre lógica booleana e circuitos computacionais.</a:t>
            </a:r>
          </a:p>
          <a:p>
            <a:pPr marL="285750" indent="-285750" algn="l">
              <a:buFont typeface="Arial" panose="020B0604020202020204" pitchFamily="34" charset="0"/>
              <a:buChar char="•"/>
            </a:pPr>
            <a:endParaRPr lang="pt-BR" b="0" i="0" dirty="0">
              <a:solidFill>
                <a:srgbClr val="374151"/>
              </a:solidFill>
              <a:effectLst/>
              <a:latin typeface="+mj-lt"/>
            </a:endParaRPr>
          </a:p>
          <a:p>
            <a:pPr marL="285750" indent="-285750" algn="l">
              <a:buFont typeface="Arial" panose="020B0604020202020204" pitchFamily="34" charset="0"/>
              <a:buChar char="•"/>
            </a:pPr>
            <a:r>
              <a:rPr lang="pt-BR" b="0" i="0" dirty="0" err="1">
                <a:solidFill>
                  <a:srgbClr val="374151"/>
                </a:solidFill>
                <a:effectLst/>
                <a:latin typeface="+mj-lt"/>
              </a:rPr>
              <a:t>Sedgewick</a:t>
            </a:r>
            <a:r>
              <a:rPr lang="pt-BR" b="0" i="0" dirty="0">
                <a:solidFill>
                  <a:srgbClr val="374151"/>
                </a:solidFill>
                <a:effectLst/>
                <a:latin typeface="+mj-lt"/>
              </a:rPr>
              <a:t> e Wayne (2017) perguntam: "Como os circuitos calculam?".</a:t>
            </a:r>
          </a:p>
          <a:p>
            <a:pPr marL="285750" indent="-285750" algn="l">
              <a:buFont typeface="Arial" panose="020B0604020202020204" pitchFamily="34" charset="0"/>
              <a:buChar char="•"/>
            </a:pPr>
            <a:endParaRPr lang="pt-BR" b="0" i="0" dirty="0">
              <a:solidFill>
                <a:srgbClr val="374151"/>
              </a:solidFill>
              <a:effectLst/>
              <a:latin typeface="+mj-lt"/>
            </a:endParaRPr>
          </a:p>
          <a:p>
            <a:pPr marL="285750" indent="-285750" algn="l">
              <a:buFont typeface="Arial" panose="020B0604020202020204" pitchFamily="34" charset="0"/>
              <a:buChar char="•"/>
            </a:pPr>
            <a:r>
              <a:rPr lang="pt-BR" b="0" i="0" dirty="0">
                <a:solidFill>
                  <a:srgbClr val="374151"/>
                </a:solidFill>
                <a:effectLst/>
                <a:latin typeface="+mj-lt"/>
              </a:rPr>
              <a:t>Compreender a representação binária é crucial nesse contexto.</a:t>
            </a:r>
          </a:p>
        </p:txBody>
      </p:sp>
    </p:spTree>
    <p:extLst>
      <p:ext uri="{BB962C8B-B14F-4D97-AF65-F5344CB8AC3E}">
        <p14:creationId xmlns:p14="http://schemas.microsoft.com/office/powerpoint/2010/main" val="22653757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Tabelas de representação de dados</a:t>
            </a:r>
          </a:p>
        </p:txBody>
      </p:sp>
      <p:grpSp>
        <p:nvGrpSpPr>
          <p:cNvPr id="2" name="Agrupar 1">
            <a:extLst>
              <a:ext uri="{FF2B5EF4-FFF2-40B4-BE49-F238E27FC236}">
                <a16:creationId xmlns:a16="http://schemas.microsoft.com/office/drawing/2014/main" id="{48EED746-CE9E-3A99-2D8C-7DDF45BC54B5}"/>
              </a:ext>
            </a:extLst>
          </p:cNvPr>
          <p:cNvGrpSpPr/>
          <p:nvPr/>
        </p:nvGrpSpPr>
        <p:grpSpPr>
          <a:xfrm>
            <a:off x="1019175" y="2263263"/>
            <a:ext cx="10148156" cy="3033943"/>
            <a:chOff x="1019174" y="1676603"/>
            <a:chExt cx="10148156" cy="3033943"/>
          </a:xfrm>
        </p:grpSpPr>
        <p:grpSp>
          <p:nvGrpSpPr>
            <p:cNvPr id="3" name="Agrupar 2">
              <a:extLst>
                <a:ext uri="{FF2B5EF4-FFF2-40B4-BE49-F238E27FC236}">
                  <a16:creationId xmlns:a16="http://schemas.microsoft.com/office/drawing/2014/main" id="{B420A471-62F4-9D7F-596B-19E3422665DF}"/>
                </a:ext>
              </a:extLst>
            </p:cNvPr>
            <p:cNvGrpSpPr/>
            <p:nvPr/>
          </p:nvGrpSpPr>
          <p:grpSpPr>
            <a:xfrm>
              <a:off x="1019174" y="1676604"/>
              <a:ext cx="3121093" cy="3033942"/>
              <a:chOff x="1019174" y="1676604"/>
              <a:chExt cx="3121093" cy="3033942"/>
            </a:xfrm>
          </p:grpSpPr>
          <p:sp>
            <p:nvSpPr>
              <p:cNvPr id="14" name="Retângulo: Cantos Arredondados 13">
                <a:extLst>
                  <a:ext uri="{FF2B5EF4-FFF2-40B4-BE49-F238E27FC236}">
                    <a16:creationId xmlns:a16="http://schemas.microsoft.com/office/drawing/2014/main" id="{6BA5F996-09D0-756F-051A-28E341BD729B}"/>
                  </a:ext>
                </a:extLst>
              </p:cNvPr>
              <p:cNvSpPr/>
              <p:nvPr/>
            </p:nvSpPr>
            <p:spPr>
              <a:xfrm>
                <a:off x="1019174" y="1676604"/>
                <a:ext cx="3121093" cy="30339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0E643CFA-D5D2-B472-BDD0-B3431A37CF6B}"/>
                  </a:ext>
                </a:extLst>
              </p:cNvPr>
              <p:cNvSpPr txBox="1"/>
              <p:nvPr/>
            </p:nvSpPr>
            <p:spPr>
              <a:xfrm>
                <a:off x="1228319" y="1913935"/>
                <a:ext cx="2702801" cy="369332"/>
              </a:xfrm>
              <a:prstGeom prst="rect">
                <a:avLst/>
              </a:prstGeom>
              <a:noFill/>
            </p:spPr>
            <p:txBody>
              <a:bodyPr wrap="square">
                <a:spAutoFit/>
              </a:bodyPr>
              <a:lstStyle/>
              <a:p>
                <a:r>
                  <a:rPr lang="pt-BR" b="1" dirty="0">
                    <a:effectLst/>
                  </a:rPr>
                  <a:t>Caractere</a:t>
                </a:r>
                <a:endParaRPr lang="pt-BR" b="1" dirty="0"/>
              </a:p>
            </p:txBody>
          </p:sp>
          <p:sp>
            <p:nvSpPr>
              <p:cNvPr id="16" name="CaixaDeTexto 15">
                <a:extLst>
                  <a:ext uri="{FF2B5EF4-FFF2-40B4-BE49-F238E27FC236}">
                    <a16:creationId xmlns:a16="http://schemas.microsoft.com/office/drawing/2014/main" id="{C7767D04-570F-8C5F-0176-741EFA51817C}"/>
                  </a:ext>
                </a:extLst>
              </p:cNvPr>
              <p:cNvSpPr txBox="1"/>
              <p:nvPr/>
            </p:nvSpPr>
            <p:spPr>
              <a:xfrm>
                <a:off x="1228319" y="2630438"/>
                <a:ext cx="2702801" cy="1569660"/>
              </a:xfrm>
              <a:prstGeom prst="rect">
                <a:avLst/>
              </a:prstGeom>
              <a:noFill/>
            </p:spPr>
            <p:txBody>
              <a:bodyPr wrap="square">
                <a:spAutoFit/>
              </a:bodyPr>
              <a:lstStyle/>
              <a:p>
                <a:r>
                  <a:rPr lang="pt-BR" sz="1600" dirty="0">
                    <a:solidFill>
                      <a:schemeClr val="bg2">
                        <a:lumMod val="25000"/>
                      </a:schemeClr>
                    </a:solidFill>
                    <a:effectLst/>
                  </a:rPr>
                  <a:t>Representa símbolos (não numéricos). Modo primário de introduzir dados no computador. Serve para escrever um texto em algum idioma.</a:t>
                </a:r>
                <a:endParaRPr lang="pt-BR" sz="1600" dirty="0">
                  <a:solidFill>
                    <a:schemeClr val="bg2">
                      <a:lumMod val="25000"/>
                    </a:schemeClr>
                  </a:solidFill>
                </a:endParaRPr>
              </a:p>
            </p:txBody>
          </p:sp>
        </p:grpSp>
        <p:grpSp>
          <p:nvGrpSpPr>
            <p:cNvPr id="4" name="Agrupar 3">
              <a:extLst>
                <a:ext uri="{FF2B5EF4-FFF2-40B4-BE49-F238E27FC236}">
                  <a16:creationId xmlns:a16="http://schemas.microsoft.com/office/drawing/2014/main" id="{ED7A0C8F-0360-0D5E-FD60-284390DAE13E}"/>
                </a:ext>
              </a:extLst>
            </p:cNvPr>
            <p:cNvGrpSpPr/>
            <p:nvPr/>
          </p:nvGrpSpPr>
          <p:grpSpPr>
            <a:xfrm>
              <a:off x="4535453" y="1676603"/>
              <a:ext cx="3121093" cy="3033943"/>
              <a:chOff x="4535453" y="1676603"/>
              <a:chExt cx="3121093" cy="3033943"/>
            </a:xfrm>
          </p:grpSpPr>
          <p:sp>
            <p:nvSpPr>
              <p:cNvPr id="11" name="Retângulo: Cantos Arredondados 10">
                <a:extLst>
                  <a:ext uri="{FF2B5EF4-FFF2-40B4-BE49-F238E27FC236}">
                    <a16:creationId xmlns:a16="http://schemas.microsoft.com/office/drawing/2014/main" id="{56B23E4E-414B-D852-5AF8-D1B8E659526F}"/>
                  </a:ext>
                </a:extLst>
              </p:cNvPr>
              <p:cNvSpPr/>
              <p:nvPr/>
            </p:nvSpPr>
            <p:spPr>
              <a:xfrm>
                <a:off x="4535453" y="1676603"/>
                <a:ext cx="3121093" cy="303394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2A5FCD8F-9DAA-754C-C53F-302D22DA75CD}"/>
                  </a:ext>
                </a:extLst>
              </p:cNvPr>
              <p:cNvSpPr txBox="1"/>
              <p:nvPr/>
            </p:nvSpPr>
            <p:spPr>
              <a:xfrm>
                <a:off x="4744599" y="1915473"/>
                <a:ext cx="2702801" cy="369332"/>
              </a:xfrm>
              <a:prstGeom prst="rect">
                <a:avLst/>
              </a:prstGeom>
              <a:noFill/>
            </p:spPr>
            <p:txBody>
              <a:bodyPr wrap="square">
                <a:spAutoFit/>
              </a:bodyPr>
              <a:lstStyle/>
              <a:p>
                <a:r>
                  <a:rPr lang="pt-BR" b="1" dirty="0">
                    <a:effectLst/>
                  </a:rPr>
                  <a:t>Lógico</a:t>
                </a:r>
                <a:endParaRPr lang="pt-BR" b="1" dirty="0"/>
              </a:p>
            </p:txBody>
          </p:sp>
          <p:sp>
            <p:nvSpPr>
              <p:cNvPr id="13" name="CaixaDeTexto 12">
                <a:extLst>
                  <a:ext uri="{FF2B5EF4-FFF2-40B4-BE49-F238E27FC236}">
                    <a16:creationId xmlns:a16="http://schemas.microsoft.com/office/drawing/2014/main" id="{9421A718-1DDB-C5CB-F8BC-68DBFE4EE889}"/>
                  </a:ext>
                </a:extLst>
              </p:cNvPr>
              <p:cNvSpPr txBox="1"/>
              <p:nvPr/>
            </p:nvSpPr>
            <p:spPr>
              <a:xfrm>
                <a:off x="4744599" y="2631976"/>
                <a:ext cx="2702801" cy="584775"/>
              </a:xfrm>
              <a:prstGeom prst="rect">
                <a:avLst/>
              </a:prstGeom>
              <a:noFill/>
            </p:spPr>
            <p:txBody>
              <a:bodyPr wrap="square">
                <a:spAutoFit/>
              </a:bodyPr>
              <a:lstStyle/>
              <a:p>
                <a:r>
                  <a:rPr lang="pt-BR" sz="1600" dirty="0">
                    <a:solidFill>
                      <a:schemeClr val="bg2">
                        <a:lumMod val="25000"/>
                      </a:schemeClr>
                    </a:solidFill>
                    <a:effectLst/>
                  </a:rPr>
                  <a:t>Representa verdadeiro ou falso.</a:t>
                </a:r>
                <a:endParaRPr lang="pt-BR" sz="1600" dirty="0">
                  <a:solidFill>
                    <a:schemeClr val="bg2">
                      <a:lumMod val="25000"/>
                    </a:schemeClr>
                  </a:solidFill>
                </a:endParaRPr>
              </a:p>
            </p:txBody>
          </p:sp>
        </p:grpSp>
        <p:grpSp>
          <p:nvGrpSpPr>
            <p:cNvPr id="6" name="Agrupar 5">
              <a:extLst>
                <a:ext uri="{FF2B5EF4-FFF2-40B4-BE49-F238E27FC236}">
                  <a16:creationId xmlns:a16="http://schemas.microsoft.com/office/drawing/2014/main" id="{D85FA3B2-1470-26A1-D3D4-0E117AB43FDD}"/>
                </a:ext>
              </a:extLst>
            </p:cNvPr>
            <p:cNvGrpSpPr/>
            <p:nvPr/>
          </p:nvGrpSpPr>
          <p:grpSpPr>
            <a:xfrm>
              <a:off x="8046237" y="1676603"/>
              <a:ext cx="3121093" cy="3033943"/>
              <a:chOff x="8046237" y="1676603"/>
              <a:chExt cx="3121093" cy="3033943"/>
            </a:xfrm>
          </p:grpSpPr>
          <p:sp>
            <p:nvSpPr>
              <p:cNvPr id="8" name="Retângulo: Cantos Arredondados 7">
                <a:extLst>
                  <a:ext uri="{FF2B5EF4-FFF2-40B4-BE49-F238E27FC236}">
                    <a16:creationId xmlns:a16="http://schemas.microsoft.com/office/drawing/2014/main" id="{B47A54EE-A28E-4327-9C60-A108B686BC8A}"/>
                  </a:ext>
                </a:extLst>
              </p:cNvPr>
              <p:cNvSpPr/>
              <p:nvPr/>
            </p:nvSpPr>
            <p:spPr>
              <a:xfrm>
                <a:off x="8046237" y="1676603"/>
                <a:ext cx="3121093" cy="303394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9F3FDE17-0973-C865-6DF5-2E1B35CEEE26}"/>
                  </a:ext>
                </a:extLst>
              </p:cNvPr>
              <p:cNvSpPr txBox="1"/>
              <p:nvPr/>
            </p:nvSpPr>
            <p:spPr>
              <a:xfrm>
                <a:off x="8260880" y="1946009"/>
                <a:ext cx="2702801" cy="369332"/>
              </a:xfrm>
              <a:prstGeom prst="rect">
                <a:avLst/>
              </a:prstGeom>
              <a:noFill/>
            </p:spPr>
            <p:txBody>
              <a:bodyPr wrap="square">
                <a:spAutoFit/>
              </a:bodyPr>
              <a:lstStyle/>
              <a:p>
                <a:r>
                  <a:rPr lang="pt-BR" b="1" dirty="0">
                    <a:effectLst/>
                  </a:rPr>
                  <a:t>Numérico</a:t>
                </a:r>
                <a:endParaRPr lang="pt-BR" b="1" dirty="0"/>
              </a:p>
            </p:txBody>
          </p:sp>
          <p:sp>
            <p:nvSpPr>
              <p:cNvPr id="10" name="CaixaDeTexto 9">
                <a:extLst>
                  <a:ext uri="{FF2B5EF4-FFF2-40B4-BE49-F238E27FC236}">
                    <a16:creationId xmlns:a16="http://schemas.microsoft.com/office/drawing/2014/main" id="{9DB9033C-705E-745A-B364-A588A45D4B72}"/>
                  </a:ext>
                </a:extLst>
              </p:cNvPr>
              <p:cNvSpPr txBox="1"/>
              <p:nvPr/>
            </p:nvSpPr>
            <p:spPr>
              <a:xfrm>
                <a:off x="8260880" y="2662512"/>
                <a:ext cx="2702801" cy="338554"/>
              </a:xfrm>
              <a:prstGeom prst="rect">
                <a:avLst/>
              </a:prstGeom>
              <a:noFill/>
            </p:spPr>
            <p:txBody>
              <a:bodyPr wrap="square">
                <a:spAutoFit/>
              </a:bodyPr>
              <a:lstStyle/>
              <a:p>
                <a:r>
                  <a:rPr lang="pt-BR" sz="1600" dirty="0">
                    <a:solidFill>
                      <a:schemeClr val="bg2">
                        <a:lumMod val="25000"/>
                      </a:schemeClr>
                    </a:solidFill>
                    <a:effectLst/>
                  </a:rPr>
                  <a:t>Representa os números.</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166356289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Tabelas de representação de dados</a:t>
            </a:r>
          </a:p>
        </p:txBody>
      </p:sp>
      <p:sp>
        <p:nvSpPr>
          <p:cNvPr id="5" name="Espaço Reservado para Texto 4">
            <a:extLst>
              <a:ext uri="{FF2B5EF4-FFF2-40B4-BE49-F238E27FC236}">
                <a16:creationId xmlns:a16="http://schemas.microsoft.com/office/drawing/2014/main" id="{3C2C3D69-06E2-5B79-4554-B7E5D312F9CE}"/>
              </a:ext>
            </a:extLst>
          </p:cNvPr>
          <p:cNvSpPr>
            <a:spLocks noGrp="1"/>
          </p:cNvSpPr>
          <p:nvPr>
            <p:ph type="body" sz="quarter" idx="11"/>
          </p:nvPr>
        </p:nvSpPr>
        <p:spPr>
          <a:xfrm>
            <a:off x="1019175" y="1241115"/>
            <a:ext cx="10153650" cy="857250"/>
          </a:xfrm>
        </p:spPr>
        <p:txBody>
          <a:bodyPr/>
          <a:lstStyle/>
          <a:p>
            <a:r>
              <a:rPr lang="pt-BR" dirty="0"/>
              <a:t>ASCII</a:t>
            </a:r>
          </a:p>
        </p:txBody>
      </p:sp>
      <p:sp>
        <p:nvSpPr>
          <p:cNvPr id="18" name="CaixaDeTexto 17">
            <a:extLst>
              <a:ext uri="{FF2B5EF4-FFF2-40B4-BE49-F238E27FC236}">
                <a16:creationId xmlns:a16="http://schemas.microsoft.com/office/drawing/2014/main" id="{DC39852C-D33B-099B-F8D4-5867BFE70081}"/>
              </a:ext>
            </a:extLst>
          </p:cNvPr>
          <p:cNvSpPr txBox="1"/>
          <p:nvPr/>
        </p:nvSpPr>
        <p:spPr>
          <a:xfrm>
            <a:off x="1019175" y="1707824"/>
            <a:ext cx="9796607" cy="1200329"/>
          </a:xfrm>
          <a:prstGeom prst="rect">
            <a:avLst/>
          </a:prstGeom>
          <a:noFill/>
        </p:spPr>
        <p:txBody>
          <a:bodyPr wrap="square">
            <a:spAutoFit/>
          </a:bodyPr>
          <a:lstStyle/>
          <a:p>
            <a:r>
              <a:rPr lang="pt-BR" dirty="0">
                <a:solidFill>
                  <a:schemeClr val="bg2">
                    <a:lumMod val="25000"/>
                  </a:schemeClr>
                </a:solidFill>
              </a:rPr>
              <a:t>Cada caractere tem sete bits. O ASCII possui um total de 128 caracteres (27) que podem ser expressos em hexadecimal.</a:t>
            </a:r>
          </a:p>
          <a:p>
            <a:endParaRPr lang="pt-BR" dirty="0">
              <a:solidFill>
                <a:schemeClr val="bg2">
                  <a:lumMod val="25000"/>
                </a:schemeClr>
              </a:solidFill>
            </a:endParaRPr>
          </a:p>
          <a:p>
            <a:r>
              <a:rPr lang="pt-BR" dirty="0">
                <a:solidFill>
                  <a:schemeClr val="bg2">
                    <a:lumMod val="25000"/>
                  </a:schemeClr>
                </a:solidFill>
              </a:rPr>
              <a:t>Os códigos 0 a 1F, por sua vez, não são impressos, pois ambos são caracteres de controle.</a:t>
            </a:r>
          </a:p>
        </p:txBody>
      </p:sp>
      <p:grpSp>
        <p:nvGrpSpPr>
          <p:cNvPr id="28" name="Agrupar 27">
            <a:extLst>
              <a:ext uri="{FF2B5EF4-FFF2-40B4-BE49-F238E27FC236}">
                <a16:creationId xmlns:a16="http://schemas.microsoft.com/office/drawing/2014/main" id="{E66A7C79-0851-1035-CA1A-C8A19044220D}"/>
              </a:ext>
            </a:extLst>
          </p:cNvPr>
          <p:cNvGrpSpPr/>
          <p:nvPr/>
        </p:nvGrpSpPr>
        <p:grpSpPr>
          <a:xfrm>
            <a:off x="2707119" y="3019982"/>
            <a:ext cx="6637372" cy="1675187"/>
            <a:chOff x="2873374" y="1676603"/>
            <a:chExt cx="6637372" cy="1675187"/>
          </a:xfrm>
        </p:grpSpPr>
        <p:grpSp>
          <p:nvGrpSpPr>
            <p:cNvPr id="29" name="Agrupar 28">
              <a:extLst>
                <a:ext uri="{FF2B5EF4-FFF2-40B4-BE49-F238E27FC236}">
                  <a16:creationId xmlns:a16="http://schemas.microsoft.com/office/drawing/2014/main" id="{CCC508D5-19A6-7381-C647-549613450DC8}"/>
                </a:ext>
              </a:extLst>
            </p:cNvPr>
            <p:cNvGrpSpPr/>
            <p:nvPr/>
          </p:nvGrpSpPr>
          <p:grpSpPr>
            <a:xfrm>
              <a:off x="2873374" y="1676603"/>
              <a:ext cx="3121093" cy="1675187"/>
              <a:chOff x="2873374" y="1676603"/>
              <a:chExt cx="3121093" cy="1675187"/>
            </a:xfrm>
          </p:grpSpPr>
          <p:sp>
            <p:nvSpPr>
              <p:cNvPr id="34" name="Retângulo: Cantos Arredondados 33">
                <a:extLst>
                  <a:ext uri="{FF2B5EF4-FFF2-40B4-BE49-F238E27FC236}">
                    <a16:creationId xmlns:a16="http://schemas.microsoft.com/office/drawing/2014/main" id="{21815957-9CD2-CD29-C069-D28B081B1692}"/>
                  </a:ext>
                </a:extLst>
              </p:cNvPr>
              <p:cNvSpPr/>
              <p:nvPr/>
            </p:nvSpPr>
            <p:spPr>
              <a:xfrm>
                <a:off x="2873374" y="1676603"/>
                <a:ext cx="3121093" cy="167518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492814B0-99BC-2BBE-FF0F-F237EB8B0DC1}"/>
                  </a:ext>
                </a:extLst>
              </p:cNvPr>
              <p:cNvSpPr txBox="1"/>
              <p:nvPr/>
            </p:nvSpPr>
            <p:spPr>
              <a:xfrm>
                <a:off x="3082519" y="1913935"/>
                <a:ext cx="2702801" cy="369332"/>
              </a:xfrm>
              <a:prstGeom prst="rect">
                <a:avLst/>
              </a:prstGeom>
              <a:noFill/>
            </p:spPr>
            <p:txBody>
              <a:bodyPr wrap="square">
                <a:spAutoFit/>
              </a:bodyPr>
              <a:lstStyle/>
              <a:p>
                <a:r>
                  <a:rPr lang="pt-BR" b="1" dirty="0"/>
                  <a:t>Letras maiúsculas</a:t>
                </a:r>
              </a:p>
            </p:txBody>
          </p:sp>
          <p:sp>
            <p:nvSpPr>
              <p:cNvPr id="36" name="CaixaDeTexto 35">
                <a:extLst>
                  <a:ext uri="{FF2B5EF4-FFF2-40B4-BE49-F238E27FC236}">
                    <a16:creationId xmlns:a16="http://schemas.microsoft.com/office/drawing/2014/main" id="{8CA01F58-F681-2C92-29C1-CB2DD901C94A}"/>
                  </a:ext>
                </a:extLst>
              </p:cNvPr>
              <p:cNvSpPr txBox="1"/>
              <p:nvPr/>
            </p:nvSpPr>
            <p:spPr>
              <a:xfrm>
                <a:off x="3082519" y="2630438"/>
                <a:ext cx="2702801" cy="584775"/>
              </a:xfrm>
              <a:prstGeom prst="rect">
                <a:avLst/>
              </a:prstGeom>
              <a:noFill/>
            </p:spPr>
            <p:txBody>
              <a:bodyPr wrap="square">
                <a:spAutoFit/>
              </a:bodyPr>
              <a:lstStyle/>
              <a:p>
                <a:r>
                  <a:rPr lang="pt-BR" sz="1600" dirty="0">
                    <a:solidFill>
                      <a:schemeClr val="bg2">
                        <a:lumMod val="25000"/>
                      </a:schemeClr>
                    </a:solidFill>
                    <a:effectLst/>
                  </a:rPr>
                  <a:t>A B C D E F G H I J K L M N O P Q R S T U V W X Y Z</a:t>
                </a:r>
                <a:endParaRPr lang="pt-BR" sz="1600" dirty="0">
                  <a:solidFill>
                    <a:schemeClr val="bg2">
                      <a:lumMod val="25000"/>
                    </a:schemeClr>
                  </a:solidFill>
                </a:endParaRPr>
              </a:p>
            </p:txBody>
          </p:sp>
        </p:grpSp>
        <p:grpSp>
          <p:nvGrpSpPr>
            <p:cNvPr id="30" name="Agrupar 29">
              <a:extLst>
                <a:ext uri="{FF2B5EF4-FFF2-40B4-BE49-F238E27FC236}">
                  <a16:creationId xmlns:a16="http://schemas.microsoft.com/office/drawing/2014/main" id="{713B52E8-26DE-1ED6-F341-5AF0A825BCF5}"/>
                </a:ext>
              </a:extLst>
            </p:cNvPr>
            <p:cNvGrpSpPr/>
            <p:nvPr/>
          </p:nvGrpSpPr>
          <p:grpSpPr>
            <a:xfrm>
              <a:off x="6389653" y="1676603"/>
              <a:ext cx="3121093" cy="1675187"/>
              <a:chOff x="6389653" y="1676603"/>
              <a:chExt cx="3121093" cy="1675187"/>
            </a:xfrm>
          </p:grpSpPr>
          <p:sp>
            <p:nvSpPr>
              <p:cNvPr id="31" name="Retângulo: Cantos Arredondados 30">
                <a:extLst>
                  <a:ext uri="{FF2B5EF4-FFF2-40B4-BE49-F238E27FC236}">
                    <a16:creationId xmlns:a16="http://schemas.microsoft.com/office/drawing/2014/main" id="{3DBE0980-68A3-F98F-F5A8-040E3273C48A}"/>
                  </a:ext>
                </a:extLst>
              </p:cNvPr>
              <p:cNvSpPr/>
              <p:nvPr/>
            </p:nvSpPr>
            <p:spPr>
              <a:xfrm>
                <a:off x="6389653" y="1676603"/>
                <a:ext cx="3121093" cy="167518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aixaDeTexto 31">
                <a:extLst>
                  <a:ext uri="{FF2B5EF4-FFF2-40B4-BE49-F238E27FC236}">
                    <a16:creationId xmlns:a16="http://schemas.microsoft.com/office/drawing/2014/main" id="{109403A3-04B0-D16C-A427-265D5C857C0C}"/>
                  </a:ext>
                </a:extLst>
              </p:cNvPr>
              <p:cNvSpPr txBox="1"/>
              <p:nvPr/>
            </p:nvSpPr>
            <p:spPr>
              <a:xfrm>
                <a:off x="6598799" y="1915473"/>
                <a:ext cx="2702801" cy="369332"/>
              </a:xfrm>
              <a:prstGeom prst="rect">
                <a:avLst/>
              </a:prstGeom>
              <a:noFill/>
            </p:spPr>
            <p:txBody>
              <a:bodyPr wrap="square">
                <a:spAutoFit/>
              </a:bodyPr>
              <a:lstStyle/>
              <a:p>
                <a:r>
                  <a:rPr lang="pt-BR" b="1" dirty="0">
                    <a:effectLst/>
                  </a:rPr>
                  <a:t>Letras minúsculas</a:t>
                </a:r>
                <a:endParaRPr lang="pt-BR" b="1" dirty="0"/>
              </a:p>
            </p:txBody>
          </p:sp>
          <p:sp>
            <p:nvSpPr>
              <p:cNvPr id="33" name="CaixaDeTexto 32">
                <a:extLst>
                  <a:ext uri="{FF2B5EF4-FFF2-40B4-BE49-F238E27FC236}">
                    <a16:creationId xmlns:a16="http://schemas.microsoft.com/office/drawing/2014/main" id="{A7B25DE2-16F9-FCAA-4D27-6C8E0C583E78}"/>
                  </a:ext>
                </a:extLst>
              </p:cNvPr>
              <p:cNvSpPr txBox="1"/>
              <p:nvPr/>
            </p:nvSpPr>
            <p:spPr>
              <a:xfrm>
                <a:off x="6598799" y="2631976"/>
                <a:ext cx="2702801" cy="584775"/>
              </a:xfrm>
              <a:prstGeom prst="rect">
                <a:avLst/>
              </a:prstGeom>
              <a:noFill/>
            </p:spPr>
            <p:txBody>
              <a:bodyPr wrap="square">
                <a:spAutoFit/>
              </a:bodyPr>
              <a:lstStyle/>
              <a:p>
                <a:r>
                  <a:rPr lang="pt-BR" sz="1600" dirty="0">
                    <a:solidFill>
                      <a:schemeClr val="bg2">
                        <a:lumMod val="25000"/>
                      </a:schemeClr>
                    </a:solidFill>
                    <a:effectLst/>
                  </a:rPr>
                  <a:t>a b c d e f g h i j k l m n o p q r s t u v w x y z</a:t>
                </a:r>
                <a:endParaRPr lang="pt-BR" sz="1600" dirty="0">
                  <a:solidFill>
                    <a:schemeClr val="bg2">
                      <a:lumMod val="25000"/>
                    </a:schemeClr>
                  </a:solidFill>
                </a:endParaRPr>
              </a:p>
            </p:txBody>
          </p:sp>
        </p:grpSp>
      </p:grpSp>
      <p:grpSp>
        <p:nvGrpSpPr>
          <p:cNvPr id="37" name="Agrupar 36">
            <a:extLst>
              <a:ext uri="{FF2B5EF4-FFF2-40B4-BE49-F238E27FC236}">
                <a16:creationId xmlns:a16="http://schemas.microsoft.com/office/drawing/2014/main" id="{7FEACAE3-F72E-E105-1270-620CD8A9EC95}"/>
              </a:ext>
            </a:extLst>
          </p:cNvPr>
          <p:cNvGrpSpPr/>
          <p:nvPr/>
        </p:nvGrpSpPr>
        <p:grpSpPr>
          <a:xfrm>
            <a:off x="2707119" y="4779291"/>
            <a:ext cx="6637372" cy="1675187"/>
            <a:chOff x="2873374" y="1676603"/>
            <a:chExt cx="6637372" cy="1675187"/>
          </a:xfrm>
        </p:grpSpPr>
        <p:grpSp>
          <p:nvGrpSpPr>
            <p:cNvPr id="38" name="Agrupar 37">
              <a:extLst>
                <a:ext uri="{FF2B5EF4-FFF2-40B4-BE49-F238E27FC236}">
                  <a16:creationId xmlns:a16="http://schemas.microsoft.com/office/drawing/2014/main" id="{CE201B22-CA0E-31D4-A508-FE3D9D6A9AED}"/>
                </a:ext>
              </a:extLst>
            </p:cNvPr>
            <p:cNvGrpSpPr/>
            <p:nvPr/>
          </p:nvGrpSpPr>
          <p:grpSpPr>
            <a:xfrm>
              <a:off x="2873374" y="1676603"/>
              <a:ext cx="3121093" cy="1675187"/>
              <a:chOff x="2873374" y="1676603"/>
              <a:chExt cx="3121093" cy="1675187"/>
            </a:xfrm>
          </p:grpSpPr>
          <p:sp>
            <p:nvSpPr>
              <p:cNvPr id="43" name="Retângulo: Cantos Arredondados 42">
                <a:extLst>
                  <a:ext uri="{FF2B5EF4-FFF2-40B4-BE49-F238E27FC236}">
                    <a16:creationId xmlns:a16="http://schemas.microsoft.com/office/drawing/2014/main" id="{72E29C23-234C-7D8E-11A3-8B601802F02E}"/>
                  </a:ext>
                </a:extLst>
              </p:cNvPr>
              <p:cNvSpPr/>
              <p:nvPr/>
            </p:nvSpPr>
            <p:spPr>
              <a:xfrm>
                <a:off x="2873374" y="1676603"/>
                <a:ext cx="3121093" cy="167518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CaixaDeTexto 43">
                <a:extLst>
                  <a:ext uri="{FF2B5EF4-FFF2-40B4-BE49-F238E27FC236}">
                    <a16:creationId xmlns:a16="http://schemas.microsoft.com/office/drawing/2014/main" id="{1836E751-4636-195C-53C3-54AB8EDB4503}"/>
                  </a:ext>
                </a:extLst>
              </p:cNvPr>
              <p:cNvSpPr txBox="1"/>
              <p:nvPr/>
            </p:nvSpPr>
            <p:spPr>
              <a:xfrm>
                <a:off x="3082519" y="1913935"/>
                <a:ext cx="2702801" cy="369332"/>
              </a:xfrm>
              <a:prstGeom prst="rect">
                <a:avLst/>
              </a:prstGeom>
              <a:noFill/>
            </p:spPr>
            <p:txBody>
              <a:bodyPr wrap="square">
                <a:spAutoFit/>
              </a:bodyPr>
              <a:lstStyle/>
              <a:p>
                <a:r>
                  <a:rPr lang="pt-BR" b="1" dirty="0"/>
                  <a:t>Sinais de pontuação</a:t>
                </a:r>
              </a:p>
            </p:txBody>
          </p:sp>
          <p:sp>
            <p:nvSpPr>
              <p:cNvPr id="45" name="CaixaDeTexto 44">
                <a:extLst>
                  <a:ext uri="{FF2B5EF4-FFF2-40B4-BE49-F238E27FC236}">
                    <a16:creationId xmlns:a16="http://schemas.microsoft.com/office/drawing/2014/main" id="{9A2408AA-0E8E-E36F-CFEA-DBECE71188A7}"/>
                  </a:ext>
                </a:extLst>
              </p:cNvPr>
              <p:cNvSpPr txBox="1"/>
              <p:nvPr/>
            </p:nvSpPr>
            <p:spPr>
              <a:xfrm>
                <a:off x="3082519" y="2630438"/>
                <a:ext cx="2702801" cy="338554"/>
              </a:xfrm>
              <a:prstGeom prst="rect">
                <a:avLst/>
              </a:prstGeom>
              <a:noFill/>
            </p:spPr>
            <p:txBody>
              <a:bodyPr wrap="square">
                <a:spAutoFit/>
              </a:bodyPr>
              <a:lstStyle/>
              <a:p>
                <a:r>
                  <a:rPr lang="pt-BR" sz="1600" b="0" i="0" dirty="0">
                    <a:solidFill>
                      <a:schemeClr val="bg2">
                        <a:lumMod val="25000"/>
                      </a:schemeClr>
                    </a:solidFill>
                    <a:effectLst/>
                    <a:latin typeface="+mj-lt"/>
                  </a:rPr>
                  <a:t>* ~ . , : ; " + = ! ? @ / # ( ) { } [ ]</a:t>
                </a:r>
                <a:endParaRPr lang="pt-BR" sz="1600" dirty="0">
                  <a:solidFill>
                    <a:schemeClr val="bg2">
                      <a:lumMod val="25000"/>
                    </a:schemeClr>
                  </a:solidFill>
                  <a:latin typeface="+mj-lt"/>
                </a:endParaRPr>
              </a:p>
            </p:txBody>
          </p:sp>
        </p:grpSp>
        <p:grpSp>
          <p:nvGrpSpPr>
            <p:cNvPr id="39" name="Agrupar 38">
              <a:extLst>
                <a:ext uri="{FF2B5EF4-FFF2-40B4-BE49-F238E27FC236}">
                  <a16:creationId xmlns:a16="http://schemas.microsoft.com/office/drawing/2014/main" id="{EE325AF6-3107-E68D-6D79-50FC2EFB0D15}"/>
                </a:ext>
              </a:extLst>
            </p:cNvPr>
            <p:cNvGrpSpPr/>
            <p:nvPr/>
          </p:nvGrpSpPr>
          <p:grpSpPr>
            <a:xfrm>
              <a:off x="6389653" y="1676603"/>
              <a:ext cx="3121093" cy="1675187"/>
              <a:chOff x="6389653" y="1676603"/>
              <a:chExt cx="3121093" cy="1675187"/>
            </a:xfrm>
          </p:grpSpPr>
          <p:sp>
            <p:nvSpPr>
              <p:cNvPr id="40" name="Retângulo: Cantos Arredondados 39">
                <a:extLst>
                  <a:ext uri="{FF2B5EF4-FFF2-40B4-BE49-F238E27FC236}">
                    <a16:creationId xmlns:a16="http://schemas.microsoft.com/office/drawing/2014/main" id="{41FAED5C-D30B-9ECC-7988-C5BF66C0ADC4}"/>
                  </a:ext>
                </a:extLst>
              </p:cNvPr>
              <p:cNvSpPr/>
              <p:nvPr/>
            </p:nvSpPr>
            <p:spPr>
              <a:xfrm>
                <a:off x="6389653" y="1676603"/>
                <a:ext cx="3121093" cy="167518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CaixaDeTexto 40">
                <a:extLst>
                  <a:ext uri="{FF2B5EF4-FFF2-40B4-BE49-F238E27FC236}">
                    <a16:creationId xmlns:a16="http://schemas.microsoft.com/office/drawing/2014/main" id="{E59903C1-FAE0-C125-4970-72E2C2C5926E}"/>
                  </a:ext>
                </a:extLst>
              </p:cNvPr>
              <p:cNvSpPr txBox="1"/>
              <p:nvPr/>
            </p:nvSpPr>
            <p:spPr>
              <a:xfrm>
                <a:off x="6598799" y="1915473"/>
                <a:ext cx="2702801" cy="369332"/>
              </a:xfrm>
              <a:prstGeom prst="rect">
                <a:avLst/>
              </a:prstGeom>
              <a:noFill/>
            </p:spPr>
            <p:txBody>
              <a:bodyPr wrap="square">
                <a:spAutoFit/>
              </a:bodyPr>
              <a:lstStyle/>
              <a:p>
                <a:r>
                  <a:rPr lang="pt-BR" b="1" dirty="0">
                    <a:effectLst/>
                  </a:rPr>
                  <a:t>Símbolos matemáticos</a:t>
                </a:r>
                <a:endParaRPr lang="pt-BR" b="1" dirty="0"/>
              </a:p>
            </p:txBody>
          </p:sp>
          <p:sp>
            <p:nvSpPr>
              <p:cNvPr id="42" name="CaixaDeTexto 41">
                <a:extLst>
                  <a:ext uri="{FF2B5EF4-FFF2-40B4-BE49-F238E27FC236}">
                    <a16:creationId xmlns:a16="http://schemas.microsoft.com/office/drawing/2014/main" id="{F9E0D328-1063-03D9-1C30-FDB19378A160}"/>
                  </a:ext>
                </a:extLst>
              </p:cNvPr>
              <p:cNvSpPr txBox="1"/>
              <p:nvPr/>
            </p:nvSpPr>
            <p:spPr>
              <a:xfrm>
                <a:off x="6598799" y="2631976"/>
                <a:ext cx="2702801" cy="338554"/>
              </a:xfrm>
              <a:prstGeom prst="rect">
                <a:avLst/>
              </a:prstGeom>
              <a:noFill/>
            </p:spPr>
            <p:txBody>
              <a:bodyPr wrap="square">
                <a:spAutoFit/>
              </a:bodyPr>
              <a:lstStyle/>
              <a:p>
                <a:r>
                  <a:rPr lang="pt-BR" sz="1600" b="0" dirty="0">
                    <a:solidFill>
                      <a:schemeClr val="bg2">
                        <a:lumMod val="25000"/>
                      </a:schemeClr>
                    </a:solidFill>
                    <a:effectLst/>
                    <a:latin typeface="+mj-lt"/>
                  </a:rPr>
                  <a:t>+ × ÷ − =</a:t>
                </a:r>
                <a:endParaRPr lang="pt-BR" sz="1600" dirty="0">
                  <a:solidFill>
                    <a:schemeClr val="bg2">
                      <a:lumMod val="25000"/>
                    </a:schemeClr>
                  </a:solidFill>
                  <a:latin typeface="+mj-lt"/>
                </a:endParaRPr>
              </a:p>
            </p:txBody>
          </p:sp>
        </p:grpSp>
      </p:grpSp>
    </p:spTree>
    <p:extLst>
      <p:ext uri="{BB962C8B-B14F-4D97-AF65-F5344CB8AC3E}">
        <p14:creationId xmlns:p14="http://schemas.microsoft.com/office/powerpoint/2010/main" val="42578639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Tabelas de representação de dados</a:t>
            </a:r>
          </a:p>
        </p:txBody>
      </p:sp>
      <p:sp>
        <p:nvSpPr>
          <p:cNvPr id="5" name="Espaço Reservado para Texto 4">
            <a:extLst>
              <a:ext uri="{FF2B5EF4-FFF2-40B4-BE49-F238E27FC236}">
                <a16:creationId xmlns:a16="http://schemas.microsoft.com/office/drawing/2014/main" id="{3C2C3D69-06E2-5B79-4554-B7E5D312F9CE}"/>
              </a:ext>
            </a:extLst>
          </p:cNvPr>
          <p:cNvSpPr>
            <a:spLocks noGrp="1"/>
          </p:cNvSpPr>
          <p:nvPr>
            <p:ph type="body" sz="quarter" idx="11"/>
          </p:nvPr>
        </p:nvSpPr>
        <p:spPr>
          <a:xfrm>
            <a:off x="1019175" y="1241115"/>
            <a:ext cx="10153650" cy="857250"/>
          </a:xfrm>
        </p:spPr>
        <p:txBody>
          <a:bodyPr/>
          <a:lstStyle/>
          <a:p>
            <a:r>
              <a:rPr lang="pt-BR" dirty="0"/>
              <a:t>ASCII</a:t>
            </a:r>
          </a:p>
        </p:txBody>
      </p:sp>
      <p:grpSp>
        <p:nvGrpSpPr>
          <p:cNvPr id="8" name="Agrupar 7">
            <a:extLst>
              <a:ext uri="{FF2B5EF4-FFF2-40B4-BE49-F238E27FC236}">
                <a16:creationId xmlns:a16="http://schemas.microsoft.com/office/drawing/2014/main" id="{7C55CDA8-4514-44BE-1DB3-BEF9987B7EF8}"/>
              </a:ext>
            </a:extLst>
          </p:cNvPr>
          <p:cNvGrpSpPr/>
          <p:nvPr/>
        </p:nvGrpSpPr>
        <p:grpSpPr>
          <a:xfrm>
            <a:off x="3664989" y="1717964"/>
            <a:ext cx="4777047" cy="4681660"/>
            <a:chOff x="3701934" y="0"/>
            <a:chExt cx="7331826" cy="6858000"/>
          </a:xfrm>
        </p:grpSpPr>
        <p:pic>
          <p:nvPicPr>
            <p:cNvPr id="3" name="Imagem 2">
              <a:extLst>
                <a:ext uri="{FF2B5EF4-FFF2-40B4-BE49-F238E27FC236}">
                  <a16:creationId xmlns:a16="http://schemas.microsoft.com/office/drawing/2014/main" id="{87661886-26D0-64F8-7E1C-3F6CEA172B4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01934" y="0"/>
              <a:ext cx="4788131" cy="6858000"/>
            </a:xfrm>
            <a:prstGeom prst="rect">
              <a:avLst/>
            </a:prstGeom>
          </p:spPr>
        </p:pic>
        <p:pic>
          <p:nvPicPr>
            <p:cNvPr id="6" name="Imagem 5">
              <a:extLst>
                <a:ext uri="{FF2B5EF4-FFF2-40B4-BE49-F238E27FC236}">
                  <a16:creationId xmlns:a16="http://schemas.microsoft.com/office/drawing/2014/main" id="{0AC4193C-8C81-3599-3D03-981A1045B5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90065" y="0"/>
              <a:ext cx="2543695" cy="6858000"/>
            </a:xfrm>
            <a:prstGeom prst="rect">
              <a:avLst/>
            </a:prstGeom>
          </p:spPr>
        </p:pic>
      </p:grpSp>
    </p:spTree>
    <p:extLst>
      <p:ext uri="{BB962C8B-B14F-4D97-AF65-F5344CB8AC3E}">
        <p14:creationId xmlns:p14="http://schemas.microsoft.com/office/powerpoint/2010/main" val="243836746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Tabelas de representação de dados</a:t>
            </a:r>
          </a:p>
        </p:txBody>
      </p:sp>
      <p:sp>
        <p:nvSpPr>
          <p:cNvPr id="5" name="Espaço Reservado para Texto 4">
            <a:extLst>
              <a:ext uri="{FF2B5EF4-FFF2-40B4-BE49-F238E27FC236}">
                <a16:creationId xmlns:a16="http://schemas.microsoft.com/office/drawing/2014/main" id="{3C2C3D69-06E2-5B79-4554-B7E5D312F9CE}"/>
              </a:ext>
            </a:extLst>
          </p:cNvPr>
          <p:cNvSpPr>
            <a:spLocks noGrp="1"/>
          </p:cNvSpPr>
          <p:nvPr>
            <p:ph type="body" sz="quarter" idx="11"/>
          </p:nvPr>
        </p:nvSpPr>
        <p:spPr>
          <a:xfrm>
            <a:off x="1019175" y="1241115"/>
            <a:ext cx="10153650" cy="857250"/>
          </a:xfrm>
        </p:spPr>
        <p:txBody>
          <a:bodyPr/>
          <a:lstStyle/>
          <a:p>
            <a:r>
              <a:rPr lang="pt-BR" dirty="0"/>
              <a:t>Unicode</a:t>
            </a:r>
          </a:p>
        </p:txBody>
      </p:sp>
      <p:sp>
        <p:nvSpPr>
          <p:cNvPr id="4" name="CaixaDeTexto 3">
            <a:extLst>
              <a:ext uri="{FF2B5EF4-FFF2-40B4-BE49-F238E27FC236}">
                <a16:creationId xmlns:a16="http://schemas.microsoft.com/office/drawing/2014/main" id="{D9EC4458-2BAA-C8C1-6466-31A055090B67}"/>
              </a:ext>
            </a:extLst>
          </p:cNvPr>
          <p:cNvSpPr txBox="1"/>
          <p:nvPr/>
        </p:nvSpPr>
        <p:spPr>
          <a:xfrm>
            <a:off x="1036127" y="2045242"/>
            <a:ext cx="9510279" cy="646331"/>
          </a:xfrm>
          <a:prstGeom prst="rect">
            <a:avLst/>
          </a:prstGeom>
          <a:noFill/>
        </p:spPr>
        <p:txBody>
          <a:bodyPr wrap="square">
            <a:spAutoFit/>
          </a:bodyPr>
          <a:lstStyle/>
          <a:p>
            <a:r>
              <a:rPr lang="pt-BR" dirty="0">
                <a:solidFill>
                  <a:schemeClr val="bg2">
                    <a:lumMod val="25000"/>
                  </a:schemeClr>
                </a:solidFill>
              </a:rPr>
              <a:t>Padrão internacional no qual cada caractere possui um único valor: 16 bits. Com isso, podemos ter um total de 65.536 símbolos (216).</a:t>
            </a:r>
          </a:p>
        </p:txBody>
      </p:sp>
      <p:grpSp>
        <p:nvGrpSpPr>
          <p:cNvPr id="9" name="Agrupar 8">
            <a:extLst>
              <a:ext uri="{FF2B5EF4-FFF2-40B4-BE49-F238E27FC236}">
                <a16:creationId xmlns:a16="http://schemas.microsoft.com/office/drawing/2014/main" id="{247077F4-8E4C-FA20-5AF4-C903BC91F41F}"/>
              </a:ext>
            </a:extLst>
          </p:cNvPr>
          <p:cNvGrpSpPr/>
          <p:nvPr/>
        </p:nvGrpSpPr>
        <p:grpSpPr>
          <a:xfrm>
            <a:off x="2670174" y="2839304"/>
            <a:ext cx="6637372" cy="1675187"/>
            <a:chOff x="2873374" y="1676603"/>
            <a:chExt cx="6637372" cy="1675187"/>
          </a:xfrm>
        </p:grpSpPr>
        <p:grpSp>
          <p:nvGrpSpPr>
            <p:cNvPr id="10" name="Agrupar 9">
              <a:extLst>
                <a:ext uri="{FF2B5EF4-FFF2-40B4-BE49-F238E27FC236}">
                  <a16:creationId xmlns:a16="http://schemas.microsoft.com/office/drawing/2014/main" id="{A387AC24-219E-82AF-53D2-FDA1662CA62D}"/>
                </a:ext>
              </a:extLst>
            </p:cNvPr>
            <p:cNvGrpSpPr/>
            <p:nvPr/>
          </p:nvGrpSpPr>
          <p:grpSpPr>
            <a:xfrm>
              <a:off x="2873374" y="1676603"/>
              <a:ext cx="3121093" cy="1675187"/>
              <a:chOff x="2873374" y="1676603"/>
              <a:chExt cx="3121093" cy="1675187"/>
            </a:xfrm>
          </p:grpSpPr>
          <p:sp>
            <p:nvSpPr>
              <p:cNvPr id="15" name="Retângulo: Cantos Arredondados 14">
                <a:extLst>
                  <a:ext uri="{FF2B5EF4-FFF2-40B4-BE49-F238E27FC236}">
                    <a16:creationId xmlns:a16="http://schemas.microsoft.com/office/drawing/2014/main" id="{04770F4A-42BC-C5E7-FED4-1EDD353A4F35}"/>
                  </a:ext>
                </a:extLst>
              </p:cNvPr>
              <p:cNvSpPr/>
              <p:nvPr/>
            </p:nvSpPr>
            <p:spPr>
              <a:xfrm>
                <a:off x="2873374" y="1676603"/>
                <a:ext cx="3121093" cy="167518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a:extLst>
                  <a:ext uri="{FF2B5EF4-FFF2-40B4-BE49-F238E27FC236}">
                    <a16:creationId xmlns:a16="http://schemas.microsoft.com/office/drawing/2014/main" id="{016506F0-6F4B-D453-F9DA-F6905DDB80ED}"/>
                  </a:ext>
                </a:extLst>
              </p:cNvPr>
              <p:cNvSpPr txBox="1"/>
              <p:nvPr/>
            </p:nvSpPr>
            <p:spPr>
              <a:xfrm>
                <a:off x="3082519" y="1913935"/>
                <a:ext cx="2702801" cy="369332"/>
              </a:xfrm>
              <a:prstGeom prst="rect">
                <a:avLst/>
              </a:prstGeom>
              <a:noFill/>
            </p:spPr>
            <p:txBody>
              <a:bodyPr wrap="square">
                <a:spAutoFit/>
              </a:bodyPr>
              <a:lstStyle/>
              <a:p>
                <a:r>
                  <a:rPr lang="pt-BR" b="1" dirty="0"/>
                  <a:t>Símbolos monetários</a:t>
                </a:r>
              </a:p>
            </p:txBody>
          </p:sp>
          <p:sp>
            <p:nvSpPr>
              <p:cNvPr id="17" name="CaixaDeTexto 16">
                <a:extLst>
                  <a:ext uri="{FF2B5EF4-FFF2-40B4-BE49-F238E27FC236}">
                    <a16:creationId xmlns:a16="http://schemas.microsoft.com/office/drawing/2014/main" id="{425C8401-D0AD-4A2A-F896-25488030E5A1}"/>
                  </a:ext>
                </a:extLst>
              </p:cNvPr>
              <p:cNvSpPr txBox="1"/>
              <p:nvPr/>
            </p:nvSpPr>
            <p:spPr>
              <a:xfrm>
                <a:off x="3082519" y="2630438"/>
                <a:ext cx="2702801" cy="338554"/>
              </a:xfrm>
              <a:prstGeom prst="rect">
                <a:avLst/>
              </a:prstGeom>
              <a:noFill/>
            </p:spPr>
            <p:txBody>
              <a:bodyPr wrap="square">
                <a:spAutoFit/>
              </a:bodyPr>
              <a:lstStyle/>
              <a:p>
                <a:r>
                  <a:rPr lang="pt-BR" sz="1600" b="0" i="0" dirty="0">
                    <a:solidFill>
                      <a:schemeClr val="bg2">
                        <a:lumMod val="25000"/>
                      </a:schemeClr>
                    </a:solidFill>
                    <a:effectLst/>
                    <a:latin typeface="+mj-lt"/>
                  </a:rPr>
                  <a:t>£ ¥ ₣ ₤ € $</a:t>
                </a:r>
                <a:endParaRPr lang="pt-BR" sz="1600" dirty="0">
                  <a:solidFill>
                    <a:schemeClr val="bg2">
                      <a:lumMod val="25000"/>
                    </a:schemeClr>
                  </a:solidFill>
                  <a:latin typeface="+mj-lt"/>
                </a:endParaRPr>
              </a:p>
            </p:txBody>
          </p:sp>
        </p:grpSp>
        <p:grpSp>
          <p:nvGrpSpPr>
            <p:cNvPr id="11" name="Agrupar 10">
              <a:extLst>
                <a:ext uri="{FF2B5EF4-FFF2-40B4-BE49-F238E27FC236}">
                  <a16:creationId xmlns:a16="http://schemas.microsoft.com/office/drawing/2014/main" id="{F51D860C-3CA7-7871-AF69-78858CB50920}"/>
                </a:ext>
              </a:extLst>
            </p:cNvPr>
            <p:cNvGrpSpPr/>
            <p:nvPr/>
          </p:nvGrpSpPr>
          <p:grpSpPr>
            <a:xfrm>
              <a:off x="6389653" y="1676603"/>
              <a:ext cx="3121093" cy="1675187"/>
              <a:chOff x="6389653" y="1676603"/>
              <a:chExt cx="3121093" cy="1675187"/>
            </a:xfrm>
          </p:grpSpPr>
          <p:sp>
            <p:nvSpPr>
              <p:cNvPr id="12" name="Retângulo: Cantos Arredondados 11">
                <a:extLst>
                  <a:ext uri="{FF2B5EF4-FFF2-40B4-BE49-F238E27FC236}">
                    <a16:creationId xmlns:a16="http://schemas.microsoft.com/office/drawing/2014/main" id="{35EFA4AD-71A6-C8FE-D1DC-9392685F9700}"/>
                  </a:ext>
                </a:extLst>
              </p:cNvPr>
              <p:cNvSpPr/>
              <p:nvPr/>
            </p:nvSpPr>
            <p:spPr>
              <a:xfrm>
                <a:off x="6389653" y="1676603"/>
                <a:ext cx="3121093" cy="167518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E9E59D69-0B25-B7E7-084B-2AA5449FC377}"/>
                  </a:ext>
                </a:extLst>
              </p:cNvPr>
              <p:cNvSpPr txBox="1"/>
              <p:nvPr/>
            </p:nvSpPr>
            <p:spPr>
              <a:xfrm>
                <a:off x="6598799" y="1915473"/>
                <a:ext cx="2702801" cy="369332"/>
              </a:xfrm>
              <a:prstGeom prst="rect">
                <a:avLst/>
              </a:prstGeom>
              <a:noFill/>
            </p:spPr>
            <p:txBody>
              <a:bodyPr wrap="square">
                <a:spAutoFit/>
              </a:bodyPr>
              <a:lstStyle/>
              <a:p>
                <a:r>
                  <a:rPr lang="pt-BR" b="1" dirty="0">
                    <a:effectLst/>
                  </a:rPr>
                  <a:t>Símbolos matemáticos</a:t>
                </a:r>
                <a:endParaRPr lang="pt-BR" b="1" dirty="0"/>
              </a:p>
            </p:txBody>
          </p:sp>
          <p:sp>
            <p:nvSpPr>
              <p:cNvPr id="14" name="CaixaDeTexto 13">
                <a:extLst>
                  <a:ext uri="{FF2B5EF4-FFF2-40B4-BE49-F238E27FC236}">
                    <a16:creationId xmlns:a16="http://schemas.microsoft.com/office/drawing/2014/main" id="{BA8AC99C-EF34-71D2-65D3-5D89283FA43E}"/>
                  </a:ext>
                </a:extLst>
              </p:cNvPr>
              <p:cNvSpPr txBox="1"/>
              <p:nvPr/>
            </p:nvSpPr>
            <p:spPr>
              <a:xfrm>
                <a:off x="6598799" y="2631976"/>
                <a:ext cx="2702801" cy="338554"/>
              </a:xfrm>
              <a:prstGeom prst="rect">
                <a:avLst/>
              </a:prstGeom>
              <a:noFill/>
            </p:spPr>
            <p:txBody>
              <a:bodyPr wrap="square">
                <a:spAutoFit/>
              </a:bodyPr>
              <a:lstStyle/>
              <a:p>
                <a:r>
                  <a:rPr lang="pt-BR" sz="1600" dirty="0">
                    <a:solidFill>
                      <a:schemeClr val="bg2">
                        <a:lumMod val="25000"/>
                      </a:schemeClr>
                    </a:solidFill>
                    <a:effectLst/>
                  </a:rPr>
                  <a:t>+ * / - =</a:t>
                </a:r>
                <a:endParaRPr lang="pt-BR" sz="1600" dirty="0">
                  <a:solidFill>
                    <a:schemeClr val="bg2">
                      <a:lumMod val="25000"/>
                    </a:schemeClr>
                  </a:solidFill>
                </a:endParaRPr>
              </a:p>
            </p:txBody>
          </p:sp>
        </p:grpSp>
      </p:grpSp>
      <p:grpSp>
        <p:nvGrpSpPr>
          <p:cNvPr id="18" name="Agrupar 17">
            <a:extLst>
              <a:ext uri="{FF2B5EF4-FFF2-40B4-BE49-F238E27FC236}">
                <a16:creationId xmlns:a16="http://schemas.microsoft.com/office/drawing/2014/main" id="{13046805-49E2-C3E1-1766-9473557D700B}"/>
              </a:ext>
            </a:extLst>
          </p:cNvPr>
          <p:cNvGrpSpPr/>
          <p:nvPr/>
        </p:nvGrpSpPr>
        <p:grpSpPr>
          <a:xfrm>
            <a:off x="2670174" y="4598613"/>
            <a:ext cx="6637372" cy="1675187"/>
            <a:chOff x="2873374" y="1676603"/>
            <a:chExt cx="6637372" cy="1675187"/>
          </a:xfrm>
        </p:grpSpPr>
        <p:grpSp>
          <p:nvGrpSpPr>
            <p:cNvPr id="19" name="Agrupar 18">
              <a:extLst>
                <a:ext uri="{FF2B5EF4-FFF2-40B4-BE49-F238E27FC236}">
                  <a16:creationId xmlns:a16="http://schemas.microsoft.com/office/drawing/2014/main" id="{22A08FB5-65AF-7B9F-4FE5-33D34E794521}"/>
                </a:ext>
              </a:extLst>
            </p:cNvPr>
            <p:cNvGrpSpPr/>
            <p:nvPr/>
          </p:nvGrpSpPr>
          <p:grpSpPr>
            <a:xfrm>
              <a:off x="2873374" y="1676603"/>
              <a:ext cx="3121093" cy="1675187"/>
              <a:chOff x="2873374" y="1676603"/>
              <a:chExt cx="3121093" cy="1675187"/>
            </a:xfrm>
          </p:grpSpPr>
          <p:sp>
            <p:nvSpPr>
              <p:cNvPr id="24" name="Retângulo: Cantos Arredondados 23">
                <a:extLst>
                  <a:ext uri="{FF2B5EF4-FFF2-40B4-BE49-F238E27FC236}">
                    <a16:creationId xmlns:a16="http://schemas.microsoft.com/office/drawing/2014/main" id="{BE8A8258-771D-018F-1759-EC54B792B4D6}"/>
                  </a:ext>
                </a:extLst>
              </p:cNvPr>
              <p:cNvSpPr/>
              <p:nvPr/>
            </p:nvSpPr>
            <p:spPr>
              <a:xfrm>
                <a:off x="2873374" y="1676603"/>
                <a:ext cx="3121093" cy="167518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aixaDeTexto 24">
                <a:extLst>
                  <a:ext uri="{FF2B5EF4-FFF2-40B4-BE49-F238E27FC236}">
                    <a16:creationId xmlns:a16="http://schemas.microsoft.com/office/drawing/2014/main" id="{2E2594F8-1893-70C6-9541-2442CDEA9099}"/>
                  </a:ext>
                </a:extLst>
              </p:cNvPr>
              <p:cNvSpPr txBox="1"/>
              <p:nvPr/>
            </p:nvSpPr>
            <p:spPr>
              <a:xfrm>
                <a:off x="3082519" y="1913935"/>
                <a:ext cx="2702801" cy="369332"/>
              </a:xfrm>
              <a:prstGeom prst="rect">
                <a:avLst/>
              </a:prstGeom>
              <a:noFill/>
            </p:spPr>
            <p:txBody>
              <a:bodyPr wrap="square">
                <a:spAutoFit/>
              </a:bodyPr>
              <a:lstStyle/>
              <a:p>
                <a:r>
                  <a:rPr lang="pt-BR" b="1" dirty="0"/>
                  <a:t>Formas geométricas</a:t>
                </a:r>
              </a:p>
            </p:txBody>
          </p:sp>
          <p:sp>
            <p:nvSpPr>
              <p:cNvPr id="26" name="CaixaDeTexto 25">
                <a:extLst>
                  <a:ext uri="{FF2B5EF4-FFF2-40B4-BE49-F238E27FC236}">
                    <a16:creationId xmlns:a16="http://schemas.microsoft.com/office/drawing/2014/main" id="{B5292351-A20D-6E2B-E522-36EEB37D28A5}"/>
                  </a:ext>
                </a:extLst>
              </p:cNvPr>
              <p:cNvSpPr txBox="1"/>
              <p:nvPr/>
            </p:nvSpPr>
            <p:spPr>
              <a:xfrm>
                <a:off x="3082519" y="2630438"/>
                <a:ext cx="2702801" cy="338554"/>
              </a:xfrm>
              <a:prstGeom prst="rect">
                <a:avLst/>
              </a:prstGeom>
              <a:noFill/>
            </p:spPr>
            <p:txBody>
              <a:bodyPr wrap="square">
                <a:spAutoFit/>
              </a:bodyPr>
              <a:lstStyle/>
              <a:p>
                <a:r>
                  <a:rPr lang="pt-BR" sz="1600" b="0" i="0" dirty="0">
                    <a:solidFill>
                      <a:schemeClr val="bg2">
                        <a:lumMod val="25000"/>
                      </a:schemeClr>
                    </a:solidFill>
                    <a:effectLst/>
                    <a:latin typeface="+mj-lt"/>
                  </a:rPr>
                  <a:t>■ ▭ △ ◯ ◆ ▱</a:t>
                </a:r>
                <a:endParaRPr lang="pt-BR" sz="1600" dirty="0">
                  <a:solidFill>
                    <a:schemeClr val="bg2">
                      <a:lumMod val="25000"/>
                    </a:schemeClr>
                  </a:solidFill>
                  <a:latin typeface="+mj-lt"/>
                </a:endParaRPr>
              </a:p>
            </p:txBody>
          </p:sp>
        </p:grpSp>
        <p:grpSp>
          <p:nvGrpSpPr>
            <p:cNvPr id="20" name="Agrupar 19">
              <a:extLst>
                <a:ext uri="{FF2B5EF4-FFF2-40B4-BE49-F238E27FC236}">
                  <a16:creationId xmlns:a16="http://schemas.microsoft.com/office/drawing/2014/main" id="{553EE6AF-5329-91C1-EF7F-208F11B0C95C}"/>
                </a:ext>
              </a:extLst>
            </p:cNvPr>
            <p:cNvGrpSpPr/>
            <p:nvPr/>
          </p:nvGrpSpPr>
          <p:grpSpPr>
            <a:xfrm>
              <a:off x="6389653" y="1676603"/>
              <a:ext cx="3121093" cy="1675187"/>
              <a:chOff x="6389653" y="1676603"/>
              <a:chExt cx="3121093" cy="1675187"/>
            </a:xfrm>
          </p:grpSpPr>
          <p:sp>
            <p:nvSpPr>
              <p:cNvPr id="21" name="Retângulo: Cantos Arredondados 20">
                <a:extLst>
                  <a:ext uri="{FF2B5EF4-FFF2-40B4-BE49-F238E27FC236}">
                    <a16:creationId xmlns:a16="http://schemas.microsoft.com/office/drawing/2014/main" id="{18712D2F-DEDE-C7FF-3E2B-00BC972586EF}"/>
                  </a:ext>
                </a:extLst>
              </p:cNvPr>
              <p:cNvSpPr/>
              <p:nvPr/>
            </p:nvSpPr>
            <p:spPr>
              <a:xfrm>
                <a:off x="6389653" y="1676603"/>
                <a:ext cx="3121093" cy="167518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a:extLst>
                  <a:ext uri="{FF2B5EF4-FFF2-40B4-BE49-F238E27FC236}">
                    <a16:creationId xmlns:a16="http://schemas.microsoft.com/office/drawing/2014/main" id="{9E2C82A7-E749-6CC4-C3AF-1741AF43D6A8}"/>
                  </a:ext>
                </a:extLst>
              </p:cNvPr>
              <p:cNvSpPr txBox="1"/>
              <p:nvPr/>
            </p:nvSpPr>
            <p:spPr>
              <a:xfrm>
                <a:off x="6598799" y="1915473"/>
                <a:ext cx="2702801" cy="369332"/>
              </a:xfrm>
              <a:prstGeom prst="rect">
                <a:avLst/>
              </a:prstGeom>
              <a:noFill/>
            </p:spPr>
            <p:txBody>
              <a:bodyPr wrap="square">
                <a:spAutoFit/>
              </a:bodyPr>
              <a:lstStyle/>
              <a:p>
                <a:r>
                  <a:rPr lang="pt-BR" b="1" dirty="0">
                    <a:effectLst/>
                  </a:rPr>
                  <a:t>Emojis</a:t>
                </a:r>
                <a:endParaRPr lang="pt-BR" b="1" dirty="0"/>
              </a:p>
            </p:txBody>
          </p:sp>
          <p:sp>
            <p:nvSpPr>
              <p:cNvPr id="23" name="CaixaDeTexto 22">
                <a:extLst>
                  <a:ext uri="{FF2B5EF4-FFF2-40B4-BE49-F238E27FC236}">
                    <a16:creationId xmlns:a16="http://schemas.microsoft.com/office/drawing/2014/main" id="{5B4DF894-52A8-3F03-8576-5AAC3B4C371D}"/>
                  </a:ext>
                </a:extLst>
              </p:cNvPr>
              <p:cNvSpPr txBox="1"/>
              <p:nvPr/>
            </p:nvSpPr>
            <p:spPr>
              <a:xfrm>
                <a:off x="6598799" y="2631976"/>
                <a:ext cx="2702801" cy="338554"/>
              </a:xfrm>
              <a:prstGeom prst="rect">
                <a:avLst/>
              </a:prstGeom>
              <a:noFill/>
            </p:spPr>
            <p:txBody>
              <a:bodyPr wrap="square">
                <a:spAutoFit/>
              </a:bodyPr>
              <a:lstStyle/>
              <a:p>
                <a:r>
                  <a:rPr lang="pt-BR" sz="1600" b="0" i="0" dirty="0">
                    <a:solidFill>
                      <a:srgbClr val="F5F8FA"/>
                    </a:solidFill>
                    <a:effectLst/>
                    <a:latin typeface="Roboto" panose="02000000000000000000" pitchFamily="2" charset="0"/>
                  </a:rPr>
                  <a:t>😀 😂 😇 😍 😎 😜</a:t>
                </a:r>
                <a:endParaRPr lang="pt-BR" sz="1600" dirty="0">
                  <a:solidFill>
                    <a:schemeClr val="bg2">
                      <a:lumMod val="25000"/>
                    </a:schemeClr>
                  </a:solidFill>
                  <a:latin typeface="+mj-lt"/>
                </a:endParaRPr>
              </a:p>
            </p:txBody>
          </p:sp>
        </p:grpSp>
      </p:grpSp>
    </p:spTree>
    <p:extLst>
      <p:ext uri="{BB962C8B-B14F-4D97-AF65-F5344CB8AC3E}">
        <p14:creationId xmlns:p14="http://schemas.microsoft.com/office/powerpoint/2010/main" val="42546202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Tabelas de representação de dados</a:t>
            </a:r>
          </a:p>
        </p:txBody>
      </p:sp>
      <p:sp>
        <p:nvSpPr>
          <p:cNvPr id="5" name="Espaço Reservado para Texto 4">
            <a:extLst>
              <a:ext uri="{FF2B5EF4-FFF2-40B4-BE49-F238E27FC236}">
                <a16:creationId xmlns:a16="http://schemas.microsoft.com/office/drawing/2014/main" id="{3C2C3D69-06E2-5B79-4554-B7E5D312F9CE}"/>
              </a:ext>
            </a:extLst>
          </p:cNvPr>
          <p:cNvSpPr>
            <a:spLocks noGrp="1"/>
          </p:cNvSpPr>
          <p:nvPr>
            <p:ph type="body" sz="quarter" idx="11"/>
          </p:nvPr>
        </p:nvSpPr>
        <p:spPr>
          <a:xfrm>
            <a:off x="1019175" y="1241115"/>
            <a:ext cx="10153650" cy="857250"/>
          </a:xfrm>
        </p:spPr>
        <p:txBody>
          <a:bodyPr/>
          <a:lstStyle/>
          <a:p>
            <a:r>
              <a:rPr lang="pt-BR" dirty="0"/>
              <a:t>Evolução do caracteres</a:t>
            </a:r>
          </a:p>
        </p:txBody>
      </p:sp>
      <p:sp>
        <p:nvSpPr>
          <p:cNvPr id="3" name="CaixaDeTexto 2">
            <a:extLst>
              <a:ext uri="{FF2B5EF4-FFF2-40B4-BE49-F238E27FC236}">
                <a16:creationId xmlns:a16="http://schemas.microsoft.com/office/drawing/2014/main" id="{3F12853A-A96B-D511-3725-8BA8BA3EF818}"/>
              </a:ext>
            </a:extLst>
          </p:cNvPr>
          <p:cNvSpPr txBox="1"/>
          <p:nvPr/>
        </p:nvSpPr>
        <p:spPr>
          <a:xfrm>
            <a:off x="1019175" y="2550200"/>
            <a:ext cx="9599180" cy="2031325"/>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Dispositivos modernos suportam muitos caracteres especiais.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Evolução trouxe padronizações e maior compatibilidade.</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Incompatibilidades prejudicavam usabilidade e acessibilidade.</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Priorizar compatibilidade é essencial em funções como programação web.</a:t>
            </a:r>
          </a:p>
        </p:txBody>
      </p:sp>
    </p:spTree>
    <p:extLst>
      <p:ext uri="{BB962C8B-B14F-4D97-AF65-F5344CB8AC3E}">
        <p14:creationId xmlns:p14="http://schemas.microsoft.com/office/powerpoint/2010/main" val="7855801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Imagem 4">
            <a:extLst>
              <a:ext uri="{FF2B5EF4-FFF2-40B4-BE49-F238E27FC236}">
                <a16:creationId xmlns:a16="http://schemas.microsoft.com/office/drawing/2014/main" id="{606190FC-11D0-CE04-1F98-542C100D51C3}"/>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p:pic>
      <p:sp>
        <p:nvSpPr>
          <p:cNvPr id="3" name="Espaço Reservado para Texto 2">
            <a:extLst>
              <a:ext uri="{FF2B5EF4-FFF2-40B4-BE49-F238E27FC236}">
                <a16:creationId xmlns:a16="http://schemas.microsoft.com/office/drawing/2014/main" id="{DFF64D82-EA9A-5288-8D2C-7CCD08DE3A54}"/>
              </a:ext>
            </a:extLst>
          </p:cNvPr>
          <p:cNvSpPr>
            <a:spLocks noGrp="1"/>
          </p:cNvSpPr>
          <p:nvPr>
            <p:ph type="body" sz="quarter" idx="11"/>
          </p:nvPr>
        </p:nvSpPr>
        <p:spPr/>
        <p:txBody>
          <a:bodyPr/>
          <a:lstStyle/>
          <a:p>
            <a:r>
              <a:rPr lang="pt-BR" dirty="0"/>
              <a:t>Lógica digital</a:t>
            </a:r>
          </a:p>
        </p:txBody>
      </p:sp>
    </p:spTree>
    <p:extLst>
      <p:ext uri="{BB962C8B-B14F-4D97-AF65-F5344CB8AC3E}">
        <p14:creationId xmlns:p14="http://schemas.microsoft.com/office/powerpoint/2010/main" val="427514726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Portas lógicas e lógica booleana</a:t>
            </a:r>
          </a:p>
        </p:txBody>
      </p:sp>
      <p:sp>
        <p:nvSpPr>
          <p:cNvPr id="4" name="CaixaDeTexto 3">
            <a:extLst>
              <a:ext uri="{FF2B5EF4-FFF2-40B4-BE49-F238E27FC236}">
                <a16:creationId xmlns:a16="http://schemas.microsoft.com/office/drawing/2014/main" id="{654B4BBF-1571-E8FB-65B9-3F6E4496951F}"/>
              </a:ext>
            </a:extLst>
          </p:cNvPr>
          <p:cNvSpPr txBox="1"/>
          <p:nvPr/>
        </p:nvSpPr>
        <p:spPr>
          <a:xfrm>
            <a:off x="1019175" y="1441450"/>
            <a:ext cx="9205480" cy="369332"/>
          </a:xfrm>
          <a:prstGeom prst="rect">
            <a:avLst/>
          </a:prstGeom>
          <a:noFill/>
        </p:spPr>
        <p:txBody>
          <a:bodyPr wrap="square">
            <a:spAutoFit/>
          </a:bodyPr>
          <a:lstStyle/>
          <a:p>
            <a:r>
              <a:rPr lang="pt-BR" dirty="0">
                <a:solidFill>
                  <a:schemeClr val="bg2">
                    <a:lumMod val="25000"/>
                  </a:schemeClr>
                </a:solidFill>
              </a:rPr>
              <a:t>Operações complexas em computadores são combinações de operações aritméticas e lógicas.</a:t>
            </a:r>
          </a:p>
        </p:txBody>
      </p:sp>
      <p:grpSp>
        <p:nvGrpSpPr>
          <p:cNvPr id="6" name="Agrupar 5">
            <a:extLst>
              <a:ext uri="{FF2B5EF4-FFF2-40B4-BE49-F238E27FC236}">
                <a16:creationId xmlns:a16="http://schemas.microsoft.com/office/drawing/2014/main" id="{C4D888DC-1DCC-7C92-BF48-037148073B74}"/>
              </a:ext>
            </a:extLst>
          </p:cNvPr>
          <p:cNvGrpSpPr/>
          <p:nvPr/>
        </p:nvGrpSpPr>
        <p:grpSpPr>
          <a:xfrm>
            <a:off x="2444294" y="2209801"/>
            <a:ext cx="6631877" cy="949035"/>
            <a:chOff x="4535453" y="1676604"/>
            <a:chExt cx="6631877" cy="949035"/>
          </a:xfrm>
        </p:grpSpPr>
        <p:grpSp>
          <p:nvGrpSpPr>
            <p:cNvPr id="9" name="Agrupar 8">
              <a:extLst>
                <a:ext uri="{FF2B5EF4-FFF2-40B4-BE49-F238E27FC236}">
                  <a16:creationId xmlns:a16="http://schemas.microsoft.com/office/drawing/2014/main" id="{FD2E2569-2048-B73D-FA65-93C62A754B6A}"/>
                </a:ext>
              </a:extLst>
            </p:cNvPr>
            <p:cNvGrpSpPr/>
            <p:nvPr/>
          </p:nvGrpSpPr>
          <p:grpSpPr>
            <a:xfrm>
              <a:off x="4535453" y="1676604"/>
              <a:ext cx="3121093" cy="949035"/>
              <a:chOff x="4535453" y="1676604"/>
              <a:chExt cx="3121093" cy="949035"/>
            </a:xfrm>
          </p:grpSpPr>
          <p:sp>
            <p:nvSpPr>
              <p:cNvPr id="13" name="Retângulo: Cantos Arredondados 12">
                <a:extLst>
                  <a:ext uri="{FF2B5EF4-FFF2-40B4-BE49-F238E27FC236}">
                    <a16:creationId xmlns:a16="http://schemas.microsoft.com/office/drawing/2014/main" id="{B4FB6834-9F17-88C3-1FF6-8D17295D0C7C}"/>
                  </a:ext>
                </a:extLst>
              </p:cNvPr>
              <p:cNvSpPr/>
              <p:nvPr/>
            </p:nvSpPr>
            <p:spPr>
              <a:xfrm>
                <a:off x="4535453" y="1676604"/>
                <a:ext cx="3121093" cy="94903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4C7A6E19-89CB-ABD8-D7C4-C8A07AE741D7}"/>
                  </a:ext>
                </a:extLst>
              </p:cNvPr>
              <p:cNvSpPr txBox="1"/>
              <p:nvPr/>
            </p:nvSpPr>
            <p:spPr>
              <a:xfrm>
                <a:off x="4739104" y="2000792"/>
                <a:ext cx="2702801" cy="338554"/>
              </a:xfrm>
              <a:prstGeom prst="rect">
                <a:avLst/>
              </a:prstGeom>
              <a:noFill/>
            </p:spPr>
            <p:txBody>
              <a:bodyPr wrap="square">
                <a:spAutoFit/>
              </a:bodyPr>
              <a:lstStyle/>
              <a:p>
                <a:r>
                  <a:rPr lang="pt-BR" sz="1600" dirty="0">
                    <a:solidFill>
                      <a:schemeClr val="bg2">
                        <a:lumMod val="25000"/>
                      </a:schemeClr>
                    </a:solidFill>
                    <a:effectLst/>
                  </a:rPr>
                  <a:t>Somar bits</a:t>
                </a:r>
                <a:endParaRPr lang="pt-BR" sz="1600" dirty="0">
                  <a:solidFill>
                    <a:schemeClr val="bg2">
                      <a:lumMod val="25000"/>
                    </a:schemeClr>
                  </a:solidFill>
                </a:endParaRPr>
              </a:p>
            </p:txBody>
          </p:sp>
        </p:grpSp>
        <p:grpSp>
          <p:nvGrpSpPr>
            <p:cNvPr id="10" name="Agrupar 9">
              <a:extLst>
                <a:ext uri="{FF2B5EF4-FFF2-40B4-BE49-F238E27FC236}">
                  <a16:creationId xmlns:a16="http://schemas.microsoft.com/office/drawing/2014/main" id="{404D2C7E-9C2C-E454-F93F-76EAE0578699}"/>
                </a:ext>
              </a:extLst>
            </p:cNvPr>
            <p:cNvGrpSpPr/>
            <p:nvPr/>
          </p:nvGrpSpPr>
          <p:grpSpPr>
            <a:xfrm>
              <a:off x="8046237" y="1676604"/>
              <a:ext cx="3121093" cy="949035"/>
              <a:chOff x="8046237" y="1676604"/>
              <a:chExt cx="3121093" cy="949035"/>
            </a:xfrm>
          </p:grpSpPr>
          <p:sp>
            <p:nvSpPr>
              <p:cNvPr id="11" name="Retângulo: Cantos Arredondados 10">
                <a:extLst>
                  <a:ext uri="{FF2B5EF4-FFF2-40B4-BE49-F238E27FC236}">
                    <a16:creationId xmlns:a16="http://schemas.microsoft.com/office/drawing/2014/main" id="{E95A4D13-2551-CC07-9FDE-493425257EB0}"/>
                  </a:ext>
                </a:extLst>
              </p:cNvPr>
              <p:cNvSpPr/>
              <p:nvPr/>
            </p:nvSpPr>
            <p:spPr>
              <a:xfrm>
                <a:off x="8046237" y="1676604"/>
                <a:ext cx="3121093" cy="94903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FC47D7CE-7E0C-040D-8183-4D3E961E3C47}"/>
                  </a:ext>
                </a:extLst>
              </p:cNvPr>
              <p:cNvSpPr txBox="1"/>
              <p:nvPr/>
            </p:nvSpPr>
            <p:spPr>
              <a:xfrm>
                <a:off x="8227559" y="1966858"/>
                <a:ext cx="2702801" cy="338554"/>
              </a:xfrm>
              <a:prstGeom prst="rect">
                <a:avLst/>
              </a:prstGeom>
              <a:noFill/>
            </p:spPr>
            <p:txBody>
              <a:bodyPr wrap="square">
                <a:spAutoFit/>
              </a:bodyPr>
              <a:lstStyle/>
              <a:p>
                <a:r>
                  <a:rPr lang="pt-BR" sz="1600" dirty="0">
                    <a:solidFill>
                      <a:schemeClr val="bg2">
                        <a:lumMod val="25000"/>
                      </a:schemeClr>
                    </a:solidFill>
                    <a:effectLst/>
                  </a:rPr>
                  <a:t>Complementar bits</a:t>
                </a:r>
                <a:endParaRPr lang="pt-BR" sz="1600" dirty="0">
                  <a:solidFill>
                    <a:schemeClr val="bg2">
                      <a:lumMod val="25000"/>
                    </a:schemeClr>
                  </a:solidFill>
                </a:endParaRPr>
              </a:p>
            </p:txBody>
          </p:sp>
        </p:grpSp>
      </p:grpSp>
      <p:grpSp>
        <p:nvGrpSpPr>
          <p:cNvPr id="17" name="Agrupar 16">
            <a:extLst>
              <a:ext uri="{FF2B5EF4-FFF2-40B4-BE49-F238E27FC236}">
                <a16:creationId xmlns:a16="http://schemas.microsoft.com/office/drawing/2014/main" id="{E25764EA-2F70-4A90-2D24-A5DCC889D0B0}"/>
              </a:ext>
            </a:extLst>
          </p:cNvPr>
          <p:cNvGrpSpPr/>
          <p:nvPr/>
        </p:nvGrpSpPr>
        <p:grpSpPr>
          <a:xfrm>
            <a:off x="2444294" y="3386044"/>
            <a:ext cx="6631877" cy="949035"/>
            <a:chOff x="4535453" y="1676604"/>
            <a:chExt cx="6631877" cy="949035"/>
          </a:xfrm>
        </p:grpSpPr>
        <p:grpSp>
          <p:nvGrpSpPr>
            <p:cNvPr id="18" name="Agrupar 17">
              <a:extLst>
                <a:ext uri="{FF2B5EF4-FFF2-40B4-BE49-F238E27FC236}">
                  <a16:creationId xmlns:a16="http://schemas.microsoft.com/office/drawing/2014/main" id="{F9B54FD9-5D74-F5C7-6AAD-2526BA355BCE}"/>
                </a:ext>
              </a:extLst>
            </p:cNvPr>
            <p:cNvGrpSpPr/>
            <p:nvPr/>
          </p:nvGrpSpPr>
          <p:grpSpPr>
            <a:xfrm>
              <a:off x="4535453" y="1676604"/>
              <a:ext cx="3121093" cy="949035"/>
              <a:chOff x="4535453" y="1676604"/>
              <a:chExt cx="3121093" cy="949035"/>
            </a:xfrm>
          </p:grpSpPr>
          <p:sp>
            <p:nvSpPr>
              <p:cNvPr id="22" name="Retângulo: Cantos Arredondados 21">
                <a:extLst>
                  <a:ext uri="{FF2B5EF4-FFF2-40B4-BE49-F238E27FC236}">
                    <a16:creationId xmlns:a16="http://schemas.microsoft.com/office/drawing/2014/main" id="{7BF2CC1A-92A7-DB80-E09D-C403A07261D8}"/>
                  </a:ext>
                </a:extLst>
              </p:cNvPr>
              <p:cNvSpPr/>
              <p:nvPr/>
            </p:nvSpPr>
            <p:spPr>
              <a:xfrm>
                <a:off x="4535453" y="1676604"/>
                <a:ext cx="3121093" cy="94903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a:extLst>
                  <a:ext uri="{FF2B5EF4-FFF2-40B4-BE49-F238E27FC236}">
                    <a16:creationId xmlns:a16="http://schemas.microsoft.com/office/drawing/2014/main" id="{981DB78E-6EF2-BE46-2777-6344D8DC5EE9}"/>
                  </a:ext>
                </a:extLst>
              </p:cNvPr>
              <p:cNvSpPr txBox="1"/>
              <p:nvPr/>
            </p:nvSpPr>
            <p:spPr>
              <a:xfrm>
                <a:off x="4739104" y="2000792"/>
                <a:ext cx="2702801" cy="338554"/>
              </a:xfrm>
              <a:prstGeom prst="rect">
                <a:avLst/>
              </a:prstGeom>
              <a:noFill/>
            </p:spPr>
            <p:txBody>
              <a:bodyPr wrap="square">
                <a:spAutoFit/>
              </a:bodyPr>
              <a:lstStyle/>
              <a:p>
                <a:r>
                  <a:rPr lang="pt-BR" sz="1600" dirty="0">
                    <a:solidFill>
                      <a:schemeClr val="bg2">
                        <a:lumMod val="25000"/>
                      </a:schemeClr>
                    </a:solidFill>
                    <a:effectLst/>
                  </a:rPr>
                  <a:t>Mover bits</a:t>
                </a:r>
                <a:endParaRPr lang="pt-BR" sz="1600" dirty="0">
                  <a:solidFill>
                    <a:schemeClr val="bg2">
                      <a:lumMod val="25000"/>
                    </a:schemeClr>
                  </a:solidFill>
                </a:endParaRPr>
              </a:p>
            </p:txBody>
          </p:sp>
        </p:grpSp>
        <p:grpSp>
          <p:nvGrpSpPr>
            <p:cNvPr id="19" name="Agrupar 18">
              <a:extLst>
                <a:ext uri="{FF2B5EF4-FFF2-40B4-BE49-F238E27FC236}">
                  <a16:creationId xmlns:a16="http://schemas.microsoft.com/office/drawing/2014/main" id="{6A713235-9408-FD4C-2C30-25B1512E8281}"/>
                </a:ext>
              </a:extLst>
            </p:cNvPr>
            <p:cNvGrpSpPr/>
            <p:nvPr/>
          </p:nvGrpSpPr>
          <p:grpSpPr>
            <a:xfrm>
              <a:off x="8046237" y="1676604"/>
              <a:ext cx="3121093" cy="949035"/>
              <a:chOff x="8046237" y="1676604"/>
              <a:chExt cx="3121093" cy="949035"/>
            </a:xfrm>
          </p:grpSpPr>
          <p:sp>
            <p:nvSpPr>
              <p:cNvPr id="20" name="Retângulo: Cantos Arredondados 19">
                <a:extLst>
                  <a:ext uri="{FF2B5EF4-FFF2-40B4-BE49-F238E27FC236}">
                    <a16:creationId xmlns:a16="http://schemas.microsoft.com/office/drawing/2014/main" id="{C73987A6-8B90-64AF-FC30-239D40307B02}"/>
                  </a:ext>
                </a:extLst>
              </p:cNvPr>
              <p:cNvSpPr/>
              <p:nvPr/>
            </p:nvSpPr>
            <p:spPr>
              <a:xfrm>
                <a:off x="8046237" y="1676604"/>
                <a:ext cx="3121093" cy="94903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42C00056-B946-7BD5-D658-A22D41933955}"/>
                  </a:ext>
                </a:extLst>
              </p:cNvPr>
              <p:cNvSpPr txBox="1"/>
              <p:nvPr/>
            </p:nvSpPr>
            <p:spPr>
              <a:xfrm>
                <a:off x="8227559" y="1966858"/>
                <a:ext cx="2702801" cy="338554"/>
              </a:xfrm>
              <a:prstGeom prst="rect">
                <a:avLst/>
              </a:prstGeom>
              <a:noFill/>
            </p:spPr>
            <p:txBody>
              <a:bodyPr wrap="square">
                <a:spAutoFit/>
              </a:bodyPr>
              <a:lstStyle/>
              <a:p>
                <a:r>
                  <a:rPr lang="pt-BR" sz="1600" dirty="0">
                    <a:solidFill>
                      <a:schemeClr val="bg2">
                        <a:lumMod val="25000"/>
                      </a:schemeClr>
                    </a:solidFill>
                    <a:effectLst/>
                  </a:rPr>
                  <a:t>Comparar bits</a:t>
                </a:r>
                <a:endParaRPr lang="pt-BR" sz="1600" dirty="0">
                  <a:solidFill>
                    <a:schemeClr val="bg2">
                      <a:lumMod val="25000"/>
                    </a:schemeClr>
                  </a:solidFill>
                </a:endParaRPr>
              </a:p>
            </p:txBody>
          </p:sp>
        </p:grpSp>
      </p:grpSp>
      <p:sp>
        <p:nvSpPr>
          <p:cNvPr id="25" name="CaixaDeTexto 24">
            <a:extLst>
              <a:ext uri="{FF2B5EF4-FFF2-40B4-BE49-F238E27FC236}">
                <a16:creationId xmlns:a16="http://schemas.microsoft.com/office/drawing/2014/main" id="{FA28BC72-1040-5C4C-F160-46C69739F089}"/>
              </a:ext>
            </a:extLst>
          </p:cNvPr>
          <p:cNvSpPr txBox="1"/>
          <p:nvPr/>
        </p:nvSpPr>
        <p:spPr>
          <a:xfrm>
            <a:off x="1019175" y="4858616"/>
            <a:ext cx="10153650" cy="923330"/>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Operações lógicas são realizadas por circuitos eletrônicos chamados circuitos lógicos ou portas lógicas.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Esses circuitos operam com valores binários (1 e 0) e podem tomar decisões inteligentes.</a:t>
            </a:r>
          </a:p>
        </p:txBody>
      </p:sp>
    </p:spTree>
    <p:extLst>
      <p:ext uri="{BB962C8B-B14F-4D97-AF65-F5344CB8AC3E}">
        <p14:creationId xmlns:p14="http://schemas.microsoft.com/office/powerpoint/2010/main" val="1747954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Portas lógicas e lógica booleana</a:t>
            </a:r>
          </a:p>
        </p:txBody>
      </p:sp>
      <p:sp>
        <p:nvSpPr>
          <p:cNvPr id="4" name="CaixaDeTexto 3">
            <a:extLst>
              <a:ext uri="{FF2B5EF4-FFF2-40B4-BE49-F238E27FC236}">
                <a16:creationId xmlns:a16="http://schemas.microsoft.com/office/drawing/2014/main" id="{654B4BBF-1571-E8FB-65B9-3F6E4496951F}"/>
              </a:ext>
            </a:extLst>
          </p:cNvPr>
          <p:cNvSpPr txBox="1"/>
          <p:nvPr/>
        </p:nvSpPr>
        <p:spPr>
          <a:xfrm>
            <a:off x="1093614" y="2690336"/>
            <a:ext cx="4614460" cy="1754326"/>
          </a:xfrm>
          <a:prstGeom prst="rect">
            <a:avLst/>
          </a:prstGeom>
          <a:noFill/>
        </p:spPr>
        <p:txBody>
          <a:bodyPr wrap="square">
            <a:spAutoFit/>
          </a:bodyPr>
          <a:lstStyle/>
          <a:p>
            <a:r>
              <a:rPr lang="pt-BR" dirty="0">
                <a:solidFill>
                  <a:schemeClr val="bg2">
                    <a:lumMod val="25000"/>
                  </a:schemeClr>
                </a:solidFill>
              </a:rPr>
              <a:t>Conversão de tensão em circuitos: valores baixos são 0, e valores altos são 1.</a:t>
            </a:r>
          </a:p>
          <a:p>
            <a:endParaRPr lang="pt-BR" dirty="0">
              <a:solidFill>
                <a:schemeClr val="bg2">
                  <a:lumMod val="25000"/>
                </a:schemeClr>
              </a:solidFill>
            </a:endParaRPr>
          </a:p>
          <a:p>
            <a:r>
              <a:rPr lang="pt-BR" dirty="0">
                <a:solidFill>
                  <a:schemeClr val="bg2">
                    <a:lumMod val="25000"/>
                  </a:schemeClr>
                </a:solidFill>
              </a:rPr>
              <a:t>A análise visa transformar sinais analógicos em representações digitais (0 e 1) para operações lógicas.</a:t>
            </a:r>
          </a:p>
        </p:txBody>
      </p:sp>
      <p:pic>
        <p:nvPicPr>
          <p:cNvPr id="3" name="Imagem 2" descr="Diagrama&#10;&#10;Descrição gerada automaticamente">
            <a:extLst>
              <a:ext uri="{FF2B5EF4-FFF2-40B4-BE49-F238E27FC236}">
                <a16:creationId xmlns:a16="http://schemas.microsoft.com/office/drawing/2014/main" id="{34B63C10-B3CE-6875-BA91-24E18C52372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08074" y="1995056"/>
            <a:ext cx="5611987" cy="3150589"/>
          </a:xfrm>
          <a:prstGeom prst="rect">
            <a:avLst/>
          </a:prstGeom>
        </p:spPr>
      </p:pic>
    </p:spTree>
    <p:extLst>
      <p:ext uri="{BB962C8B-B14F-4D97-AF65-F5344CB8AC3E}">
        <p14:creationId xmlns:p14="http://schemas.microsoft.com/office/powerpoint/2010/main" val="414608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Principais componentes de hardware dos computadores</a:t>
            </a:r>
          </a:p>
        </p:txBody>
      </p:sp>
      <p:sp>
        <p:nvSpPr>
          <p:cNvPr id="2" name="Espaço Reservado para Texto 1">
            <a:extLst>
              <a:ext uri="{FF2B5EF4-FFF2-40B4-BE49-F238E27FC236}">
                <a16:creationId xmlns:a16="http://schemas.microsoft.com/office/drawing/2014/main" id="{BC739D0E-97B3-36BE-6EBC-EA21BEA10A03}"/>
              </a:ext>
            </a:extLst>
          </p:cNvPr>
          <p:cNvSpPr>
            <a:spLocks noGrp="1"/>
          </p:cNvSpPr>
          <p:nvPr>
            <p:ph type="body" sz="quarter" idx="11"/>
          </p:nvPr>
        </p:nvSpPr>
        <p:spPr/>
        <p:txBody>
          <a:bodyPr/>
          <a:lstStyle/>
          <a:p>
            <a:r>
              <a:rPr lang="pt-BR" dirty="0"/>
              <a:t>Processador</a:t>
            </a:r>
          </a:p>
        </p:txBody>
      </p:sp>
      <p:sp>
        <p:nvSpPr>
          <p:cNvPr id="3" name="CaixaDeTexto 2">
            <a:extLst>
              <a:ext uri="{FF2B5EF4-FFF2-40B4-BE49-F238E27FC236}">
                <a16:creationId xmlns:a16="http://schemas.microsoft.com/office/drawing/2014/main" id="{2F1C0461-3E08-0B54-67B9-AD40350FDB85}"/>
              </a:ext>
            </a:extLst>
          </p:cNvPr>
          <p:cNvSpPr txBox="1"/>
          <p:nvPr/>
        </p:nvSpPr>
        <p:spPr>
          <a:xfrm>
            <a:off x="1019176" y="2142610"/>
            <a:ext cx="10153649" cy="1477328"/>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Overclocking: aumentar a velocidade do </a:t>
            </a:r>
            <a:r>
              <a:rPr lang="pt-BR" b="0" i="0" dirty="0" err="1">
                <a:solidFill>
                  <a:schemeClr val="bg2">
                    <a:lumMod val="25000"/>
                  </a:schemeClr>
                </a:solidFill>
                <a:effectLst/>
                <a:latin typeface="+mj-lt"/>
              </a:rPr>
              <a:t>clock</a:t>
            </a:r>
            <a:r>
              <a:rPr lang="pt-BR" b="0" i="0" dirty="0">
                <a:solidFill>
                  <a:schemeClr val="bg2">
                    <a:lumMod val="25000"/>
                  </a:schemeClr>
                </a:solidFill>
                <a:effectLst/>
                <a:latin typeface="+mj-lt"/>
              </a:rPr>
              <a:t> do processador para melhorar o desempenho.</a:t>
            </a:r>
          </a:p>
          <a:p>
            <a:pPr marL="285750" indent="-285750" algn="l">
              <a:buFont typeface="Arial" panose="020B0604020202020204" pitchFamily="34" charset="0"/>
              <a:buChar char="•"/>
            </a:pPr>
            <a:endParaRPr lang="pt-BR" dirty="0">
              <a:solidFill>
                <a:schemeClr val="bg2">
                  <a:lumMod val="25000"/>
                </a:schemeClr>
              </a:solidFill>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Aumento de </a:t>
            </a:r>
            <a:r>
              <a:rPr lang="pt-BR" b="0" i="0" dirty="0" err="1">
                <a:solidFill>
                  <a:schemeClr val="bg2">
                    <a:lumMod val="25000"/>
                  </a:schemeClr>
                </a:solidFill>
                <a:effectLst/>
                <a:latin typeface="+mj-lt"/>
              </a:rPr>
              <a:t>clock</a:t>
            </a:r>
            <a:r>
              <a:rPr lang="pt-BR" b="0" i="0" dirty="0">
                <a:solidFill>
                  <a:schemeClr val="bg2">
                    <a:lumMod val="25000"/>
                  </a:schemeClr>
                </a:solidFill>
                <a:effectLst/>
                <a:latin typeface="+mj-lt"/>
              </a:rPr>
              <a:t> continuou até limitações físicas.</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Solução: múltiplos núcleos em um único chip, simulando vários processadores.</a:t>
            </a:r>
          </a:p>
        </p:txBody>
      </p:sp>
      <p:grpSp>
        <p:nvGrpSpPr>
          <p:cNvPr id="4" name="Agrupar 3">
            <a:extLst>
              <a:ext uri="{FF2B5EF4-FFF2-40B4-BE49-F238E27FC236}">
                <a16:creationId xmlns:a16="http://schemas.microsoft.com/office/drawing/2014/main" id="{DBC28B70-8CB1-81D6-3288-A95F7B2BDA59}"/>
              </a:ext>
            </a:extLst>
          </p:cNvPr>
          <p:cNvGrpSpPr/>
          <p:nvPr/>
        </p:nvGrpSpPr>
        <p:grpSpPr>
          <a:xfrm>
            <a:off x="3100908" y="4001086"/>
            <a:ext cx="5740801" cy="2272713"/>
            <a:chOff x="4998253" y="1750128"/>
            <a:chExt cx="5740801" cy="2272713"/>
          </a:xfrm>
        </p:grpSpPr>
        <p:grpSp>
          <p:nvGrpSpPr>
            <p:cNvPr id="6" name="Agrupar 5">
              <a:extLst>
                <a:ext uri="{FF2B5EF4-FFF2-40B4-BE49-F238E27FC236}">
                  <a16:creationId xmlns:a16="http://schemas.microsoft.com/office/drawing/2014/main" id="{8BA2EB6B-1183-4C22-8863-69CB6616CA55}"/>
                </a:ext>
              </a:extLst>
            </p:cNvPr>
            <p:cNvGrpSpPr/>
            <p:nvPr/>
          </p:nvGrpSpPr>
          <p:grpSpPr>
            <a:xfrm>
              <a:off x="4998253" y="1756869"/>
              <a:ext cx="2324836" cy="2265972"/>
              <a:chOff x="3059563" y="1725119"/>
              <a:chExt cx="2324836" cy="2265972"/>
            </a:xfrm>
          </p:grpSpPr>
          <p:sp>
            <p:nvSpPr>
              <p:cNvPr id="12" name="Retângulo: Cantos Arredondados 11">
                <a:extLst>
                  <a:ext uri="{FF2B5EF4-FFF2-40B4-BE49-F238E27FC236}">
                    <a16:creationId xmlns:a16="http://schemas.microsoft.com/office/drawing/2014/main" id="{23982878-8E03-9CE8-D0EA-16650E85678A}"/>
                  </a:ext>
                </a:extLst>
              </p:cNvPr>
              <p:cNvSpPr/>
              <p:nvPr/>
            </p:nvSpPr>
            <p:spPr>
              <a:xfrm>
                <a:off x="3059563" y="2256866"/>
                <a:ext cx="2324836" cy="173422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E8F75A28-937A-2CB5-D609-3B403B29B3CF}"/>
                  </a:ext>
                </a:extLst>
              </p:cNvPr>
              <p:cNvSpPr txBox="1"/>
              <p:nvPr/>
            </p:nvSpPr>
            <p:spPr>
              <a:xfrm>
                <a:off x="3139488" y="3189964"/>
                <a:ext cx="2164553" cy="646331"/>
              </a:xfrm>
              <a:prstGeom prst="rect">
                <a:avLst/>
              </a:prstGeom>
              <a:noFill/>
            </p:spPr>
            <p:txBody>
              <a:bodyPr wrap="square">
                <a:spAutoFit/>
              </a:bodyPr>
              <a:lstStyle/>
              <a:p>
                <a:r>
                  <a:rPr lang="pt-BR" b="1" dirty="0">
                    <a:effectLst/>
                  </a:rPr>
                  <a:t>Dual core (dois núcleos)</a:t>
                </a:r>
                <a:endParaRPr lang="pt-BR" b="1" dirty="0"/>
              </a:p>
            </p:txBody>
          </p:sp>
          <p:pic>
            <p:nvPicPr>
              <p:cNvPr id="14" name="Imagem 13">
                <a:extLst>
                  <a:ext uri="{FF2B5EF4-FFF2-40B4-BE49-F238E27FC236}">
                    <a16:creationId xmlns:a16="http://schemas.microsoft.com/office/drawing/2014/main" id="{965A5790-64DB-EC43-A74A-E62D5323682E}"/>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062811" y="1725119"/>
                <a:ext cx="2318341" cy="1298791"/>
              </a:xfrm>
              <a:prstGeom prst="rect">
                <a:avLst/>
              </a:prstGeom>
            </p:spPr>
          </p:pic>
        </p:grpSp>
        <p:grpSp>
          <p:nvGrpSpPr>
            <p:cNvPr id="8" name="Agrupar 7">
              <a:extLst>
                <a:ext uri="{FF2B5EF4-FFF2-40B4-BE49-F238E27FC236}">
                  <a16:creationId xmlns:a16="http://schemas.microsoft.com/office/drawing/2014/main" id="{02262815-5E66-50A8-6199-0192BCEDD87E}"/>
                </a:ext>
              </a:extLst>
            </p:cNvPr>
            <p:cNvGrpSpPr/>
            <p:nvPr/>
          </p:nvGrpSpPr>
          <p:grpSpPr>
            <a:xfrm>
              <a:off x="8328493" y="1750128"/>
              <a:ext cx="2410561" cy="2265973"/>
              <a:chOff x="3059565" y="1725119"/>
              <a:chExt cx="2410561" cy="2265973"/>
            </a:xfrm>
          </p:grpSpPr>
          <p:sp>
            <p:nvSpPr>
              <p:cNvPr id="9" name="Retângulo: Cantos Arredondados 8">
                <a:extLst>
                  <a:ext uri="{FF2B5EF4-FFF2-40B4-BE49-F238E27FC236}">
                    <a16:creationId xmlns:a16="http://schemas.microsoft.com/office/drawing/2014/main" id="{60061682-54DF-783F-7457-F77239A373B7}"/>
                  </a:ext>
                </a:extLst>
              </p:cNvPr>
              <p:cNvSpPr/>
              <p:nvPr/>
            </p:nvSpPr>
            <p:spPr>
              <a:xfrm>
                <a:off x="3059565" y="2256867"/>
                <a:ext cx="2324836" cy="173422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9ED60278-D6D2-99E7-7660-F82C7DF0E67F}"/>
                  </a:ext>
                </a:extLst>
              </p:cNvPr>
              <p:cNvSpPr txBox="1"/>
              <p:nvPr/>
            </p:nvSpPr>
            <p:spPr>
              <a:xfrm>
                <a:off x="3145289" y="3196705"/>
                <a:ext cx="2324837" cy="646331"/>
              </a:xfrm>
              <a:prstGeom prst="rect">
                <a:avLst/>
              </a:prstGeom>
              <a:noFill/>
            </p:spPr>
            <p:txBody>
              <a:bodyPr wrap="square">
                <a:spAutoFit/>
              </a:bodyPr>
              <a:lstStyle/>
              <a:p>
                <a:r>
                  <a:rPr lang="pt-BR" b="1" dirty="0" err="1">
                    <a:effectLst/>
                  </a:rPr>
                  <a:t>Quad</a:t>
                </a:r>
                <a:r>
                  <a:rPr lang="pt-BR" b="1" dirty="0">
                    <a:effectLst/>
                  </a:rPr>
                  <a:t> core (quatro núcleos)</a:t>
                </a:r>
                <a:endParaRPr lang="pt-BR" b="1" dirty="0"/>
              </a:p>
            </p:txBody>
          </p:sp>
          <p:pic>
            <p:nvPicPr>
              <p:cNvPr id="11" name="Imagem 10">
                <a:extLst>
                  <a:ext uri="{FF2B5EF4-FFF2-40B4-BE49-F238E27FC236}">
                    <a16:creationId xmlns:a16="http://schemas.microsoft.com/office/drawing/2014/main" id="{5DC98C32-B9FC-27AC-3542-04D971DC5B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62811" y="1725119"/>
                <a:ext cx="2318341" cy="1298791"/>
              </a:xfrm>
              <a:prstGeom prst="rect">
                <a:avLst/>
              </a:prstGeom>
            </p:spPr>
          </p:pic>
        </p:grpSp>
      </p:grpSp>
    </p:spTree>
    <p:extLst>
      <p:ext uri="{BB962C8B-B14F-4D97-AF65-F5344CB8AC3E}">
        <p14:creationId xmlns:p14="http://schemas.microsoft.com/office/powerpoint/2010/main" val="386854573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Portas lógicas e lógica booleana</a:t>
            </a:r>
          </a:p>
        </p:txBody>
      </p:sp>
      <p:sp>
        <p:nvSpPr>
          <p:cNvPr id="4" name="CaixaDeTexto 3">
            <a:extLst>
              <a:ext uri="{FF2B5EF4-FFF2-40B4-BE49-F238E27FC236}">
                <a16:creationId xmlns:a16="http://schemas.microsoft.com/office/drawing/2014/main" id="{654B4BBF-1571-E8FB-65B9-3F6E4496951F}"/>
              </a:ext>
            </a:extLst>
          </p:cNvPr>
          <p:cNvSpPr txBox="1"/>
          <p:nvPr/>
        </p:nvSpPr>
        <p:spPr>
          <a:xfrm>
            <a:off x="1019175" y="1785744"/>
            <a:ext cx="9685222" cy="646331"/>
          </a:xfrm>
          <a:prstGeom prst="rect">
            <a:avLst/>
          </a:prstGeom>
          <a:noFill/>
        </p:spPr>
        <p:txBody>
          <a:bodyPr wrap="square">
            <a:spAutoFit/>
          </a:bodyPr>
          <a:lstStyle/>
          <a:p>
            <a:r>
              <a:rPr lang="pt-BR" dirty="0">
                <a:solidFill>
                  <a:schemeClr val="bg2">
                    <a:lumMod val="25000"/>
                  </a:schemeClr>
                </a:solidFill>
              </a:rPr>
              <a:t>Perceba que, com a tensão baixa (bit 0), o equipamento estará desligado, já, com a tensão alta (bit 1), ele estará ligado.</a:t>
            </a:r>
          </a:p>
        </p:txBody>
      </p:sp>
      <p:pic>
        <p:nvPicPr>
          <p:cNvPr id="5" name="Imagem 4" descr="Tabela&#10;&#10;Descrição gerada automaticamente">
            <a:extLst>
              <a:ext uri="{FF2B5EF4-FFF2-40B4-BE49-F238E27FC236}">
                <a16:creationId xmlns:a16="http://schemas.microsoft.com/office/drawing/2014/main" id="{66D230E7-4BA5-C0EA-43A5-B9DB742447D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21513"/>
          <a:stretch/>
        </p:blipFill>
        <p:spPr>
          <a:xfrm>
            <a:off x="2161309" y="2813538"/>
            <a:ext cx="7333672" cy="1878255"/>
          </a:xfrm>
          <a:prstGeom prst="rect">
            <a:avLst/>
          </a:prstGeom>
        </p:spPr>
      </p:pic>
    </p:spTree>
    <p:extLst>
      <p:ext uri="{BB962C8B-B14F-4D97-AF65-F5344CB8AC3E}">
        <p14:creationId xmlns:p14="http://schemas.microsoft.com/office/powerpoint/2010/main" val="34872983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Portas lógicas e lógica booleana</a:t>
            </a:r>
          </a:p>
        </p:txBody>
      </p:sp>
      <p:grpSp>
        <p:nvGrpSpPr>
          <p:cNvPr id="2" name="Agrupar 1">
            <a:extLst>
              <a:ext uri="{FF2B5EF4-FFF2-40B4-BE49-F238E27FC236}">
                <a16:creationId xmlns:a16="http://schemas.microsoft.com/office/drawing/2014/main" id="{02A9305A-CDC8-3D0F-1036-21757D3E4BF5}"/>
              </a:ext>
            </a:extLst>
          </p:cNvPr>
          <p:cNvGrpSpPr/>
          <p:nvPr/>
        </p:nvGrpSpPr>
        <p:grpSpPr>
          <a:xfrm>
            <a:off x="1331624" y="3394364"/>
            <a:ext cx="9528752" cy="2525033"/>
            <a:chOff x="2873374" y="1676603"/>
            <a:chExt cx="6637372" cy="2525033"/>
          </a:xfrm>
        </p:grpSpPr>
        <p:grpSp>
          <p:nvGrpSpPr>
            <p:cNvPr id="3" name="Agrupar 2">
              <a:extLst>
                <a:ext uri="{FF2B5EF4-FFF2-40B4-BE49-F238E27FC236}">
                  <a16:creationId xmlns:a16="http://schemas.microsoft.com/office/drawing/2014/main" id="{12942511-2D2B-F1CD-45DA-8C4EC6522155}"/>
                </a:ext>
              </a:extLst>
            </p:cNvPr>
            <p:cNvGrpSpPr/>
            <p:nvPr/>
          </p:nvGrpSpPr>
          <p:grpSpPr>
            <a:xfrm>
              <a:off x="2873374" y="1676603"/>
              <a:ext cx="3121093" cy="2253095"/>
              <a:chOff x="2873374" y="1676603"/>
              <a:chExt cx="3121093" cy="2253095"/>
            </a:xfrm>
          </p:grpSpPr>
          <p:sp>
            <p:nvSpPr>
              <p:cNvPr id="11" name="Retângulo: Cantos Arredondados 10">
                <a:extLst>
                  <a:ext uri="{FF2B5EF4-FFF2-40B4-BE49-F238E27FC236}">
                    <a16:creationId xmlns:a16="http://schemas.microsoft.com/office/drawing/2014/main" id="{74F6428E-560D-8294-C67B-7D77B17549B0}"/>
                  </a:ext>
                </a:extLst>
              </p:cNvPr>
              <p:cNvSpPr/>
              <p:nvPr/>
            </p:nvSpPr>
            <p:spPr>
              <a:xfrm>
                <a:off x="2873374" y="1676603"/>
                <a:ext cx="3121093" cy="225309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6FE6588F-2855-732B-5A81-18BBA12D2749}"/>
                  </a:ext>
                </a:extLst>
              </p:cNvPr>
              <p:cNvSpPr txBox="1"/>
              <p:nvPr/>
            </p:nvSpPr>
            <p:spPr>
              <a:xfrm>
                <a:off x="3082519" y="1913935"/>
                <a:ext cx="2702801" cy="369332"/>
              </a:xfrm>
              <a:prstGeom prst="rect">
                <a:avLst/>
              </a:prstGeom>
              <a:noFill/>
            </p:spPr>
            <p:txBody>
              <a:bodyPr wrap="square">
                <a:spAutoFit/>
              </a:bodyPr>
              <a:lstStyle/>
              <a:p>
                <a:r>
                  <a:rPr lang="pt-BR" b="1" dirty="0"/>
                  <a:t>Análise</a:t>
                </a:r>
              </a:p>
            </p:txBody>
          </p:sp>
          <p:sp>
            <p:nvSpPr>
              <p:cNvPr id="13" name="CaixaDeTexto 12">
                <a:extLst>
                  <a:ext uri="{FF2B5EF4-FFF2-40B4-BE49-F238E27FC236}">
                    <a16:creationId xmlns:a16="http://schemas.microsoft.com/office/drawing/2014/main" id="{41041D6F-3DBB-9A25-FCCE-52A669157765}"/>
                  </a:ext>
                </a:extLst>
              </p:cNvPr>
              <p:cNvSpPr txBox="1"/>
              <p:nvPr/>
            </p:nvSpPr>
            <p:spPr>
              <a:xfrm>
                <a:off x="3082519" y="2630438"/>
                <a:ext cx="2702801" cy="1077218"/>
              </a:xfrm>
              <a:prstGeom prst="rect">
                <a:avLst/>
              </a:prstGeom>
              <a:noFill/>
            </p:spPr>
            <p:txBody>
              <a:bodyPr wrap="square">
                <a:spAutoFit/>
              </a:bodyPr>
              <a:lstStyle/>
              <a:p>
                <a:r>
                  <a:rPr lang="pt-BR" sz="1600" b="0" i="0" dirty="0">
                    <a:solidFill>
                      <a:schemeClr val="bg2">
                        <a:lumMod val="25000"/>
                      </a:schemeClr>
                    </a:solidFill>
                    <a:effectLst/>
                    <a:latin typeface="+mj-lt"/>
                  </a:rPr>
                  <a:t>A função de um circuito digital é descrita de acordo com a análise de um modo simplificado</a:t>
                </a:r>
                <a:endParaRPr lang="pt-BR" sz="1600" dirty="0">
                  <a:solidFill>
                    <a:schemeClr val="bg2">
                      <a:lumMod val="25000"/>
                    </a:schemeClr>
                  </a:solidFill>
                  <a:latin typeface="+mj-lt"/>
                </a:endParaRPr>
              </a:p>
            </p:txBody>
          </p:sp>
        </p:grpSp>
        <p:grpSp>
          <p:nvGrpSpPr>
            <p:cNvPr id="6" name="Agrupar 5">
              <a:extLst>
                <a:ext uri="{FF2B5EF4-FFF2-40B4-BE49-F238E27FC236}">
                  <a16:creationId xmlns:a16="http://schemas.microsoft.com/office/drawing/2014/main" id="{6D623E54-55FC-5C5E-2C35-17466D117F4D}"/>
                </a:ext>
              </a:extLst>
            </p:cNvPr>
            <p:cNvGrpSpPr/>
            <p:nvPr/>
          </p:nvGrpSpPr>
          <p:grpSpPr>
            <a:xfrm>
              <a:off x="6389653" y="1676603"/>
              <a:ext cx="3121093" cy="2525033"/>
              <a:chOff x="6389653" y="1676603"/>
              <a:chExt cx="3121093" cy="2525033"/>
            </a:xfrm>
          </p:grpSpPr>
          <p:sp>
            <p:nvSpPr>
              <p:cNvPr id="8" name="Retângulo: Cantos Arredondados 7">
                <a:extLst>
                  <a:ext uri="{FF2B5EF4-FFF2-40B4-BE49-F238E27FC236}">
                    <a16:creationId xmlns:a16="http://schemas.microsoft.com/office/drawing/2014/main" id="{41DF071D-9ED1-57D2-EB3B-92740FF06DB2}"/>
                  </a:ext>
                </a:extLst>
              </p:cNvPr>
              <p:cNvSpPr/>
              <p:nvPr/>
            </p:nvSpPr>
            <p:spPr>
              <a:xfrm>
                <a:off x="6389653" y="1676603"/>
                <a:ext cx="3121093" cy="225309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B84DB3A1-5144-65E1-AF94-5D7B4C6E177B}"/>
                  </a:ext>
                </a:extLst>
              </p:cNvPr>
              <p:cNvSpPr txBox="1"/>
              <p:nvPr/>
            </p:nvSpPr>
            <p:spPr>
              <a:xfrm>
                <a:off x="6598799" y="1915473"/>
                <a:ext cx="2702801" cy="369332"/>
              </a:xfrm>
              <a:prstGeom prst="rect">
                <a:avLst/>
              </a:prstGeom>
              <a:noFill/>
            </p:spPr>
            <p:txBody>
              <a:bodyPr wrap="square">
                <a:spAutoFit/>
              </a:bodyPr>
              <a:lstStyle/>
              <a:p>
                <a:r>
                  <a:rPr lang="pt-BR" b="1" dirty="0">
                    <a:effectLst/>
                  </a:rPr>
                  <a:t>Projeto</a:t>
                </a:r>
                <a:endParaRPr lang="pt-BR" b="1" dirty="0"/>
              </a:p>
            </p:txBody>
          </p:sp>
          <p:sp>
            <p:nvSpPr>
              <p:cNvPr id="10" name="CaixaDeTexto 9">
                <a:extLst>
                  <a:ext uri="{FF2B5EF4-FFF2-40B4-BE49-F238E27FC236}">
                    <a16:creationId xmlns:a16="http://schemas.microsoft.com/office/drawing/2014/main" id="{4BE8F42B-4FAE-2A17-76AA-6116C00E278E}"/>
                  </a:ext>
                </a:extLst>
              </p:cNvPr>
              <p:cNvSpPr txBox="1"/>
              <p:nvPr/>
            </p:nvSpPr>
            <p:spPr>
              <a:xfrm>
                <a:off x="6598799" y="2631976"/>
                <a:ext cx="2702801" cy="1569660"/>
              </a:xfrm>
              <a:prstGeom prst="rect">
                <a:avLst/>
              </a:prstGeom>
              <a:noFill/>
            </p:spPr>
            <p:txBody>
              <a:bodyPr wrap="square">
                <a:spAutoFit/>
              </a:bodyPr>
              <a:lstStyle/>
              <a:p>
                <a:r>
                  <a:rPr lang="pt-BR" sz="1600" dirty="0">
                    <a:solidFill>
                      <a:schemeClr val="bg2">
                        <a:lumMod val="25000"/>
                      </a:schemeClr>
                    </a:solidFill>
                    <a:effectLst/>
                  </a:rPr>
                  <a:t>A lógica booleana é utilizada para que seja desenvolvida uma implementação simplificada desta função, ao especificar uma determinada função de um circuito.</a:t>
                </a:r>
                <a:endParaRPr lang="pt-BR" sz="1600" dirty="0">
                  <a:solidFill>
                    <a:schemeClr val="bg2">
                      <a:lumMod val="25000"/>
                    </a:schemeClr>
                  </a:solidFill>
                </a:endParaRPr>
              </a:p>
            </p:txBody>
          </p:sp>
        </p:grpSp>
      </p:grpSp>
      <p:sp>
        <p:nvSpPr>
          <p:cNvPr id="15" name="CaixaDeTexto 14">
            <a:extLst>
              <a:ext uri="{FF2B5EF4-FFF2-40B4-BE49-F238E27FC236}">
                <a16:creationId xmlns:a16="http://schemas.microsoft.com/office/drawing/2014/main" id="{15FEF31D-7221-2D01-F85A-304AAA578458}"/>
              </a:ext>
            </a:extLst>
          </p:cNvPr>
          <p:cNvSpPr txBox="1"/>
          <p:nvPr/>
        </p:nvSpPr>
        <p:spPr>
          <a:xfrm>
            <a:off x="1019175" y="1711768"/>
            <a:ext cx="10153650" cy="1200329"/>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Claude Shannon, em 1938, propôs a aplicação da álgebra booleana em projetos de circuitos com comutadores.</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A álgebra booleana é eficaz na análise e desenvolvimento de circuitos digitais eletrônicos.</a:t>
            </a:r>
          </a:p>
        </p:txBody>
      </p:sp>
    </p:spTree>
    <p:extLst>
      <p:ext uri="{BB962C8B-B14F-4D97-AF65-F5344CB8AC3E}">
        <p14:creationId xmlns:p14="http://schemas.microsoft.com/office/powerpoint/2010/main" val="7472393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Tabela-verdade</a:t>
            </a:r>
          </a:p>
        </p:txBody>
      </p:sp>
      <p:sp>
        <p:nvSpPr>
          <p:cNvPr id="15" name="CaixaDeTexto 14">
            <a:extLst>
              <a:ext uri="{FF2B5EF4-FFF2-40B4-BE49-F238E27FC236}">
                <a16:creationId xmlns:a16="http://schemas.microsoft.com/office/drawing/2014/main" id="{15FEF31D-7221-2D01-F85A-304AAA578458}"/>
              </a:ext>
            </a:extLst>
          </p:cNvPr>
          <p:cNvSpPr txBox="1"/>
          <p:nvPr/>
        </p:nvSpPr>
        <p:spPr>
          <a:xfrm>
            <a:off x="1019175" y="1981249"/>
            <a:ext cx="10153650" cy="1754326"/>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Descreve a relação entre as entradas e saídas de um circuito lógico.</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dirty="0">
                <a:solidFill>
                  <a:schemeClr val="bg2">
                    <a:lumMod val="25000"/>
                  </a:schemeClr>
                </a:solidFill>
                <a:latin typeface="+mj-lt"/>
              </a:rPr>
              <a:t>R</a:t>
            </a:r>
            <a:r>
              <a:rPr lang="pt-BR" b="0" i="0" dirty="0">
                <a:solidFill>
                  <a:schemeClr val="bg2">
                    <a:lumMod val="25000"/>
                  </a:schemeClr>
                </a:solidFill>
                <a:effectLst/>
                <a:latin typeface="+mj-lt"/>
              </a:rPr>
              <a:t>epresenta todas as combinações possíveis das variáveis de entrada e seus resultados correspondentes (0 ou 1).</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Os valores 0 e 1 indicam FALSO e VERDADEIRO, respectivamente.</a:t>
            </a:r>
          </a:p>
        </p:txBody>
      </p:sp>
      <p:pic>
        <p:nvPicPr>
          <p:cNvPr id="5" name="Imagem 4" descr="Desenho de uma pessoa&#10;&#10;Descrição gerada automaticamente com confiança média">
            <a:extLst>
              <a:ext uri="{FF2B5EF4-FFF2-40B4-BE49-F238E27FC236}">
                <a16:creationId xmlns:a16="http://schemas.microsoft.com/office/drawing/2014/main" id="{7CA4EC69-DFFA-E5DB-6C47-D7BD5D528D7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28684" y="3735575"/>
            <a:ext cx="8449788" cy="2480581"/>
          </a:xfrm>
          <a:prstGeom prst="rect">
            <a:avLst/>
          </a:prstGeom>
        </p:spPr>
      </p:pic>
    </p:spTree>
    <p:extLst>
      <p:ext uri="{BB962C8B-B14F-4D97-AF65-F5344CB8AC3E}">
        <p14:creationId xmlns:p14="http://schemas.microsoft.com/office/powerpoint/2010/main" val="23381519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Tabela-verdade</a:t>
            </a:r>
          </a:p>
        </p:txBody>
      </p:sp>
      <p:pic>
        <p:nvPicPr>
          <p:cNvPr id="3" name="Imagem 2" descr="Uma imagem contendo Gráfico&#10;&#10;Descrição gerada automaticamente">
            <a:extLst>
              <a:ext uri="{FF2B5EF4-FFF2-40B4-BE49-F238E27FC236}">
                <a16:creationId xmlns:a16="http://schemas.microsoft.com/office/drawing/2014/main" id="{16CA0366-DA0E-24B6-50FD-A7D6045D730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04384" y="1765914"/>
            <a:ext cx="3564530" cy="4085322"/>
          </a:xfrm>
          <a:prstGeom prst="rect">
            <a:avLst/>
          </a:prstGeom>
        </p:spPr>
      </p:pic>
    </p:spTree>
    <p:extLst>
      <p:ext uri="{BB962C8B-B14F-4D97-AF65-F5344CB8AC3E}">
        <p14:creationId xmlns:p14="http://schemas.microsoft.com/office/powerpoint/2010/main" val="38766846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Operadores e portas lógicas básicas</a:t>
            </a:r>
          </a:p>
        </p:txBody>
      </p:sp>
      <p:sp>
        <p:nvSpPr>
          <p:cNvPr id="2" name="Espaço Reservado para Texto 1">
            <a:extLst>
              <a:ext uri="{FF2B5EF4-FFF2-40B4-BE49-F238E27FC236}">
                <a16:creationId xmlns:a16="http://schemas.microsoft.com/office/drawing/2014/main" id="{4F82619C-0449-2D8C-10E0-A99562F34087}"/>
              </a:ext>
            </a:extLst>
          </p:cNvPr>
          <p:cNvSpPr>
            <a:spLocks noGrp="1"/>
          </p:cNvSpPr>
          <p:nvPr>
            <p:ph type="body" sz="quarter" idx="11"/>
          </p:nvPr>
        </p:nvSpPr>
        <p:spPr/>
        <p:txBody>
          <a:bodyPr/>
          <a:lstStyle/>
          <a:p>
            <a:r>
              <a:rPr lang="pt-BR" dirty="0"/>
              <a:t>Portas lógicas</a:t>
            </a:r>
          </a:p>
        </p:txBody>
      </p:sp>
      <p:sp>
        <p:nvSpPr>
          <p:cNvPr id="5" name="CaixaDeTexto 4">
            <a:extLst>
              <a:ext uri="{FF2B5EF4-FFF2-40B4-BE49-F238E27FC236}">
                <a16:creationId xmlns:a16="http://schemas.microsoft.com/office/drawing/2014/main" id="{A7F903AA-F81C-D84B-8B05-086FEEC789D5}"/>
              </a:ext>
            </a:extLst>
          </p:cNvPr>
          <p:cNvSpPr txBox="1"/>
          <p:nvPr/>
        </p:nvSpPr>
        <p:spPr>
          <a:xfrm>
            <a:off x="1126835" y="2498636"/>
            <a:ext cx="10045990" cy="923330"/>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Componente de hardware com entradas que produz uma saída com base na lógica do circuito.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Operadores booleanos básicos: AND, OR e NOT são funções lógicas fundamentais.</a:t>
            </a:r>
          </a:p>
        </p:txBody>
      </p:sp>
    </p:spTree>
    <p:extLst>
      <p:ext uri="{BB962C8B-B14F-4D97-AF65-F5344CB8AC3E}">
        <p14:creationId xmlns:p14="http://schemas.microsoft.com/office/powerpoint/2010/main" val="31667724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Operadores e portas lógicas básicas</a:t>
            </a:r>
          </a:p>
        </p:txBody>
      </p:sp>
      <p:sp>
        <p:nvSpPr>
          <p:cNvPr id="2" name="Espaço Reservado para Texto 1">
            <a:extLst>
              <a:ext uri="{FF2B5EF4-FFF2-40B4-BE49-F238E27FC236}">
                <a16:creationId xmlns:a16="http://schemas.microsoft.com/office/drawing/2014/main" id="{4F82619C-0449-2D8C-10E0-A99562F34087}"/>
              </a:ext>
            </a:extLst>
          </p:cNvPr>
          <p:cNvSpPr>
            <a:spLocks noGrp="1"/>
          </p:cNvSpPr>
          <p:nvPr>
            <p:ph type="body" sz="quarter" idx="11"/>
          </p:nvPr>
        </p:nvSpPr>
        <p:spPr/>
        <p:txBody>
          <a:bodyPr/>
          <a:lstStyle/>
          <a:p>
            <a:r>
              <a:rPr lang="pt-BR" dirty="0"/>
              <a:t>O operador e a porta OR (OU)</a:t>
            </a:r>
          </a:p>
        </p:txBody>
      </p:sp>
      <p:grpSp>
        <p:nvGrpSpPr>
          <p:cNvPr id="3" name="Agrupar 2">
            <a:extLst>
              <a:ext uri="{FF2B5EF4-FFF2-40B4-BE49-F238E27FC236}">
                <a16:creationId xmlns:a16="http://schemas.microsoft.com/office/drawing/2014/main" id="{E4E021C4-CA31-10B2-D80F-0C93A9716394}"/>
              </a:ext>
            </a:extLst>
          </p:cNvPr>
          <p:cNvGrpSpPr/>
          <p:nvPr/>
        </p:nvGrpSpPr>
        <p:grpSpPr>
          <a:xfrm>
            <a:off x="2163983" y="2327276"/>
            <a:ext cx="7716252" cy="1052263"/>
            <a:chOff x="2603500" y="1654361"/>
            <a:chExt cx="6948488" cy="1052263"/>
          </a:xfrm>
        </p:grpSpPr>
        <p:sp>
          <p:nvSpPr>
            <p:cNvPr id="4" name="Retângulo: Cantos Arredondados 3">
              <a:extLst>
                <a:ext uri="{FF2B5EF4-FFF2-40B4-BE49-F238E27FC236}">
                  <a16:creationId xmlns:a16="http://schemas.microsoft.com/office/drawing/2014/main" id="{9317A84F-6394-930C-8237-4A2FE6DEF7A6}"/>
                </a:ext>
              </a:extLst>
            </p:cNvPr>
            <p:cNvSpPr/>
            <p:nvPr/>
          </p:nvSpPr>
          <p:spPr>
            <a:xfrm>
              <a:off x="2603500" y="1654361"/>
              <a:ext cx="6948488" cy="10522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2BE7EB4A-09B4-0AC2-9AC3-7496AFF380D6}"/>
                    </a:ext>
                  </a:extLst>
                </p:cNvPr>
                <p:cNvSpPr txBox="1"/>
                <p:nvPr/>
              </p:nvSpPr>
              <p:spPr>
                <a:xfrm>
                  <a:off x="3679630" y="2024167"/>
                  <a:ext cx="4832740" cy="491288"/>
                </a:xfrm>
                <a:prstGeom prst="rect">
                  <a:avLst/>
                </a:prstGeom>
                <a:noFill/>
              </p:spPr>
              <p:txBody>
                <a:bodyPr wrap="square">
                  <a:spAutoFit/>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r>
                          <m:rPr>
                            <m:nor/>
                          </m:rPr>
                          <a:rPr lang="pt-BR" i="1"/>
                          <m:t>X</m:t>
                        </m:r>
                        <m:r>
                          <m:rPr>
                            <m:nor/>
                          </m:rPr>
                          <a:rPr lang="pt-BR" i="1"/>
                          <m:t> = </m:t>
                        </m:r>
                        <m:r>
                          <m:rPr>
                            <m:nor/>
                          </m:rPr>
                          <a:rPr lang="pt-BR" i="1"/>
                          <m:t>A</m:t>
                        </m:r>
                        <m:r>
                          <m:rPr>
                            <m:nor/>
                          </m:rPr>
                          <a:rPr lang="pt-BR" i="1"/>
                          <m:t> + </m:t>
                        </m:r>
                        <m:r>
                          <m:rPr>
                            <m:nor/>
                          </m:rPr>
                          <a:rPr lang="pt-BR" i="1"/>
                          <m:t>B</m:t>
                        </m:r>
                      </m:oMath>
                    </m:oMathPara>
                  </a14:m>
                  <a:endParaRPr lang="pt-BR"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CaixaDeTexto 5">
                  <a:extLst>
                    <a:ext uri="{FF2B5EF4-FFF2-40B4-BE49-F238E27FC236}">
                      <a16:creationId xmlns:a16="http://schemas.microsoft.com/office/drawing/2014/main" id="{2BE7EB4A-09B4-0AC2-9AC3-7496AFF380D6}"/>
                    </a:ext>
                  </a:extLst>
                </p:cNvPr>
                <p:cNvSpPr txBox="1">
                  <a:spLocks noRot="1" noChangeAspect="1" noMove="1" noResize="1" noEditPoints="1" noAdjustHandles="1" noChangeArrowheads="1" noChangeShapeType="1" noTextEdit="1"/>
                </p:cNvSpPr>
                <p:nvPr/>
              </p:nvSpPr>
              <p:spPr>
                <a:xfrm>
                  <a:off x="3679630" y="2024167"/>
                  <a:ext cx="4832740" cy="491288"/>
                </a:xfrm>
                <a:prstGeom prst="rect">
                  <a:avLst/>
                </a:prstGeom>
                <a:blipFill>
                  <a:blip r:embed="rId2"/>
                  <a:stretch>
                    <a:fillRect/>
                  </a:stretch>
                </a:blipFill>
              </p:spPr>
              <p:txBody>
                <a:bodyPr/>
                <a:lstStyle/>
                <a:p>
                  <a:r>
                    <a:rPr lang="pt-BR">
                      <a:noFill/>
                    </a:rPr>
                    <a:t> </a:t>
                  </a:r>
                </a:p>
              </p:txBody>
            </p:sp>
          </mc:Fallback>
        </mc:AlternateContent>
      </p:grpSp>
      <p:pic>
        <p:nvPicPr>
          <p:cNvPr id="9" name="Imagem 8" descr="Interface gráfica do usuário, Texto, Aplicativo, Email&#10;&#10;Descrição gerada automaticamente">
            <a:extLst>
              <a:ext uri="{FF2B5EF4-FFF2-40B4-BE49-F238E27FC236}">
                <a16:creationId xmlns:a16="http://schemas.microsoft.com/office/drawing/2014/main" id="{2ED99212-D1BE-623B-6F22-697949D4F8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83033" y="3885452"/>
            <a:ext cx="4478152" cy="2388348"/>
          </a:xfrm>
          <a:prstGeom prst="rect">
            <a:avLst/>
          </a:prstGeom>
        </p:spPr>
      </p:pic>
    </p:spTree>
    <p:extLst>
      <p:ext uri="{BB962C8B-B14F-4D97-AF65-F5344CB8AC3E}">
        <p14:creationId xmlns:p14="http://schemas.microsoft.com/office/powerpoint/2010/main" val="414170143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Operadores e portas lógicas básicas</a:t>
            </a:r>
          </a:p>
        </p:txBody>
      </p:sp>
      <p:sp>
        <p:nvSpPr>
          <p:cNvPr id="2" name="Espaço Reservado para Texto 1">
            <a:extLst>
              <a:ext uri="{FF2B5EF4-FFF2-40B4-BE49-F238E27FC236}">
                <a16:creationId xmlns:a16="http://schemas.microsoft.com/office/drawing/2014/main" id="{4F82619C-0449-2D8C-10E0-A99562F34087}"/>
              </a:ext>
            </a:extLst>
          </p:cNvPr>
          <p:cNvSpPr>
            <a:spLocks noGrp="1"/>
          </p:cNvSpPr>
          <p:nvPr>
            <p:ph type="body" sz="quarter" idx="11"/>
          </p:nvPr>
        </p:nvSpPr>
        <p:spPr/>
        <p:txBody>
          <a:bodyPr/>
          <a:lstStyle/>
          <a:p>
            <a:r>
              <a:rPr lang="pt-BR" dirty="0"/>
              <a:t>O operador e a porta OR (OU)</a:t>
            </a:r>
          </a:p>
        </p:txBody>
      </p:sp>
      <p:pic>
        <p:nvPicPr>
          <p:cNvPr id="11" name="Imagem 10" descr="Tabela&#10;&#10;Descrição gerada automaticamente">
            <a:extLst>
              <a:ext uri="{FF2B5EF4-FFF2-40B4-BE49-F238E27FC236}">
                <a16:creationId xmlns:a16="http://schemas.microsoft.com/office/drawing/2014/main" id="{0DC11BBE-8D10-8CCC-78C1-9CF87DCB675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89746" y="2148534"/>
            <a:ext cx="4221018" cy="2857410"/>
          </a:xfrm>
          <a:prstGeom prst="rect">
            <a:avLst/>
          </a:prstGeom>
        </p:spPr>
      </p:pic>
      <p:sp>
        <p:nvSpPr>
          <p:cNvPr id="13" name="CaixaDeTexto 12">
            <a:extLst>
              <a:ext uri="{FF2B5EF4-FFF2-40B4-BE49-F238E27FC236}">
                <a16:creationId xmlns:a16="http://schemas.microsoft.com/office/drawing/2014/main" id="{A4FFFC0D-5AF6-34EA-131A-EE16EFAE66DA}"/>
              </a:ext>
            </a:extLst>
          </p:cNvPr>
          <p:cNvSpPr txBox="1"/>
          <p:nvPr/>
        </p:nvSpPr>
        <p:spPr>
          <a:xfrm>
            <a:off x="1019175" y="5237075"/>
            <a:ext cx="10249189" cy="923330"/>
          </a:xfrm>
          <a:prstGeom prst="rect">
            <a:avLst/>
          </a:prstGeom>
          <a:noFill/>
        </p:spPr>
        <p:txBody>
          <a:bodyPr wrap="square">
            <a:spAutoFit/>
          </a:bodyPr>
          <a:lstStyle/>
          <a:p>
            <a:r>
              <a:rPr lang="pt-BR" dirty="0">
                <a:solidFill>
                  <a:schemeClr val="bg2">
                    <a:lumMod val="25000"/>
                  </a:schemeClr>
                </a:solidFill>
              </a:rPr>
              <a:t>Ao analisar a tabela-verdade, chegaremos à conclusão de que a lâmpada estará apagada (valor igual a 0, FALSO) se — e somente se — tanto o interruptor quanto a porta possuírem o valor de entrada igual a FALSO (igual a 0) e, para as demais combinações, a lâmpada estará acesa (igual a 1, VERDADEIRO).</a:t>
            </a:r>
          </a:p>
        </p:txBody>
      </p:sp>
    </p:spTree>
    <p:extLst>
      <p:ext uri="{BB962C8B-B14F-4D97-AF65-F5344CB8AC3E}">
        <p14:creationId xmlns:p14="http://schemas.microsoft.com/office/powerpoint/2010/main" val="9403202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Operadores e portas lógicas básicas</a:t>
            </a:r>
          </a:p>
        </p:txBody>
      </p:sp>
      <p:sp>
        <p:nvSpPr>
          <p:cNvPr id="2" name="Espaço Reservado para Texto 1">
            <a:extLst>
              <a:ext uri="{FF2B5EF4-FFF2-40B4-BE49-F238E27FC236}">
                <a16:creationId xmlns:a16="http://schemas.microsoft.com/office/drawing/2014/main" id="{4F82619C-0449-2D8C-10E0-A99562F34087}"/>
              </a:ext>
            </a:extLst>
          </p:cNvPr>
          <p:cNvSpPr>
            <a:spLocks noGrp="1"/>
          </p:cNvSpPr>
          <p:nvPr>
            <p:ph type="body" sz="quarter" idx="11"/>
          </p:nvPr>
        </p:nvSpPr>
        <p:spPr/>
        <p:txBody>
          <a:bodyPr/>
          <a:lstStyle/>
          <a:p>
            <a:r>
              <a:rPr lang="pt-BR" dirty="0"/>
              <a:t>O operador e a porta OR (OU)</a:t>
            </a:r>
          </a:p>
        </p:txBody>
      </p:sp>
      <p:sp>
        <p:nvSpPr>
          <p:cNvPr id="4" name="CaixaDeTexto 3">
            <a:extLst>
              <a:ext uri="{FF2B5EF4-FFF2-40B4-BE49-F238E27FC236}">
                <a16:creationId xmlns:a16="http://schemas.microsoft.com/office/drawing/2014/main" id="{BC338B05-2ADF-278C-C557-196C8B167901}"/>
              </a:ext>
            </a:extLst>
          </p:cNvPr>
          <p:cNvSpPr txBox="1"/>
          <p:nvPr/>
        </p:nvSpPr>
        <p:spPr>
          <a:xfrm>
            <a:off x="1031875" y="2228671"/>
            <a:ext cx="9968634" cy="646331"/>
          </a:xfrm>
          <a:prstGeom prst="rect">
            <a:avLst/>
          </a:prstGeom>
          <a:noFill/>
        </p:spPr>
        <p:txBody>
          <a:bodyPr wrap="square">
            <a:spAutoFit/>
          </a:bodyPr>
          <a:lstStyle/>
          <a:p>
            <a:r>
              <a:rPr lang="pt-BR" dirty="0">
                <a:solidFill>
                  <a:schemeClr val="bg2">
                    <a:lumMod val="25000"/>
                  </a:schemeClr>
                </a:solidFill>
              </a:rPr>
              <a:t>Nos circuitos digitais, uma porta OR é um circuito que tem duas ou mais entradas e a sua saída é igual à combinação das entradas através da operação OR, como ilustrado na seguinte imagem:</a:t>
            </a:r>
          </a:p>
        </p:txBody>
      </p:sp>
      <p:pic>
        <p:nvPicPr>
          <p:cNvPr id="6" name="Imagem 5" descr="Desenho de personagem de desenho animado&#10;&#10;Descrição gerada automaticamente com confiança média">
            <a:extLst>
              <a:ext uri="{FF2B5EF4-FFF2-40B4-BE49-F238E27FC236}">
                <a16:creationId xmlns:a16="http://schemas.microsoft.com/office/drawing/2014/main" id="{2B58715B-9BD0-7926-A8C6-935C0067579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03055" y="3227468"/>
            <a:ext cx="6260770" cy="2174794"/>
          </a:xfrm>
          <a:prstGeom prst="rect">
            <a:avLst/>
          </a:prstGeom>
        </p:spPr>
      </p:pic>
    </p:spTree>
    <p:extLst>
      <p:ext uri="{BB962C8B-B14F-4D97-AF65-F5344CB8AC3E}">
        <p14:creationId xmlns:p14="http://schemas.microsoft.com/office/powerpoint/2010/main" val="423148622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Operadores e portas lógicas básicas</a:t>
            </a:r>
          </a:p>
        </p:txBody>
      </p:sp>
      <p:sp>
        <p:nvSpPr>
          <p:cNvPr id="2" name="Espaço Reservado para Texto 1">
            <a:extLst>
              <a:ext uri="{FF2B5EF4-FFF2-40B4-BE49-F238E27FC236}">
                <a16:creationId xmlns:a16="http://schemas.microsoft.com/office/drawing/2014/main" id="{4F82619C-0449-2D8C-10E0-A99562F34087}"/>
              </a:ext>
            </a:extLst>
          </p:cNvPr>
          <p:cNvSpPr>
            <a:spLocks noGrp="1"/>
          </p:cNvSpPr>
          <p:nvPr>
            <p:ph type="body" sz="quarter" idx="11"/>
          </p:nvPr>
        </p:nvSpPr>
        <p:spPr/>
        <p:txBody>
          <a:bodyPr/>
          <a:lstStyle/>
          <a:p>
            <a:r>
              <a:rPr lang="pt-BR" dirty="0"/>
              <a:t>O operador e a porta OR (OU)</a:t>
            </a:r>
          </a:p>
        </p:txBody>
      </p:sp>
      <p:pic>
        <p:nvPicPr>
          <p:cNvPr id="5" name="Imagem 4" descr="Uma imagem contendo Tabela&#10;&#10;Descrição gerada automaticamente">
            <a:extLst>
              <a:ext uri="{FF2B5EF4-FFF2-40B4-BE49-F238E27FC236}">
                <a16:creationId xmlns:a16="http://schemas.microsoft.com/office/drawing/2014/main" id="{E1296F94-B008-F0A8-C321-EC196F6DABA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42357" y="2167082"/>
            <a:ext cx="9307286" cy="4038600"/>
          </a:xfrm>
          <a:prstGeom prst="rect">
            <a:avLst/>
          </a:prstGeom>
        </p:spPr>
      </p:pic>
    </p:spTree>
    <p:extLst>
      <p:ext uri="{BB962C8B-B14F-4D97-AF65-F5344CB8AC3E}">
        <p14:creationId xmlns:p14="http://schemas.microsoft.com/office/powerpoint/2010/main" val="22910629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Operadores e portas lógicas básicas</a:t>
            </a:r>
          </a:p>
        </p:txBody>
      </p:sp>
      <p:sp>
        <p:nvSpPr>
          <p:cNvPr id="2" name="Espaço Reservado para Texto 1">
            <a:extLst>
              <a:ext uri="{FF2B5EF4-FFF2-40B4-BE49-F238E27FC236}">
                <a16:creationId xmlns:a16="http://schemas.microsoft.com/office/drawing/2014/main" id="{4F82619C-0449-2D8C-10E0-A99562F34087}"/>
              </a:ext>
            </a:extLst>
          </p:cNvPr>
          <p:cNvSpPr>
            <a:spLocks noGrp="1"/>
          </p:cNvSpPr>
          <p:nvPr>
            <p:ph type="body" sz="quarter" idx="11"/>
          </p:nvPr>
        </p:nvSpPr>
        <p:spPr/>
        <p:txBody>
          <a:bodyPr/>
          <a:lstStyle/>
          <a:p>
            <a:r>
              <a:rPr lang="pt-BR" dirty="0"/>
              <a:t>O operador e a porta AND (E)</a:t>
            </a:r>
          </a:p>
        </p:txBody>
      </p:sp>
      <p:grpSp>
        <p:nvGrpSpPr>
          <p:cNvPr id="3" name="Agrupar 2">
            <a:extLst>
              <a:ext uri="{FF2B5EF4-FFF2-40B4-BE49-F238E27FC236}">
                <a16:creationId xmlns:a16="http://schemas.microsoft.com/office/drawing/2014/main" id="{46B12DA6-B0EB-8406-BC90-EF0BA1B90806}"/>
              </a:ext>
            </a:extLst>
          </p:cNvPr>
          <p:cNvGrpSpPr/>
          <p:nvPr/>
        </p:nvGrpSpPr>
        <p:grpSpPr>
          <a:xfrm>
            <a:off x="2194220" y="2247561"/>
            <a:ext cx="7716252" cy="1052263"/>
            <a:chOff x="2603500" y="1654361"/>
            <a:chExt cx="6948488" cy="1052263"/>
          </a:xfrm>
        </p:grpSpPr>
        <p:sp>
          <p:nvSpPr>
            <p:cNvPr id="4" name="Retângulo: Cantos Arredondados 3">
              <a:extLst>
                <a:ext uri="{FF2B5EF4-FFF2-40B4-BE49-F238E27FC236}">
                  <a16:creationId xmlns:a16="http://schemas.microsoft.com/office/drawing/2014/main" id="{8881B9EA-7DA0-72A6-A679-F60FB43CD16C}"/>
                </a:ext>
              </a:extLst>
            </p:cNvPr>
            <p:cNvSpPr/>
            <p:nvPr/>
          </p:nvSpPr>
          <p:spPr>
            <a:xfrm>
              <a:off x="2603500" y="1654361"/>
              <a:ext cx="6948488" cy="10522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74D1380-81B0-57D6-DB89-F1A4B8B68CE7}"/>
                    </a:ext>
                  </a:extLst>
                </p:cNvPr>
                <p:cNvSpPr txBox="1"/>
                <p:nvPr/>
              </p:nvSpPr>
              <p:spPr>
                <a:xfrm>
                  <a:off x="3679630" y="2024167"/>
                  <a:ext cx="4832740" cy="491288"/>
                </a:xfrm>
                <a:prstGeom prst="rect">
                  <a:avLst/>
                </a:prstGeom>
                <a:noFill/>
              </p:spPr>
              <p:txBody>
                <a:bodyPr wrap="square">
                  <a:spAutoFit/>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r>
                          <m:rPr>
                            <m:nor/>
                          </m:rPr>
                          <a:rPr lang="pt-BR" i="1"/>
                          <m:t>X</m:t>
                        </m:r>
                        <m:r>
                          <m:rPr>
                            <m:nor/>
                          </m:rPr>
                          <a:rPr lang="pt-BR" i="1"/>
                          <m:t> = </m:t>
                        </m:r>
                        <m:r>
                          <m:rPr>
                            <m:nor/>
                          </m:rPr>
                          <a:rPr lang="pt-BR" i="1"/>
                          <m:t>A</m:t>
                        </m:r>
                        <m:r>
                          <m:rPr>
                            <m:nor/>
                          </m:rPr>
                          <a:rPr lang="pt-BR" i="1"/>
                          <m:t> · </m:t>
                        </m:r>
                        <m:r>
                          <m:rPr>
                            <m:nor/>
                          </m:rPr>
                          <a:rPr lang="pt-BR" i="1"/>
                          <m:t>B</m:t>
                        </m:r>
                      </m:oMath>
                    </m:oMathPara>
                  </a14:m>
                  <a:endParaRPr lang="pt-BR"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CaixaDeTexto 5">
                  <a:extLst>
                    <a:ext uri="{FF2B5EF4-FFF2-40B4-BE49-F238E27FC236}">
                      <a16:creationId xmlns:a16="http://schemas.microsoft.com/office/drawing/2014/main" id="{D74D1380-81B0-57D6-DB89-F1A4B8B68CE7}"/>
                    </a:ext>
                  </a:extLst>
                </p:cNvPr>
                <p:cNvSpPr txBox="1">
                  <a:spLocks noRot="1" noChangeAspect="1" noMove="1" noResize="1" noEditPoints="1" noAdjustHandles="1" noChangeArrowheads="1" noChangeShapeType="1" noTextEdit="1"/>
                </p:cNvSpPr>
                <p:nvPr/>
              </p:nvSpPr>
              <p:spPr>
                <a:xfrm>
                  <a:off x="3679630" y="2024167"/>
                  <a:ext cx="4832740" cy="491288"/>
                </a:xfrm>
                <a:prstGeom prst="rect">
                  <a:avLst/>
                </a:prstGeom>
                <a:blipFill>
                  <a:blip r:embed="rId2"/>
                  <a:stretch>
                    <a:fillRect/>
                  </a:stretch>
                </a:blipFill>
              </p:spPr>
              <p:txBody>
                <a:bodyPr/>
                <a:lstStyle/>
                <a:p>
                  <a:r>
                    <a:rPr lang="pt-BR">
                      <a:noFill/>
                    </a:rPr>
                    <a:t> </a:t>
                  </a:r>
                </a:p>
              </p:txBody>
            </p:sp>
          </mc:Fallback>
        </mc:AlternateContent>
      </p:grpSp>
      <p:pic>
        <p:nvPicPr>
          <p:cNvPr id="9" name="Imagem 8">
            <a:extLst>
              <a:ext uri="{FF2B5EF4-FFF2-40B4-BE49-F238E27FC236}">
                <a16:creationId xmlns:a16="http://schemas.microsoft.com/office/drawing/2014/main" id="{CBE7BFF4-0E39-A600-14F1-01C3CCFFC8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59019" y="3558176"/>
            <a:ext cx="5386654" cy="2674955"/>
          </a:xfrm>
          <a:prstGeom prst="rect">
            <a:avLst/>
          </a:prstGeom>
        </p:spPr>
      </p:pic>
    </p:spTree>
    <p:extLst>
      <p:ext uri="{BB962C8B-B14F-4D97-AF65-F5344CB8AC3E}">
        <p14:creationId xmlns:p14="http://schemas.microsoft.com/office/powerpoint/2010/main" val="2593882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Principais componentes de hardware dos computadores</a:t>
            </a:r>
          </a:p>
        </p:txBody>
      </p:sp>
      <p:sp>
        <p:nvSpPr>
          <p:cNvPr id="2" name="Espaço Reservado para Texto 1">
            <a:extLst>
              <a:ext uri="{FF2B5EF4-FFF2-40B4-BE49-F238E27FC236}">
                <a16:creationId xmlns:a16="http://schemas.microsoft.com/office/drawing/2014/main" id="{BC739D0E-97B3-36BE-6EBC-EA21BEA10A03}"/>
              </a:ext>
            </a:extLst>
          </p:cNvPr>
          <p:cNvSpPr>
            <a:spLocks noGrp="1"/>
          </p:cNvSpPr>
          <p:nvPr>
            <p:ph type="body" sz="quarter" idx="11"/>
          </p:nvPr>
        </p:nvSpPr>
        <p:spPr/>
        <p:txBody>
          <a:bodyPr/>
          <a:lstStyle/>
          <a:p>
            <a:r>
              <a:rPr lang="pt-BR" dirty="0"/>
              <a:t>Processador</a:t>
            </a:r>
          </a:p>
        </p:txBody>
      </p:sp>
      <p:sp>
        <p:nvSpPr>
          <p:cNvPr id="3" name="CaixaDeTexto 2">
            <a:extLst>
              <a:ext uri="{FF2B5EF4-FFF2-40B4-BE49-F238E27FC236}">
                <a16:creationId xmlns:a16="http://schemas.microsoft.com/office/drawing/2014/main" id="{2F1C0461-3E08-0B54-67B9-AD40350FDB85}"/>
              </a:ext>
            </a:extLst>
          </p:cNvPr>
          <p:cNvSpPr txBox="1"/>
          <p:nvPr/>
        </p:nvSpPr>
        <p:spPr>
          <a:xfrm>
            <a:off x="1019177" y="2142610"/>
            <a:ext cx="9667874" cy="646331"/>
          </a:xfrm>
          <a:prstGeom prst="rect">
            <a:avLst/>
          </a:prstGeom>
          <a:noFill/>
        </p:spPr>
        <p:txBody>
          <a:bodyPr wrap="square">
            <a:spAutoFit/>
          </a:bodyPr>
          <a:lstStyle/>
          <a:p>
            <a:pPr algn="l"/>
            <a:r>
              <a:rPr lang="pt-BR" b="0" i="0" dirty="0">
                <a:solidFill>
                  <a:schemeClr val="bg2">
                    <a:lumMod val="25000"/>
                  </a:schemeClr>
                </a:solidFill>
                <a:effectLst/>
                <a:latin typeface="+mj-lt"/>
              </a:rPr>
              <a:t>Além do </a:t>
            </a:r>
            <a:r>
              <a:rPr lang="pt-BR" b="0" i="0" dirty="0" err="1">
                <a:solidFill>
                  <a:schemeClr val="bg2">
                    <a:lumMod val="25000"/>
                  </a:schemeClr>
                </a:solidFill>
                <a:effectLst/>
                <a:latin typeface="+mj-lt"/>
              </a:rPr>
              <a:t>clock</a:t>
            </a:r>
            <a:r>
              <a:rPr lang="pt-BR" b="0" i="0" dirty="0">
                <a:solidFill>
                  <a:schemeClr val="bg2">
                    <a:lumMod val="25000"/>
                  </a:schemeClr>
                </a:solidFill>
                <a:effectLst/>
                <a:latin typeface="+mj-lt"/>
              </a:rPr>
              <a:t> e do número de núcleos, outra característica importante do processador é a sua memória cache.</a:t>
            </a:r>
          </a:p>
        </p:txBody>
      </p:sp>
      <p:grpSp>
        <p:nvGrpSpPr>
          <p:cNvPr id="5" name="Agrupar 4">
            <a:extLst>
              <a:ext uri="{FF2B5EF4-FFF2-40B4-BE49-F238E27FC236}">
                <a16:creationId xmlns:a16="http://schemas.microsoft.com/office/drawing/2014/main" id="{3FA1738C-AB2D-2B34-8608-D4D5A77DB02C}"/>
              </a:ext>
            </a:extLst>
          </p:cNvPr>
          <p:cNvGrpSpPr/>
          <p:nvPr/>
        </p:nvGrpSpPr>
        <p:grpSpPr>
          <a:xfrm>
            <a:off x="1158942" y="3248616"/>
            <a:ext cx="9388343" cy="2160218"/>
            <a:chOff x="1401828" y="1259728"/>
            <a:chExt cx="9388343" cy="2160218"/>
          </a:xfrm>
        </p:grpSpPr>
        <p:grpSp>
          <p:nvGrpSpPr>
            <p:cNvPr id="15" name="Agrupar 14">
              <a:extLst>
                <a:ext uri="{FF2B5EF4-FFF2-40B4-BE49-F238E27FC236}">
                  <a16:creationId xmlns:a16="http://schemas.microsoft.com/office/drawing/2014/main" id="{E0B5F696-28FA-EE0D-58C6-5482D18DA29C}"/>
                </a:ext>
              </a:extLst>
            </p:cNvPr>
            <p:cNvGrpSpPr/>
            <p:nvPr/>
          </p:nvGrpSpPr>
          <p:grpSpPr>
            <a:xfrm>
              <a:off x="1413177" y="1753474"/>
              <a:ext cx="2801990" cy="1666472"/>
              <a:chOff x="1413177" y="1753474"/>
              <a:chExt cx="2801990" cy="1666472"/>
            </a:xfrm>
          </p:grpSpPr>
          <p:sp>
            <p:nvSpPr>
              <p:cNvPr id="25" name="CaixaDeTexto 24">
                <a:extLst>
                  <a:ext uri="{FF2B5EF4-FFF2-40B4-BE49-F238E27FC236}">
                    <a16:creationId xmlns:a16="http://schemas.microsoft.com/office/drawing/2014/main" id="{BE0AD19D-CFD7-A2E2-7CD2-322922690BC8}"/>
                  </a:ext>
                </a:extLst>
              </p:cNvPr>
              <p:cNvSpPr txBox="1"/>
              <p:nvPr/>
            </p:nvSpPr>
            <p:spPr>
              <a:xfrm>
                <a:off x="1413177" y="2219617"/>
                <a:ext cx="2801990" cy="1200329"/>
              </a:xfrm>
              <a:prstGeom prst="rect">
                <a:avLst/>
              </a:prstGeom>
              <a:noFill/>
            </p:spPr>
            <p:txBody>
              <a:bodyPr wrap="square">
                <a:spAutoFit/>
              </a:bodyPr>
              <a:lstStyle/>
              <a:p>
                <a:r>
                  <a:rPr lang="pt-BR" dirty="0">
                    <a:solidFill>
                      <a:schemeClr val="bg2">
                        <a:lumMod val="25000"/>
                      </a:schemeClr>
                    </a:solidFill>
                  </a:rPr>
                  <a:t>F</a:t>
                </a:r>
                <a:r>
                  <a:rPr lang="pt-BR" dirty="0">
                    <a:solidFill>
                      <a:schemeClr val="bg2">
                        <a:lumMod val="25000"/>
                      </a:schemeClr>
                    </a:solidFill>
                    <a:effectLst/>
                  </a:rPr>
                  <a:t>unciona como uma pequena parte da memória principal dentro do próprio chip do processador.</a:t>
                </a:r>
                <a:endParaRPr lang="pt-BR" dirty="0">
                  <a:solidFill>
                    <a:schemeClr val="bg2">
                      <a:lumMod val="25000"/>
                    </a:schemeClr>
                  </a:solidFill>
                </a:endParaRPr>
              </a:p>
            </p:txBody>
          </p:sp>
          <p:sp>
            <p:nvSpPr>
              <p:cNvPr id="26" name="CaixaDeTexto 25">
                <a:extLst>
                  <a:ext uri="{FF2B5EF4-FFF2-40B4-BE49-F238E27FC236}">
                    <a16:creationId xmlns:a16="http://schemas.microsoft.com/office/drawing/2014/main" id="{A5985685-EF9E-028B-BDF5-20A083708315}"/>
                  </a:ext>
                </a:extLst>
              </p:cNvPr>
              <p:cNvSpPr txBox="1"/>
              <p:nvPr/>
            </p:nvSpPr>
            <p:spPr>
              <a:xfrm>
                <a:off x="1413177" y="1753474"/>
                <a:ext cx="2801990" cy="400110"/>
              </a:xfrm>
              <a:prstGeom prst="rect">
                <a:avLst/>
              </a:prstGeom>
              <a:noFill/>
            </p:spPr>
            <p:txBody>
              <a:bodyPr wrap="square">
                <a:spAutoFit/>
              </a:bodyPr>
              <a:lstStyle/>
              <a:p>
                <a:r>
                  <a:rPr lang="pt-BR" sz="2000" b="1" dirty="0">
                    <a:effectLst/>
                  </a:rPr>
                  <a:t>1</a:t>
                </a:r>
                <a:endParaRPr lang="pt-BR" sz="2000" b="1" dirty="0"/>
              </a:p>
            </p:txBody>
          </p:sp>
        </p:grpSp>
        <p:grpSp>
          <p:nvGrpSpPr>
            <p:cNvPr id="16" name="Agrupar 15">
              <a:extLst>
                <a:ext uri="{FF2B5EF4-FFF2-40B4-BE49-F238E27FC236}">
                  <a16:creationId xmlns:a16="http://schemas.microsoft.com/office/drawing/2014/main" id="{CB1B2B2F-A808-4201-F580-26A385071738}"/>
                </a:ext>
              </a:extLst>
            </p:cNvPr>
            <p:cNvGrpSpPr/>
            <p:nvPr/>
          </p:nvGrpSpPr>
          <p:grpSpPr>
            <a:xfrm>
              <a:off x="1401828" y="1259728"/>
              <a:ext cx="6774899" cy="164463"/>
              <a:chOff x="1372331" y="1181221"/>
              <a:chExt cx="6774899" cy="164463"/>
            </a:xfrm>
            <a:solidFill>
              <a:schemeClr val="tx1"/>
            </a:solidFill>
          </p:grpSpPr>
          <p:sp>
            <p:nvSpPr>
              <p:cNvPr id="21" name="Elipse 20">
                <a:extLst>
                  <a:ext uri="{FF2B5EF4-FFF2-40B4-BE49-F238E27FC236}">
                    <a16:creationId xmlns:a16="http://schemas.microsoft.com/office/drawing/2014/main" id="{12FB3A3B-FB76-3421-52E0-CC21392A85DE}"/>
                  </a:ext>
                </a:extLst>
              </p:cNvPr>
              <p:cNvSpPr/>
              <p:nvPr/>
            </p:nvSpPr>
            <p:spPr>
              <a:xfrm>
                <a:off x="1372331"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Elipse 21">
                <a:extLst>
                  <a:ext uri="{FF2B5EF4-FFF2-40B4-BE49-F238E27FC236}">
                    <a16:creationId xmlns:a16="http://schemas.microsoft.com/office/drawing/2014/main" id="{6915F1BD-E959-E58B-D010-FABC0F0B1EA0}"/>
                  </a:ext>
                </a:extLst>
              </p:cNvPr>
              <p:cNvSpPr/>
              <p:nvPr/>
            </p:nvSpPr>
            <p:spPr>
              <a:xfrm>
                <a:off x="4677549"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Elipse 22">
                <a:extLst>
                  <a:ext uri="{FF2B5EF4-FFF2-40B4-BE49-F238E27FC236}">
                    <a16:creationId xmlns:a16="http://schemas.microsoft.com/office/drawing/2014/main" id="{CD967B2F-5B50-67FA-977B-BBCD73F5BB5F}"/>
                  </a:ext>
                </a:extLst>
              </p:cNvPr>
              <p:cNvSpPr/>
              <p:nvPr/>
            </p:nvSpPr>
            <p:spPr>
              <a:xfrm>
                <a:off x="7982767"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4" name="Conector reto 23">
                <a:extLst>
                  <a:ext uri="{FF2B5EF4-FFF2-40B4-BE49-F238E27FC236}">
                    <a16:creationId xmlns:a16="http://schemas.microsoft.com/office/drawing/2014/main" id="{29DDBF4A-E441-3FE2-1EA4-98E021632B04}"/>
                  </a:ext>
                </a:extLst>
              </p:cNvPr>
              <p:cNvCxnSpPr>
                <a:cxnSpLocks/>
                <a:endCxn id="23" idx="6"/>
              </p:cNvCxnSpPr>
              <p:nvPr/>
            </p:nvCxnSpPr>
            <p:spPr>
              <a:xfrm>
                <a:off x="1454562" y="1263452"/>
                <a:ext cx="6692668"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CaixaDeTexto 16">
              <a:extLst>
                <a:ext uri="{FF2B5EF4-FFF2-40B4-BE49-F238E27FC236}">
                  <a16:creationId xmlns:a16="http://schemas.microsoft.com/office/drawing/2014/main" id="{44541B81-6700-C973-1A17-8C05290AFBB8}"/>
                </a:ext>
              </a:extLst>
            </p:cNvPr>
            <p:cNvSpPr txBox="1"/>
            <p:nvPr/>
          </p:nvSpPr>
          <p:spPr>
            <a:xfrm>
              <a:off x="4700679" y="2219617"/>
              <a:ext cx="2905032" cy="1200329"/>
            </a:xfrm>
            <a:prstGeom prst="rect">
              <a:avLst/>
            </a:prstGeom>
            <a:noFill/>
          </p:spPr>
          <p:txBody>
            <a:bodyPr wrap="square">
              <a:spAutoFit/>
            </a:bodyPr>
            <a:lstStyle/>
            <a:p>
              <a:r>
                <a:rPr lang="pt-BR" dirty="0">
                  <a:solidFill>
                    <a:schemeClr val="bg2">
                      <a:lumMod val="25000"/>
                    </a:schemeClr>
                  </a:solidFill>
                  <a:effectLst/>
                </a:rPr>
                <a:t>As informações são lidas ou escritas na memória cache com muito mais velocidade que nos pentes de memória.</a:t>
              </a:r>
              <a:endParaRPr lang="pt-BR" dirty="0">
                <a:solidFill>
                  <a:schemeClr val="bg2">
                    <a:lumMod val="25000"/>
                  </a:schemeClr>
                </a:solidFill>
              </a:endParaRPr>
            </a:p>
          </p:txBody>
        </p:sp>
        <p:sp>
          <p:nvSpPr>
            <p:cNvPr id="18" name="CaixaDeTexto 17">
              <a:extLst>
                <a:ext uri="{FF2B5EF4-FFF2-40B4-BE49-F238E27FC236}">
                  <a16:creationId xmlns:a16="http://schemas.microsoft.com/office/drawing/2014/main" id="{A34D0CF9-844F-0FDE-0990-187A78CB2D1E}"/>
                </a:ext>
              </a:extLst>
            </p:cNvPr>
            <p:cNvSpPr txBox="1"/>
            <p:nvPr/>
          </p:nvSpPr>
          <p:spPr>
            <a:xfrm>
              <a:off x="4700679" y="1753474"/>
              <a:ext cx="2801990" cy="400110"/>
            </a:xfrm>
            <a:prstGeom prst="rect">
              <a:avLst/>
            </a:prstGeom>
            <a:noFill/>
          </p:spPr>
          <p:txBody>
            <a:bodyPr wrap="square">
              <a:spAutoFit/>
            </a:bodyPr>
            <a:lstStyle/>
            <a:p>
              <a:r>
                <a:rPr lang="pt-BR" sz="2000" b="1" dirty="0">
                  <a:effectLst/>
                </a:rPr>
                <a:t>2</a:t>
              </a:r>
              <a:endParaRPr lang="pt-BR" sz="2000" b="1" dirty="0"/>
            </a:p>
          </p:txBody>
        </p:sp>
        <p:sp>
          <p:nvSpPr>
            <p:cNvPr id="19" name="CaixaDeTexto 18">
              <a:extLst>
                <a:ext uri="{FF2B5EF4-FFF2-40B4-BE49-F238E27FC236}">
                  <a16:creationId xmlns:a16="http://schemas.microsoft.com/office/drawing/2014/main" id="{C18DD09E-7D8D-1AA4-DA84-C796BE1DB1B9}"/>
                </a:ext>
              </a:extLst>
            </p:cNvPr>
            <p:cNvSpPr txBox="1"/>
            <p:nvPr/>
          </p:nvSpPr>
          <p:spPr>
            <a:xfrm>
              <a:off x="7988181" y="2219617"/>
              <a:ext cx="2801990" cy="923330"/>
            </a:xfrm>
            <a:prstGeom prst="rect">
              <a:avLst/>
            </a:prstGeom>
            <a:noFill/>
          </p:spPr>
          <p:txBody>
            <a:bodyPr wrap="square">
              <a:spAutoFit/>
            </a:bodyPr>
            <a:lstStyle/>
            <a:p>
              <a:r>
                <a:rPr lang="pt-BR" dirty="0">
                  <a:solidFill>
                    <a:schemeClr val="bg2">
                      <a:lumMod val="25000"/>
                    </a:schemeClr>
                  </a:solidFill>
                </a:rPr>
                <a:t>U</a:t>
              </a:r>
              <a:r>
                <a:rPr lang="pt-BR" dirty="0">
                  <a:solidFill>
                    <a:schemeClr val="bg2">
                      <a:lumMod val="25000"/>
                    </a:schemeClr>
                  </a:solidFill>
                  <a:effectLst/>
                </a:rPr>
                <a:t>ma boa quantidade dela consegue acelerar a velocidade do processador.</a:t>
              </a:r>
              <a:endParaRPr lang="pt-BR" dirty="0">
                <a:solidFill>
                  <a:schemeClr val="bg2">
                    <a:lumMod val="25000"/>
                  </a:schemeClr>
                </a:solidFill>
              </a:endParaRPr>
            </a:p>
          </p:txBody>
        </p:sp>
        <p:sp>
          <p:nvSpPr>
            <p:cNvPr id="20" name="CaixaDeTexto 19">
              <a:extLst>
                <a:ext uri="{FF2B5EF4-FFF2-40B4-BE49-F238E27FC236}">
                  <a16:creationId xmlns:a16="http://schemas.microsoft.com/office/drawing/2014/main" id="{A5219841-C753-3FBC-A5FB-141683E9236D}"/>
                </a:ext>
              </a:extLst>
            </p:cNvPr>
            <p:cNvSpPr txBox="1"/>
            <p:nvPr/>
          </p:nvSpPr>
          <p:spPr>
            <a:xfrm>
              <a:off x="7988181" y="1753474"/>
              <a:ext cx="2801990" cy="400110"/>
            </a:xfrm>
            <a:prstGeom prst="rect">
              <a:avLst/>
            </a:prstGeom>
            <a:noFill/>
          </p:spPr>
          <p:txBody>
            <a:bodyPr wrap="square">
              <a:spAutoFit/>
            </a:bodyPr>
            <a:lstStyle/>
            <a:p>
              <a:r>
                <a:rPr lang="pt-BR" sz="2000" b="1" dirty="0">
                  <a:effectLst/>
                </a:rPr>
                <a:t>3</a:t>
              </a:r>
              <a:endParaRPr lang="pt-BR" sz="1400" b="1" dirty="0"/>
            </a:p>
          </p:txBody>
        </p:sp>
      </p:grpSp>
    </p:spTree>
    <p:extLst>
      <p:ext uri="{BB962C8B-B14F-4D97-AF65-F5344CB8AC3E}">
        <p14:creationId xmlns:p14="http://schemas.microsoft.com/office/powerpoint/2010/main" val="54882157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Operadores e portas lógicas básicas</a:t>
            </a:r>
          </a:p>
        </p:txBody>
      </p:sp>
      <p:sp>
        <p:nvSpPr>
          <p:cNvPr id="2" name="Espaço Reservado para Texto 1">
            <a:extLst>
              <a:ext uri="{FF2B5EF4-FFF2-40B4-BE49-F238E27FC236}">
                <a16:creationId xmlns:a16="http://schemas.microsoft.com/office/drawing/2014/main" id="{4F82619C-0449-2D8C-10E0-A99562F34087}"/>
              </a:ext>
            </a:extLst>
          </p:cNvPr>
          <p:cNvSpPr>
            <a:spLocks noGrp="1"/>
          </p:cNvSpPr>
          <p:nvPr>
            <p:ph type="body" sz="quarter" idx="11"/>
          </p:nvPr>
        </p:nvSpPr>
        <p:spPr/>
        <p:txBody>
          <a:bodyPr/>
          <a:lstStyle/>
          <a:p>
            <a:r>
              <a:rPr lang="pt-BR" dirty="0"/>
              <a:t>O operador e a porta AND (E)</a:t>
            </a:r>
          </a:p>
        </p:txBody>
      </p:sp>
      <p:pic>
        <p:nvPicPr>
          <p:cNvPr id="8" name="Imagem 7" descr="Tabela&#10;&#10;Descrição gerada automaticamente">
            <a:extLst>
              <a:ext uri="{FF2B5EF4-FFF2-40B4-BE49-F238E27FC236}">
                <a16:creationId xmlns:a16="http://schemas.microsoft.com/office/drawing/2014/main" id="{AA37DC69-D7FA-ED0B-0B51-4796C268197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11417" y="1997168"/>
            <a:ext cx="4230255" cy="2863663"/>
          </a:xfrm>
          <a:prstGeom prst="rect">
            <a:avLst/>
          </a:prstGeom>
        </p:spPr>
      </p:pic>
      <p:sp>
        <p:nvSpPr>
          <p:cNvPr id="11" name="CaixaDeTexto 10">
            <a:extLst>
              <a:ext uri="{FF2B5EF4-FFF2-40B4-BE49-F238E27FC236}">
                <a16:creationId xmlns:a16="http://schemas.microsoft.com/office/drawing/2014/main" id="{8FDA8A3F-48EE-3080-931D-A218F0C4E478}"/>
              </a:ext>
            </a:extLst>
          </p:cNvPr>
          <p:cNvSpPr txBox="1"/>
          <p:nvPr/>
        </p:nvSpPr>
        <p:spPr>
          <a:xfrm>
            <a:off x="1019175" y="5269591"/>
            <a:ext cx="9855200" cy="923330"/>
          </a:xfrm>
          <a:prstGeom prst="rect">
            <a:avLst/>
          </a:prstGeom>
          <a:noFill/>
        </p:spPr>
        <p:txBody>
          <a:bodyPr wrap="square">
            <a:spAutoFit/>
          </a:bodyPr>
          <a:lstStyle/>
          <a:p>
            <a:r>
              <a:rPr lang="pt-BR" dirty="0">
                <a:solidFill>
                  <a:schemeClr val="bg2">
                    <a:lumMod val="25000"/>
                  </a:schemeClr>
                </a:solidFill>
              </a:rPr>
              <a:t>Ao analisar a tabela-verdade, chegaremos à conclusão de que o motor será acionado (valor igual a 1, verdadeiro) se — e somente se — tanto o botão quanto o sensor da porta possuírem o valor igual a verdadeiro (igual a 1) e, para as demais combinações, o motor estará desligado (igual a 0).</a:t>
            </a:r>
          </a:p>
        </p:txBody>
      </p:sp>
    </p:spTree>
    <p:extLst>
      <p:ext uri="{BB962C8B-B14F-4D97-AF65-F5344CB8AC3E}">
        <p14:creationId xmlns:p14="http://schemas.microsoft.com/office/powerpoint/2010/main" val="29338760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Operadores e portas lógicas básicas</a:t>
            </a:r>
          </a:p>
        </p:txBody>
      </p:sp>
      <p:sp>
        <p:nvSpPr>
          <p:cNvPr id="2" name="Espaço Reservado para Texto 1">
            <a:extLst>
              <a:ext uri="{FF2B5EF4-FFF2-40B4-BE49-F238E27FC236}">
                <a16:creationId xmlns:a16="http://schemas.microsoft.com/office/drawing/2014/main" id="{4F82619C-0449-2D8C-10E0-A99562F34087}"/>
              </a:ext>
            </a:extLst>
          </p:cNvPr>
          <p:cNvSpPr>
            <a:spLocks noGrp="1"/>
          </p:cNvSpPr>
          <p:nvPr>
            <p:ph type="body" sz="quarter" idx="11"/>
          </p:nvPr>
        </p:nvSpPr>
        <p:spPr/>
        <p:txBody>
          <a:bodyPr/>
          <a:lstStyle/>
          <a:p>
            <a:r>
              <a:rPr lang="pt-BR" dirty="0"/>
              <a:t>O operador e a porta AND (E)</a:t>
            </a:r>
          </a:p>
        </p:txBody>
      </p:sp>
      <p:sp>
        <p:nvSpPr>
          <p:cNvPr id="4" name="CaixaDeTexto 3">
            <a:extLst>
              <a:ext uri="{FF2B5EF4-FFF2-40B4-BE49-F238E27FC236}">
                <a16:creationId xmlns:a16="http://schemas.microsoft.com/office/drawing/2014/main" id="{96693C5C-B95A-1D08-C3DA-BD77BF8D97DF}"/>
              </a:ext>
            </a:extLst>
          </p:cNvPr>
          <p:cNvSpPr txBox="1"/>
          <p:nvPr/>
        </p:nvSpPr>
        <p:spPr>
          <a:xfrm>
            <a:off x="1031875" y="2129181"/>
            <a:ext cx="10005580" cy="646331"/>
          </a:xfrm>
          <a:prstGeom prst="rect">
            <a:avLst/>
          </a:prstGeom>
          <a:noFill/>
        </p:spPr>
        <p:txBody>
          <a:bodyPr wrap="square">
            <a:spAutoFit/>
          </a:bodyPr>
          <a:lstStyle/>
          <a:p>
            <a:r>
              <a:rPr lang="pt-BR" dirty="0">
                <a:solidFill>
                  <a:schemeClr val="bg2">
                    <a:lumMod val="25000"/>
                  </a:schemeClr>
                </a:solidFill>
              </a:rPr>
              <a:t>Nos circuitos digitais, uma porta AND é um circuito que tem duas ou mais entradas e a sua saída é igual à combinação das entradas através da operação AND, conforme ilustrado na imagem a seguir:</a:t>
            </a:r>
          </a:p>
        </p:txBody>
      </p:sp>
      <p:pic>
        <p:nvPicPr>
          <p:cNvPr id="6" name="Imagem 5">
            <a:extLst>
              <a:ext uri="{FF2B5EF4-FFF2-40B4-BE49-F238E27FC236}">
                <a16:creationId xmlns:a16="http://schemas.microsoft.com/office/drawing/2014/main" id="{8A01806B-0FB6-E088-76F8-769D6348CBCE}"/>
              </a:ext>
            </a:extLst>
          </p:cNvPr>
          <p:cNvPicPr>
            <a:picLocks noChangeAspect="1"/>
          </p:cNvPicPr>
          <p:nvPr/>
        </p:nvPicPr>
        <p:blipFill>
          <a:blip r:embed="rId2"/>
          <a:stretch>
            <a:fillRect/>
          </a:stretch>
        </p:blipFill>
        <p:spPr>
          <a:xfrm>
            <a:off x="3204759" y="3321350"/>
            <a:ext cx="5782482" cy="1914792"/>
          </a:xfrm>
          <a:prstGeom prst="rect">
            <a:avLst/>
          </a:prstGeom>
        </p:spPr>
      </p:pic>
    </p:spTree>
    <p:extLst>
      <p:ext uri="{BB962C8B-B14F-4D97-AF65-F5344CB8AC3E}">
        <p14:creationId xmlns:p14="http://schemas.microsoft.com/office/powerpoint/2010/main" val="269898800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Operadores e portas lógicas básicas</a:t>
            </a:r>
          </a:p>
        </p:txBody>
      </p:sp>
      <p:sp>
        <p:nvSpPr>
          <p:cNvPr id="2" name="Espaço Reservado para Texto 1">
            <a:extLst>
              <a:ext uri="{FF2B5EF4-FFF2-40B4-BE49-F238E27FC236}">
                <a16:creationId xmlns:a16="http://schemas.microsoft.com/office/drawing/2014/main" id="{4F82619C-0449-2D8C-10E0-A99562F34087}"/>
              </a:ext>
            </a:extLst>
          </p:cNvPr>
          <p:cNvSpPr>
            <a:spLocks noGrp="1"/>
          </p:cNvSpPr>
          <p:nvPr>
            <p:ph type="body" sz="quarter" idx="11"/>
          </p:nvPr>
        </p:nvSpPr>
        <p:spPr/>
        <p:txBody>
          <a:bodyPr/>
          <a:lstStyle/>
          <a:p>
            <a:r>
              <a:rPr lang="pt-BR" dirty="0"/>
              <a:t>O operador e a porta AND (E)</a:t>
            </a:r>
          </a:p>
        </p:txBody>
      </p:sp>
      <p:pic>
        <p:nvPicPr>
          <p:cNvPr id="5" name="Imagem 4">
            <a:extLst>
              <a:ext uri="{FF2B5EF4-FFF2-40B4-BE49-F238E27FC236}">
                <a16:creationId xmlns:a16="http://schemas.microsoft.com/office/drawing/2014/main" id="{1F1B2AC2-6812-5880-1D05-078F1A246B42}"/>
              </a:ext>
            </a:extLst>
          </p:cNvPr>
          <p:cNvPicPr>
            <a:picLocks noChangeAspect="1"/>
          </p:cNvPicPr>
          <p:nvPr/>
        </p:nvPicPr>
        <p:blipFill>
          <a:blip r:embed="rId2"/>
          <a:stretch>
            <a:fillRect/>
          </a:stretch>
        </p:blipFill>
        <p:spPr>
          <a:xfrm>
            <a:off x="1460447" y="2327276"/>
            <a:ext cx="9030960" cy="3534268"/>
          </a:xfrm>
          <a:prstGeom prst="rect">
            <a:avLst/>
          </a:prstGeom>
        </p:spPr>
      </p:pic>
    </p:spTree>
    <p:extLst>
      <p:ext uri="{BB962C8B-B14F-4D97-AF65-F5344CB8AC3E}">
        <p14:creationId xmlns:p14="http://schemas.microsoft.com/office/powerpoint/2010/main" val="238314320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Operadores e portas lógicas básicas</a:t>
            </a:r>
          </a:p>
        </p:txBody>
      </p:sp>
      <p:sp>
        <p:nvSpPr>
          <p:cNvPr id="2" name="Espaço Reservado para Texto 1">
            <a:extLst>
              <a:ext uri="{FF2B5EF4-FFF2-40B4-BE49-F238E27FC236}">
                <a16:creationId xmlns:a16="http://schemas.microsoft.com/office/drawing/2014/main" id="{4F82619C-0449-2D8C-10E0-A99562F34087}"/>
              </a:ext>
            </a:extLst>
          </p:cNvPr>
          <p:cNvSpPr>
            <a:spLocks noGrp="1"/>
          </p:cNvSpPr>
          <p:nvPr>
            <p:ph type="body" sz="quarter" idx="11"/>
          </p:nvPr>
        </p:nvSpPr>
        <p:spPr/>
        <p:txBody>
          <a:bodyPr/>
          <a:lstStyle/>
          <a:p>
            <a:r>
              <a:rPr lang="pt-BR" dirty="0"/>
              <a:t>O operador e a porta NOT (NÃO)</a:t>
            </a:r>
          </a:p>
        </p:txBody>
      </p:sp>
      <p:grpSp>
        <p:nvGrpSpPr>
          <p:cNvPr id="3" name="Agrupar 2">
            <a:extLst>
              <a:ext uri="{FF2B5EF4-FFF2-40B4-BE49-F238E27FC236}">
                <a16:creationId xmlns:a16="http://schemas.microsoft.com/office/drawing/2014/main" id="{416E348A-5E27-9CF2-E936-C23AC59E6DB0}"/>
              </a:ext>
            </a:extLst>
          </p:cNvPr>
          <p:cNvGrpSpPr/>
          <p:nvPr/>
        </p:nvGrpSpPr>
        <p:grpSpPr>
          <a:xfrm>
            <a:off x="2194220" y="2247561"/>
            <a:ext cx="7716252" cy="1052263"/>
            <a:chOff x="2603500" y="1654361"/>
            <a:chExt cx="6948488" cy="1052263"/>
          </a:xfrm>
        </p:grpSpPr>
        <p:sp>
          <p:nvSpPr>
            <p:cNvPr id="4" name="Retângulo: Cantos Arredondados 3">
              <a:extLst>
                <a:ext uri="{FF2B5EF4-FFF2-40B4-BE49-F238E27FC236}">
                  <a16:creationId xmlns:a16="http://schemas.microsoft.com/office/drawing/2014/main" id="{BFF450DC-4C39-0E6C-1383-4B663BF1D687}"/>
                </a:ext>
              </a:extLst>
            </p:cNvPr>
            <p:cNvSpPr/>
            <p:nvPr/>
          </p:nvSpPr>
          <p:spPr>
            <a:xfrm>
              <a:off x="2603500" y="1654361"/>
              <a:ext cx="6948488" cy="10522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D995A5A-A449-0CB1-756E-53EE903B6239}"/>
                    </a:ext>
                  </a:extLst>
                </p:cNvPr>
                <p:cNvSpPr txBox="1"/>
                <p:nvPr/>
              </p:nvSpPr>
              <p:spPr>
                <a:xfrm>
                  <a:off x="3679630" y="2024167"/>
                  <a:ext cx="4832740" cy="3699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𝑋</m:t>
                        </m:r>
                        <m:r>
                          <a:rPr lang="en-US">
                            <a:latin typeface="Cambria Math" panose="02040503050406030204" pitchFamily="18" charset="0"/>
                          </a:rPr>
                          <m:t>=</m:t>
                        </m:r>
                        <m:acc>
                          <m:accPr>
                            <m:chr m:val="‾"/>
                            <m:ctrlPr>
                              <a:rPr lang="pt-BR" i="1">
                                <a:latin typeface="Cambria Math" panose="02040503050406030204" pitchFamily="18" charset="0"/>
                              </a:rPr>
                            </m:ctrlPr>
                          </m:accPr>
                          <m:e>
                            <m:r>
                              <a:rPr lang="en-US" i="1">
                                <a:latin typeface="Cambria Math" panose="02040503050406030204" pitchFamily="18" charset="0"/>
                              </a:rPr>
                              <m:t>𝐴</m:t>
                            </m:r>
                          </m:e>
                        </m:acc>
                      </m:oMath>
                    </m:oMathPara>
                  </a14:m>
                  <a:endParaRPr lang="pt-BR" dirty="0"/>
                </a:p>
              </p:txBody>
            </p:sp>
          </mc:Choice>
          <mc:Fallback xmlns="">
            <p:sp>
              <p:nvSpPr>
                <p:cNvPr id="6" name="CaixaDeTexto 5">
                  <a:extLst>
                    <a:ext uri="{FF2B5EF4-FFF2-40B4-BE49-F238E27FC236}">
                      <a16:creationId xmlns:a16="http://schemas.microsoft.com/office/drawing/2014/main" id="{ED995A5A-A449-0CB1-756E-53EE903B6239}"/>
                    </a:ext>
                  </a:extLst>
                </p:cNvPr>
                <p:cNvSpPr txBox="1">
                  <a:spLocks noRot="1" noChangeAspect="1" noMove="1" noResize="1" noEditPoints="1" noAdjustHandles="1" noChangeArrowheads="1" noChangeShapeType="1" noTextEdit="1"/>
                </p:cNvSpPr>
                <p:nvPr/>
              </p:nvSpPr>
              <p:spPr>
                <a:xfrm>
                  <a:off x="3679630" y="2024167"/>
                  <a:ext cx="4832740" cy="369909"/>
                </a:xfrm>
                <a:prstGeom prst="rect">
                  <a:avLst/>
                </a:prstGeom>
                <a:blipFill>
                  <a:blip r:embed="rId2"/>
                  <a:stretch>
                    <a:fillRect/>
                  </a:stretch>
                </a:blipFill>
              </p:spPr>
              <p:txBody>
                <a:bodyPr/>
                <a:lstStyle/>
                <a:p>
                  <a:r>
                    <a:rPr lang="pt-BR">
                      <a:noFill/>
                    </a:rPr>
                    <a:t> </a:t>
                  </a:r>
                </a:p>
              </p:txBody>
            </p:sp>
          </mc:Fallback>
        </mc:AlternateContent>
      </p:grpSp>
      <p:pic>
        <p:nvPicPr>
          <p:cNvPr id="9" name="Imagem 8">
            <a:extLst>
              <a:ext uri="{FF2B5EF4-FFF2-40B4-BE49-F238E27FC236}">
                <a16:creationId xmlns:a16="http://schemas.microsoft.com/office/drawing/2014/main" id="{823C8CAB-4855-8B66-3908-8BD1AB9F5FB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9079" y="3868938"/>
            <a:ext cx="3033842" cy="2128107"/>
          </a:xfrm>
          <a:prstGeom prst="rect">
            <a:avLst/>
          </a:prstGeom>
        </p:spPr>
      </p:pic>
    </p:spTree>
    <p:extLst>
      <p:ext uri="{BB962C8B-B14F-4D97-AF65-F5344CB8AC3E}">
        <p14:creationId xmlns:p14="http://schemas.microsoft.com/office/powerpoint/2010/main" val="104691429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Operadores e portas lógicas básicas</a:t>
            </a:r>
          </a:p>
        </p:txBody>
      </p:sp>
      <p:sp>
        <p:nvSpPr>
          <p:cNvPr id="2" name="Espaço Reservado para Texto 1">
            <a:extLst>
              <a:ext uri="{FF2B5EF4-FFF2-40B4-BE49-F238E27FC236}">
                <a16:creationId xmlns:a16="http://schemas.microsoft.com/office/drawing/2014/main" id="{4F82619C-0449-2D8C-10E0-A99562F34087}"/>
              </a:ext>
            </a:extLst>
          </p:cNvPr>
          <p:cNvSpPr>
            <a:spLocks noGrp="1"/>
          </p:cNvSpPr>
          <p:nvPr>
            <p:ph type="body" sz="quarter" idx="11"/>
          </p:nvPr>
        </p:nvSpPr>
        <p:spPr/>
        <p:txBody>
          <a:bodyPr/>
          <a:lstStyle/>
          <a:p>
            <a:r>
              <a:rPr lang="pt-BR" dirty="0"/>
              <a:t>O operador e a porta NOT (NÃO)</a:t>
            </a:r>
          </a:p>
        </p:txBody>
      </p:sp>
      <p:sp>
        <p:nvSpPr>
          <p:cNvPr id="8" name="CaixaDeTexto 7">
            <a:extLst>
              <a:ext uri="{FF2B5EF4-FFF2-40B4-BE49-F238E27FC236}">
                <a16:creationId xmlns:a16="http://schemas.microsoft.com/office/drawing/2014/main" id="{11814637-31DF-58E8-43CF-4B2F8EADB08F}"/>
              </a:ext>
            </a:extLst>
          </p:cNvPr>
          <p:cNvSpPr txBox="1"/>
          <p:nvPr/>
        </p:nvSpPr>
        <p:spPr>
          <a:xfrm>
            <a:off x="1031875" y="2212262"/>
            <a:ext cx="10140950" cy="646331"/>
          </a:xfrm>
          <a:prstGeom prst="rect">
            <a:avLst/>
          </a:prstGeom>
          <a:noFill/>
        </p:spPr>
        <p:txBody>
          <a:bodyPr wrap="square">
            <a:spAutoFit/>
          </a:bodyPr>
          <a:lstStyle/>
          <a:p>
            <a:r>
              <a:rPr lang="pt-BR" dirty="0">
                <a:solidFill>
                  <a:schemeClr val="bg2">
                    <a:lumMod val="25000"/>
                  </a:schemeClr>
                </a:solidFill>
              </a:rPr>
              <a:t>Nos circuitos digitais, uma porta NOT é um circuito que tem uma entrada, e a sua saída, a negação, é indicada por um pequeno círculo, como mostrado a seguir:</a:t>
            </a:r>
          </a:p>
        </p:txBody>
      </p:sp>
      <p:pic>
        <p:nvPicPr>
          <p:cNvPr id="11" name="Imagem 10" descr="Uma imagem contendo Diagrama&#10;&#10;Descrição gerada automaticamente">
            <a:extLst>
              <a:ext uri="{FF2B5EF4-FFF2-40B4-BE49-F238E27FC236}">
                <a16:creationId xmlns:a16="http://schemas.microsoft.com/office/drawing/2014/main" id="{946D16E7-C39A-EB4E-6732-DD8B266D121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07739" y="3546965"/>
            <a:ext cx="6639461" cy="2539303"/>
          </a:xfrm>
          <a:prstGeom prst="rect">
            <a:avLst/>
          </a:prstGeom>
        </p:spPr>
      </p:pic>
    </p:spTree>
    <p:extLst>
      <p:ext uri="{BB962C8B-B14F-4D97-AF65-F5344CB8AC3E}">
        <p14:creationId xmlns:p14="http://schemas.microsoft.com/office/powerpoint/2010/main" val="10287651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Outras portas lógicas fundamentais</a:t>
            </a:r>
          </a:p>
        </p:txBody>
      </p:sp>
      <p:sp>
        <p:nvSpPr>
          <p:cNvPr id="2" name="Espaço Reservado para Texto 1">
            <a:extLst>
              <a:ext uri="{FF2B5EF4-FFF2-40B4-BE49-F238E27FC236}">
                <a16:creationId xmlns:a16="http://schemas.microsoft.com/office/drawing/2014/main" id="{4F82619C-0449-2D8C-10E0-A99562F34087}"/>
              </a:ext>
            </a:extLst>
          </p:cNvPr>
          <p:cNvSpPr>
            <a:spLocks noGrp="1"/>
          </p:cNvSpPr>
          <p:nvPr>
            <p:ph type="body" sz="quarter" idx="11"/>
          </p:nvPr>
        </p:nvSpPr>
        <p:spPr/>
        <p:txBody>
          <a:bodyPr/>
          <a:lstStyle/>
          <a:p>
            <a:r>
              <a:rPr lang="pt-BR" dirty="0"/>
              <a:t>A porta NOR (Não OU)</a:t>
            </a:r>
          </a:p>
        </p:txBody>
      </p:sp>
      <p:pic>
        <p:nvPicPr>
          <p:cNvPr id="4" name="Imagem 3" descr="Gráfico&#10;&#10;Descrição gerada automaticamente">
            <a:extLst>
              <a:ext uri="{FF2B5EF4-FFF2-40B4-BE49-F238E27FC236}">
                <a16:creationId xmlns:a16="http://schemas.microsoft.com/office/drawing/2014/main" id="{EE4A854E-9E40-2AC7-AEF0-42068BA8237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06815" y="2051038"/>
            <a:ext cx="7378370" cy="2493975"/>
          </a:xfrm>
          <a:prstGeom prst="rect">
            <a:avLst/>
          </a:prstGeom>
        </p:spPr>
      </p:pic>
      <p:grpSp>
        <p:nvGrpSpPr>
          <p:cNvPr id="5" name="Agrupar 4">
            <a:extLst>
              <a:ext uri="{FF2B5EF4-FFF2-40B4-BE49-F238E27FC236}">
                <a16:creationId xmlns:a16="http://schemas.microsoft.com/office/drawing/2014/main" id="{E3AA0747-8712-7C16-B6BF-84C6F44F0FD3}"/>
              </a:ext>
            </a:extLst>
          </p:cNvPr>
          <p:cNvGrpSpPr/>
          <p:nvPr/>
        </p:nvGrpSpPr>
        <p:grpSpPr>
          <a:xfrm>
            <a:off x="2323529" y="4614181"/>
            <a:ext cx="7716252" cy="1052263"/>
            <a:chOff x="2603500" y="1654361"/>
            <a:chExt cx="6948488" cy="1052263"/>
          </a:xfrm>
        </p:grpSpPr>
        <p:sp>
          <p:nvSpPr>
            <p:cNvPr id="6" name="Retângulo: Cantos Arredondados 5">
              <a:extLst>
                <a:ext uri="{FF2B5EF4-FFF2-40B4-BE49-F238E27FC236}">
                  <a16:creationId xmlns:a16="http://schemas.microsoft.com/office/drawing/2014/main" id="{B3FA23C6-5528-1604-06D6-454FFDF84CD7}"/>
                </a:ext>
              </a:extLst>
            </p:cNvPr>
            <p:cNvSpPr/>
            <p:nvPr/>
          </p:nvSpPr>
          <p:spPr>
            <a:xfrm>
              <a:off x="2603500" y="1654361"/>
              <a:ext cx="6948488" cy="10522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E8BEE31B-0269-5B30-3720-5A2E5AF1D570}"/>
                    </a:ext>
                  </a:extLst>
                </p:cNvPr>
                <p:cNvSpPr txBox="1"/>
                <p:nvPr/>
              </p:nvSpPr>
              <p:spPr>
                <a:xfrm>
                  <a:off x="3679630" y="2024167"/>
                  <a:ext cx="4832740" cy="3699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𝑋</m:t>
                        </m:r>
                        <m:r>
                          <a:rPr lang="en-US">
                            <a:latin typeface="Cambria Math" panose="02040503050406030204" pitchFamily="18" charset="0"/>
                          </a:rPr>
                          <m:t>=</m:t>
                        </m:r>
                        <m:acc>
                          <m:accPr>
                            <m:chr m:val="̅"/>
                            <m:ctrlPr>
                              <a:rPr lang="pt-BR" i="1">
                                <a:latin typeface="Cambria Math" panose="02040503050406030204" pitchFamily="18" charset="0"/>
                              </a:rPr>
                            </m:ctrlPr>
                          </m:accPr>
                          <m:e>
                            <m:r>
                              <a:rPr lang="en-US" i="1">
                                <a:latin typeface="Cambria Math" panose="02040503050406030204" pitchFamily="18" charset="0"/>
                              </a:rPr>
                              <m:t>𝐴</m:t>
                            </m:r>
                            <m:r>
                              <a:rPr lang="en-US">
                                <a:latin typeface="Cambria Math" panose="02040503050406030204" pitchFamily="18" charset="0"/>
                              </a:rPr>
                              <m:t>+</m:t>
                            </m:r>
                            <m:r>
                              <a:rPr lang="en-US" i="1">
                                <a:latin typeface="Cambria Math" panose="02040503050406030204" pitchFamily="18" charset="0"/>
                              </a:rPr>
                              <m:t>𝐵</m:t>
                            </m:r>
                          </m:e>
                        </m:acc>
                      </m:oMath>
                    </m:oMathPara>
                  </a14:m>
                  <a:endParaRPr lang="pt-BR" dirty="0"/>
                </a:p>
              </p:txBody>
            </p:sp>
          </mc:Choice>
          <mc:Fallback xmlns="">
            <p:sp>
              <p:nvSpPr>
                <p:cNvPr id="9" name="CaixaDeTexto 8">
                  <a:extLst>
                    <a:ext uri="{FF2B5EF4-FFF2-40B4-BE49-F238E27FC236}">
                      <a16:creationId xmlns:a16="http://schemas.microsoft.com/office/drawing/2014/main" id="{E8BEE31B-0269-5B30-3720-5A2E5AF1D570}"/>
                    </a:ext>
                  </a:extLst>
                </p:cNvPr>
                <p:cNvSpPr txBox="1">
                  <a:spLocks noRot="1" noChangeAspect="1" noMove="1" noResize="1" noEditPoints="1" noAdjustHandles="1" noChangeArrowheads="1" noChangeShapeType="1" noTextEdit="1"/>
                </p:cNvSpPr>
                <p:nvPr/>
              </p:nvSpPr>
              <p:spPr>
                <a:xfrm>
                  <a:off x="3679630" y="2024167"/>
                  <a:ext cx="4832740" cy="369909"/>
                </a:xfrm>
                <a:prstGeom prst="rect">
                  <a:avLst/>
                </a:prstGeom>
                <a:blipFill>
                  <a:blip r:embed="rId3"/>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30867109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Outras portas lógicas fundamentais</a:t>
            </a:r>
          </a:p>
        </p:txBody>
      </p:sp>
      <p:sp>
        <p:nvSpPr>
          <p:cNvPr id="2" name="Espaço Reservado para Texto 1">
            <a:extLst>
              <a:ext uri="{FF2B5EF4-FFF2-40B4-BE49-F238E27FC236}">
                <a16:creationId xmlns:a16="http://schemas.microsoft.com/office/drawing/2014/main" id="{4F82619C-0449-2D8C-10E0-A99562F34087}"/>
              </a:ext>
            </a:extLst>
          </p:cNvPr>
          <p:cNvSpPr>
            <a:spLocks noGrp="1"/>
          </p:cNvSpPr>
          <p:nvPr>
            <p:ph type="body" sz="quarter" idx="11"/>
          </p:nvPr>
        </p:nvSpPr>
        <p:spPr/>
        <p:txBody>
          <a:bodyPr/>
          <a:lstStyle/>
          <a:p>
            <a:r>
              <a:rPr lang="pt-BR" dirty="0"/>
              <a:t>A porta NOR (Não OU)</a:t>
            </a:r>
          </a:p>
        </p:txBody>
      </p:sp>
      <p:grpSp>
        <p:nvGrpSpPr>
          <p:cNvPr id="3" name="Agrupar 2">
            <a:extLst>
              <a:ext uri="{FF2B5EF4-FFF2-40B4-BE49-F238E27FC236}">
                <a16:creationId xmlns:a16="http://schemas.microsoft.com/office/drawing/2014/main" id="{30024453-E30D-A35D-8EE3-89873C936694}"/>
              </a:ext>
            </a:extLst>
          </p:cNvPr>
          <p:cNvGrpSpPr/>
          <p:nvPr/>
        </p:nvGrpSpPr>
        <p:grpSpPr>
          <a:xfrm>
            <a:off x="1496291" y="2401455"/>
            <a:ext cx="9199417" cy="3761509"/>
            <a:chOff x="2839236" y="1534451"/>
            <a:chExt cx="6520283" cy="2518644"/>
          </a:xfrm>
        </p:grpSpPr>
        <p:grpSp>
          <p:nvGrpSpPr>
            <p:cNvPr id="8" name="Agrupar 7">
              <a:extLst>
                <a:ext uri="{FF2B5EF4-FFF2-40B4-BE49-F238E27FC236}">
                  <a16:creationId xmlns:a16="http://schemas.microsoft.com/office/drawing/2014/main" id="{4257E4D3-858A-F92C-3E2C-B904B5272380}"/>
                </a:ext>
              </a:extLst>
            </p:cNvPr>
            <p:cNvGrpSpPr/>
            <p:nvPr/>
          </p:nvGrpSpPr>
          <p:grpSpPr>
            <a:xfrm>
              <a:off x="2839236" y="1534451"/>
              <a:ext cx="3121093" cy="2518644"/>
              <a:chOff x="2661436" y="1502701"/>
              <a:chExt cx="3121093" cy="2518644"/>
            </a:xfrm>
          </p:grpSpPr>
          <p:sp>
            <p:nvSpPr>
              <p:cNvPr id="15" name="Retângulo: Cantos Arredondados 14">
                <a:extLst>
                  <a:ext uri="{FF2B5EF4-FFF2-40B4-BE49-F238E27FC236}">
                    <a16:creationId xmlns:a16="http://schemas.microsoft.com/office/drawing/2014/main" id="{5121A23D-D596-B358-2BD2-CDCAF608F923}"/>
                  </a:ext>
                </a:extLst>
              </p:cNvPr>
              <p:cNvSpPr/>
              <p:nvPr/>
            </p:nvSpPr>
            <p:spPr>
              <a:xfrm>
                <a:off x="2661436" y="2256866"/>
                <a:ext cx="3121093" cy="165941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a:extLst>
                  <a:ext uri="{FF2B5EF4-FFF2-40B4-BE49-F238E27FC236}">
                    <a16:creationId xmlns:a16="http://schemas.microsoft.com/office/drawing/2014/main" id="{835E59C8-99B4-A031-C228-1CFD9CA20C10}"/>
                  </a:ext>
                </a:extLst>
              </p:cNvPr>
              <p:cNvSpPr txBox="1"/>
              <p:nvPr/>
            </p:nvSpPr>
            <p:spPr>
              <a:xfrm>
                <a:off x="2870581" y="3375014"/>
                <a:ext cx="2702801" cy="646331"/>
              </a:xfrm>
              <a:prstGeom prst="rect">
                <a:avLst/>
              </a:prstGeom>
              <a:noFill/>
            </p:spPr>
            <p:txBody>
              <a:bodyPr wrap="square">
                <a:spAutoFit/>
              </a:bodyPr>
              <a:lstStyle/>
              <a:p>
                <a:r>
                  <a:rPr lang="pt-BR" b="1" dirty="0">
                    <a:effectLst/>
                  </a:rPr>
                  <a:t>Símbolo de uma Porta NOR.</a:t>
                </a:r>
                <a:endParaRPr lang="pt-BR" b="1" dirty="0"/>
              </a:p>
            </p:txBody>
          </p:sp>
          <p:pic>
            <p:nvPicPr>
              <p:cNvPr id="18" name="Imagem 17">
                <a:extLst>
                  <a:ext uri="{FF2B5EF4-FFF2-40B4-BE49-F238E27FC236}">
                    <a16:creationId xmlns:a16="http://schemas.microsoft.com/office/drawing/2014/main" id="{1BB18A85-668C-6DBE-8A34-ADF805690E7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299145" y="1502701"/>
                <a:ext cx="1845675" cy="1743627"/>
              </a:xfrm>
              <a:prstGeom prst="rect">
                <a:avLst/>
              </a:prstGeom>
            </p:spPr>
          </p:pic>
        </p:grpSp>
        <p:grpSp>
          <p:nvGrpSpPr>
            <p:cNvPr id="10" name="Agrupar 9">
              <a:extLst>
                <a:ext uri="{FF2B5EF4-FFF2-40B4-BE49-F238E27FC236}">
                  <a16:creationId xmlns:a16="http://schemas.microsoft.com/office/drawing/2014/main" id="{99B3B34E-35E0-7B10-2F50-503EF4A7A0A1}"/>
                </a:ext>
              </a:extLst>
            </p:cNvPr>
            <p:cNvGrpSpPr/>
            <p:nvPr/>
          </p:nvGrpSpPr>
          <p:grpSpPr>
            <a:xfrm>
              <a:off x="6238426" y="1534451"/>
              <a:ext cx="3121093" cy="2518644"/>
              <a:chOff x="2661436" y="1502701"/>
              <a:chExt cx="3121093" cy="2518644"/>
            </a:xfrm>
          </p:grpSpPr>
          <p:sp>
            <p:nvSpPr>
              <p:cNvPr id="11" name="Retângulo: Cantos Arredondados 10">
                <a:extLst>
                  <a:ext uri="{FF2B5EF4-FFF2-40B4-BE49-F238E27FC236}">
                    <a16:creationId xmlns:a16="http://schemas.microsoft.com/office/drawing/2014/main" id="{E415E3F1-37C4-B1B6-2185-82691C669329}"/>
                  </a:ext>
                </a:extLst>
              </p:cNvPr>
              <p:cNvSpPr/>
              <p:nvPr/>
            </p:nvSpPr>
            <p:spPr>
              <a:xfrm>
                <a:off x="2661436" y="2256866"/>
                <a:ext cx="3121093" cy="165941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AA7502BA-4893-F7A6-18A1-683CFC48B69B}"/>
                  </a:ext>
                </a:extLst>
              </p:cNvPr>
              <p:cNvSpPr txBox="1"/>
              <p:nvPr/>
            </p:nvSpPr>
            <p:spPr>
              <a:xfrm>
                <a:off x="2870581" y="3375014"/>
                <a:ext cx="2702801" cy="646331"/>
              </a:xfrm>
              <a:prstGeom prst="rect">
                <a:avLst/>
              </a:prstGeom>
              <a:noFill/>
            </p:spPr>
            <p:txBody>
              <a:bodyPr wrap="square">
                <a:spAutoFit/>
              </a:bodyPr>
              <a:lstStyle/>
              <a:p>
                <a:r>
                  <a:rPr lang="pt-BR" b="1" dirty="0">
                    <a:effectLst/>
                  </a:rPr>
                  <a:t>A porta NOR ()'NOT OR' 'NÃO-OU').</a:t>
                </a:r>
                <a:endParaRPr lang="pt-BR" b="1" dirty="0"/>
              </a:p>
            </p:txBody>
          </p:sp>
          <p:pic>
            <p:nvPicPr>
              <p:cNvPr id="14" name="Imagem 13">
                <a:extLst>
                  <a:ext uri="{FF2B5EF4-FFF2-40B4-BE49-F238E27FC236}">
                    <a16:creationId xmlns:a16="http://schemas.microsoft.com/office/drawing/2014/main" id="{F08BA428-5B08-6905-978D-947F82B50226}"/>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3299145" y="1502701"/>
                <a:ext cx="1845675" cy="1743627"/>
              </a:xfrm>
              <a:prstGeom prst="rect">
                <a:avLst/>
              </a:prstGeom>
            </p:spPr>
          </p:pic>
        </p:grpSp>
      </p:grpSp>
    </p:spTree>
    <p:extLst>
      <p:ext uri="{BB962C8B-B14F-4D97-AF65-F5344CB8AC3E}">
        <p14:creationId xmlns:p14="http://schemas.microsoft.com/office/powerpoint/2010/main" val="18840094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Outras portas lógicas fundamentais</a:t>
            </a:r>
          </a:p>
        </p:txBody>
      </p:sp>
      <p:sp>
        <p:nvSpPr>
          <p:cNvPr id="2" name="Espaço Reservado para Texto 1">
            <a:extLst>
              <a:ext uri="{FF2B5EF4-FFF2-40B4-BE49-F238E27FC236}">
                <a16:creationId xmlns:a16="http://schemas.microsoft.com/office/drawing/2014/main" id="{4F82619C-0449-2D8C-10E0-A99562F34087}"/>
              </a:ext>
            </a:extLst>
          </p:cNvPr>
          <p:cNvSpPr>
            <a:spLocks noGrp="1"/>
          </p:cNvSpPr>
          <p:nvPr>
            <p:ph type="body" sz="quarter" idx="11"/>
          </p:nvPr>
        </p:nvSpPr>
        <p:spPr/>
        <p:txBody>
          <a:bodyPr/>
          <a:lstStyle/>
          <a:p>
            <a:r>
              <a:rPr lang="pt-BR" dirty="0"/>
              <a:t>A porta NOR (Não OU)</a:t>
            </a:r>
          </a:p>
        </p:txBody>
      </p:sp>
      <p:pic>
        <p:nvPicPr>
          <p:cNvPr id="5" name="Imagem 4" descr="Tabela&#10;&#10;Descrição gerada automaticamente">
            <a:extLst>
              <a:ext uri="{FF2B5EF4-FFF2-40B4-BE49-F238E27FC236}">
                <a16:creationId xmlns:a16="http://schemas.microsoft.com/office/drawing/2014/main" id="{7D3A2864-2D82-DAFC-CA65-73DA5834F5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24726" y="1986313"/>
            <a:ext cx="6094516" cy="3271793"/>
          </a:xfrm>
          <a:prstGeom prst="rect">
            <a:avLst/>
          </a:prstGeom>
        </p:spPr>
      </p:pic>
      <p:sp>
        <p:nvSpPr>
          <p:cNvPr id="9" name="CaixaDeTexto 8">
            <a:extLst>
              <a:ext uri="{FF2B5EF4-FFF2-40B4-BE49-F238E27FC236}">
                <a16:creationId xmlns:a16="http://schemas.microsoft.com/office/drawing/2014/main" id="{53BEF707-89E9-8411-BE42-DA080D738887}"/>
              </a:ext>
            </a:extLst>
          </p:cNvPr>
          <p:cNvSpPr txBox="1"/>
          <p:nvPr/>
        </p:nvSpPr>
        <p:spPr>
          <a:xfrm>
            <a:off x="983673" y="5350470"/>
            <a:ext cx="10224654" cy="923330"/>
          </a:xfrm>
          <a:prstGeom prst="rect">
            <a:avLst/>
          </a:prstGeom>
          <a:noFill/>
        </p:spPr>
        <p:txBody>
          <a:bodyPr wrap="square">
            <a:spAutoFit/>
          </a:bodyPr>
          <a:lstStyle/>
          <a:p>
            <a:r>
              <a:rPr lang="pt-BR" dirty="0">
                <a:solidFill>
                  <a:schemeClr val="bg2">
                    <a:lumMod val="25000"/>
                  </a:schemeClr>
                </a:solidFill>
              </a:rPr>
              <a:t>Ao analisar as combinações possíveis com duas entradas, levando em consideração os valores para as variáveis de entrada A e B, somente produzirá uma saída 1 (VERDADEIRO) se — e somente se — todas as entradas sejam 0 (FALSO) e, para as demais condições, produzirá como resultado na saída igual a 0 (FALSO).</a:t>
            </a:r>
          </a:p>
        </p:txBody>
      </p:sp>
    </p:spTree>
    <p:extLst>
      <p:ext uri="{BB962C8B-B14F-4D97-AF65-F5344CB8AC3E}">
        <p14:creationId xmlns:p14="http://schemas.microsoft.com/office/powerpoint/2010/main" val="18312764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Outras portas lógicas fundamentais</a:t>
            </a:r>
          </a:p>
        </p:txBody>
      </p:sp>
      <p:sp>
        <p:nvSpPr>
          <p:cNvPr id="2" name="Espaço Reservado para Texto 1">
            <a:extLst>
              <a:ext uri="{FF2B5EF4-FFF2-40B4-BE49-F238E27FC236}">
                <a16:creationId xmlns:a16="http://schemas.microsoft.com/office/drawing/2014/main" id="{4F82619C-0449-2D8C-10E0-A99562F34087}"/>
              </a:ext>
            </a:extLst>
          </p:cNvPr>
          <p:cNvSpPr>
            <a:spLocks noGrp="1"/>
          </p:cNvSpPr>
          <p:nvPr>
            <p:ph type="body" sz="quarter" idx="11"/>
          </p:nvPr>
        </p:nvSpPr>
        <p:spPr/>
        <p:txBody>
          <a:bodyPr/>
          <a:lstStyle/>
          <a:p>
            <a:r>
              <a:rPr lang="pt-BR" dirty="0"/>
              <a:t>A porta NOR (Não OU)</a:t>
            </a:r>
          </a:p>
        </p:txBody>
      </p:sp>
      <p:grpSp>
        <p:nvGrpSpPr>
          <p:cNvPr id="3" name="Agrupar 2">
            <a:extLst>
              <a:ext uri="{FF2B5EF4-FFF2-40B4-BE49-F238E27FC236}">
                <a16:creationId xmlns:a16="http://schemas.microsoft.com/office/drawing/2014/main" id="{08E2B165-0643-E961-9EDC-39EED1FF38B2}"/>
              </a:ext>
            </a:extLst>
          </p:cNvPr>
          <p:cNvGrpSpPr/>
          <p:nvPr/>
        </p:nvGrpSpPr>
        <p:grpSpPr>
          <a:xfrm>
            <a:off x="1265382" y="2327275"/>
            <a:ext cx="9550400" cy="3602469"/>
            <a:chOff x="1330037" y="1749893"/>
            <a:chExt cx="9550400" cy="3602469"/>
          </a:xfrm>
        </p:grpSpPr>
        <p:sp>
          <p:nvSpPr>
            <p:cNvPr id="4" name="Retângulo: Cantos Arredondados 3">
              <a:extLst>
                <a:ext uri="{FF2B5EF4-FFF2-40B4-BE49-F238E27FC236}">
                  <a16:creationId xmlns:a16="http://schemas.microsoft.com/office/drawing/2014/main" id="{6B6BD61F-8966-2B11-9A4D-3D78295B7E96}"/>
                </a:ext>
              </a:extLst>
            </p:cNvPr>
            <p:cNvSpPr/>
            <p:nvPr/>
          </p:nvSpPr>
          <p:spPr>
            <a:xfrm>
              <a:off x="1330037" y="1749893"/>
              <a:ext cx="9550400" cy="3602469"/>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DE6D5955-9D09-9BDE-B967-DA7211FDC6C1}"/>
                </a:ext>
              </a:extLst>
            </p:cNvPr>
            <p:cNvSpPr txBox="1"/>
            <p:nvPr/>
          </p:nvSpPr>
          <p:spPr>
            <a:xfrm>
              <a:off x="1669188" y="1951527"/>
              <a:ext cx="3121092" cy="369332"/>
            </a:xfrm>
            <a:prstGeom prst="rect">
              <a:avLst/>
            </a:prstGeom>
            <a:noFill/>
          </p:spPr>
          <p:txBody>
            <a:bodyPr wrap="square">
              <a:spAutoFit/>
            </a:bodyPr>
            <a:lstStyle/>
            <a:p>
              <a:r>
                <a:rPr lang="pt-BR" b="1" dirty="0">
                  <a:effectLst/>
                </a:rPr>
                <a:t>Variável A, B e X</a:t>
              </a:r>
              <a:endParaRPr lang="pt-BR" b="1" dirty="0"/>
            </a:p>
          </p:txBody>
        </p:sp>
        <p:sp>
          <p:nvSpPr>
            <p:cNvPr id="8" name="CaixaDeTexto 7">
              <a:extLst>
                <a:ext uri="{FF2B5EF4-FFF2-40B4-BE49-F238E27FC236}">
                  <a16:creationId xmlns:a16="http://schemas.microsoft.com/office/drawing/2014/main" id="{20B07C3B-1564-86FE-5F1A-980DE3292E42}"/>
                </a:ext>
              </a:extLst>
            </p:cNvPr>
            <p:cNvSpPr txBox="1"/>
            <p:nvPr/>
          </p:nvSpPr>
          <p:spPr>
            <a:xfrm>
              <a:off x="1667937" y="2368714"/>
              <a:ext cx="3834893" cy="2800767"/>
            </a:xfrm>
            <a:prstGeom prst="rect">
              <a:avLst/>
            </a:prstGeom>
            <a:noFill/>
          </p:spPr>
          <p:txBody>
            <a:bodyPr wrap="square">
              <a:spAutoFit/>
            </a:bodyPr>
            <a:lstStyle/>
            <a:p>
              <a:r>
                <a:rPr lang="pt-BR" sz="1600" dirty="0">
                  <a:solidFill>
                    <a:schemeClr val="bg2">
                      <a:lumMod val="25000"/>
                    </a:schemeClr>
                  </a:solidFill>
                  <a:effectLst/>
                </a:rPr>
                <a:t>Nós podemos representar a aplicação desta função como: a lâmpada poderá estar apagada em duas situações distintas, se a porta do veículo estiver aberta e o interruptor da lâmpada for acionado. Neste cenário, vamos representar cada uma dessas possibilidades: a variável A representará a abertura da porta, a variável B representará o interruptor e a variável X representará o estado da lâmpada; se está acesa ou apagada.</a:t>
              </a:r>
            </a:p>
          </p:txBody>
        </p:sp>
        <p:sp>
          <p:nvSpPr>
            <p:cNvPr id="10" name="CaixaDeTexto 9">
              <a:extLst>
                <a:ext uri="{FF2B5EF4-FFF2-40B4-BE49-F238E27FC236}">
                  <a16:creationId xmlns:a16="http://schemas.microsoft.com/office/drawing/2014/main" id="{CE75E24D-9126-C763-DD5E-A721E9BB7BA8}"/>
                </a:ext>
              </a:extLst>
            </p:cNvPr>
            <p:cNvSpPr txBox="1"/>
            <p:nvPr/>
          </p:nvSpPr>
          <p:spPr>
            <a:xfrm>
              <a:off x="6633275" y="2076956"/>
              <a:ext cx="3121092" cy="369332"/>
            </a:xfrm>
            <a:prstGeom prst="rect">
              <a:avLst/>
            </a:prstGeom>
            <a:noFill/>
          </p:spPr>
          <p:txBody>
            <a:bodyPr wrap="square">
              <a:spAutoFit/>
            </a:bodyPr>
            <a:lstStyle/>
            <a:p>
              <a:r>
                <a:rPr lang="pt-BR" b="1" dirty="0">
                  <a:effectLst/>
                </a:rPr>
                <a:t>Igual a 0 e igual a 1</a:t>
              </a:r>
              <a:endParaRPr lang="pt-BR" b="1" dirty="0"/>
            </a:p>
          </p:txBody>
        </p:sp>
        <p:sp>
          <p:nvSpPr>
            <p:cNvPr id="11" name="CaixaDeTexto 10">
              <a:extLst>
                <a:ext uri="{FF2B5EF4-FFF2-40B4-BE49-F238E27FC236}">
                  <a16:creationId xmlns:a16="http://schemas.microsoft.com/office/drawing/2014/main" id="{C22EE606-05F3-0BFD-B7FE-1475762A4BE5}"/>
                </a:ext>
              </a:extLst>
            </p:cNvPr>
            <p:cNvSpPr txBox="1"/>
            <p:nvPr/>
          </p:nvSpPr>
          <p:spPr>
            <a:xfrm>
              <a:off x="6633274" y="2446288"/>
              <a:ext cx="4020099" cy="2308324"/>
            </a:xfrm>
            <a:prstGeom prst="rect">
              <a:avLst/>
            </a:prstGeom>
            <a:noFill/>
          </p:spPr>
          <p:txBody>
            <a:bodyPr wrap="square">
              <a:spAutoFit/>
            </a:bodyPr>
            <a:lstStyle/>
            <a:p>
              <a:r>
                <a:rPr lang="pt-BR" sz="1600" dirty="0">
                  <a:solidFill>
                    <a:schemeClr val="bg2">
                      <a:lumMod val="25000"/>
                    </a:schemeClr>
                  </a:solidFill>
                  <a:effectLst/>
                </a:rPr>
                <a:t>Ao analisarmos as combinações possíveis, levando em consideração os valores para a variável A, será igual a 0 se a porta estiver fechada e será igual a 1 se a porta estiver aberta. Em relação à variável B, temos o valor igual a 0 para o interruptor ativado e 1 para o interruptor desativado e, por fim, a variável X possuirá o valor 0 para a lâmpada apagada e 1 para a lâmpada acesa.</a:t>
              </a:r>
            </a:p>
          </p:txBody>
        </p:sp>
        <p:grpSp>
          <p:nvGrpSpPr>
            <p:cNvPr id="12" name="Agrupar 11">
              <a:extLst>
                <a:ext uri="{FF2B5EF4-FFF2-40B4-BE49-F238E27FC236}">
                  <a16:creationId xmlns:a16="http://schemas.microsoft.com/office/drawing/2014/main" id="{992AC951-AEBD-E8B4-7FA2-DE7BC0FA5B84}"/>
                </a:ext>
              </a:extLst>
            </p:cNvPr>
            <p:cNvGrpSpPr/>
            <p:nvPr/>
          </p:nvGrpSpPr>
          <p:grpSpPr>
            <a:xfrm>
              <a:off x="5882639" y="1951527"/>
              <a:ext cx="371475" cy="3122933"/>
              <a:chOff x="5882639" y="1951527"/>
              <a:chExt cx="371475" cy="3122933"/>
            </a:xfrm>
          </p:grpSpPr>
          <p:cxnSp>
            <p:nvCxnSpPr>
              <p:cNvPr id="13" name="Conector reto 12">
                <a:extLst>
                  <a:ext uri="{FF2B5EF4-FFF2-40B4-BE49-F238E27FC236}">
                    <a16:creationId xmlns:a16="http://schemas.microsoft.com/office/drawing/2014/main" id="{EA6D0599-7473-4E46-0C26-CF4E36BE637E}"/>
                  </a:ext>
                </a:extLst>
              </p:cNvPr>
              <p:cNvCxnSpPr>
                <a:cxnSpLocks/>
              </p:cNvCxnSpPr>
              <p:nvPr/>
            </p:nvCxnSpPr>
            <p:spPr>
              <a:xfrm>
                <a:off x="6068377" y="1951527"/>
                <a:ext cx="0" cy="3122933"/>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14" name="Elipse 13">
                <a:extLst>
                  <a:ext uri="{FF2B5EF4-FFF2-40B4-BE49-F238E27FC236}">
                    <a16:creationId xmlns:a16="http://schemas.microsoft.com/office/drawing/2014/main" id="{B24EF8D6-1A74-CB65-DBFF-CAF9D31B7255}"/>
                  </a:ext>
                </a:extLst>
              </p:cNvPr>
              <p:cNvSpPr/>
              <p:nvPr/>
            </p:nvSpPr>
            <p:spPr>
              <a:xfrm>
                <a:off x="5882639" y="3327256"/>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Sinal de Multiplicação 14">
                <a:extLst>
                  <a:ext uri="{FF2B5EF4-FFF2-40B4-BE49-F238E27FC236}">
                    <a16:creationId xmlns:a16="http://schemas.microsoft.com/office/drawing/2014/main" id="{F45AE0A9-71DF-FEAE-6F4B-9DE7AACEB886}"/>
                  </a:ext>
                </a:extLst>
              </p:cNvPr>
              <p:cNvSpPr/>
              <p:nvPr/>
            </p:nvSpPr>
            <p:spPr>
              <a:xfrm>
                <a:off x="5954553" y="3399170"/>
                <a:ext cx="227646" cy="227646"/>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grpSp>
      </p:grpSp>
    </p:spTree>
    <p:extLst>
      <p:ext uri="{BB962C8B-B14F-4D97-AF65-F5344CB8AC3E}">
        <p14:creationId xmlns:p14="http://schemas.microsoft.com/office/powerpoint/2010/main" val="26347140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Outras portas lógicas fundamentais</a:t>
            </a:r>
          </a:p>
        </p:txBody>
      </p:sp>
      <p:sp>
        <p:nvSpPr>
          <p:cNvPr id="2" name="Espaço Reservado para Texto 1">
            <a:extLst>
              <a:ext uri="{FF2B5EF4-FFF2-40B4-BE49-F238E27FC236}">
                <a16:creationId xmlns:a16="http://schemas.microsoft.com/office/drawing/2014/main" id="{4F82619C-0449-2D8C-10E0-A99562F34087}"/>
              </a:ext>
            </a:extLst>
          </p:cNvPr>
          <p:cNvSpPr>
            <a:spLocks noGrp="1"/>
          </p:cNvSpPr>
          <p:nvPr>
            <p:ph type="body" sz="quarter" idx="11"/>
          </p:nvPr>
        </p:nvSpPr>
        <p:spPr>
          <a:xfrm>
            <a:off x="1019175" y="1183401"/>
            <a:ext cx="10153650" cy="857250"/>
          </a:xfrm>
        </p:spPr>
        <p:txBody>
          <a:bodyPr/>
          <a:lstStyle/>
          <a:p>
            <a:r>
              <a:rPr lang="pt-BR" dirty="0"/>
              <a:t>A porta NAND (Não E)</a:t>
            </a:r>
          </a:p>
        </p:txBody>
      </p:sp>
      <p:grpSp>
        <p:nvGrpSpPr>
          <p:cNvPr id="5" name="Agrupar 4">
            <a:extLst>
              <a:ext uri="{FF2B5EF4-FFF2-40B4-BE49-F238E27FC236}">
                <a16:creationId xmlns:a16="http://schemas.microsoft.com/office/drawing/2014/main" id="{87C633CC-2D71-91B3-683C-1B621D5E369B}"/>
              </a:ext>
            </a:extLst>
          </p:cNvPr>
          <p:cNvGrpSpPr/>
          <p:nvPr/>
        </p:nvGrpSpPr>
        <p:grpSpPr>
          <a:xfrm>
            <a:off x="2237874" y="1773806"/>
            <a:ext cx="7716252" cy="1052263"/>
            <a:chOff x="2603500" y="1654361"/>
            <a:chExt cx="6948488" cy="1052263"/>
          </a:xfrm>
        </p:grpSpPr>
        <p:sp>
          <p:nvSpPr>
            <p:cNvPr id="9" name="Retângulo: Cantos Arredondados 8">
              <a:extLst>
                <a:ext uri="{FF2B5EF4-FFF2-40B4-BE49-F238E27FC236}">
                  <a16:creationId xmlns:a16="http://schemas.microsoft.com/office/drawing/2014/main" id="{3D7EDAA7-E6F7-BD34-A9C8-3B85D51D69CA}"/>
                </a:ext>
              </a:extLst>
            </p:cNvPr>
            <p:cNvSpPr/>
            <p:nvPr/>
          </p:nvSpPr>
          <p:spPr>
            <a:xfrm>
              <a:off x="2603500" y="1654361"/>
              <a:ext cx="6948488" cy="10522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D89E8774-757B-871A-4EED-BA769E55E4CB}"/>
                    </a:ext>
                  </a:extLst>
                </p:cNvPr>
                <p:cNvSpPr txBox="1"/>
                <p:nvPr/>
              </p:nvSpPr>
              <p:spPr>
                <a:xfrm>
                  <a:off x="3679630" y="2024167"/>
                  <a:ext cx="4832740" cy="3699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𝑋</m:t>
                        </m:r>
                        <m:r>
                          <a:rPr lang="en-US">
                            <a:latin typeface="Cambria Math" panose="02040503050406030204" pitchFamily="18" charset="0"/>
                          </a:rPr>
                          <m:t>=</m:t>
                        </m:r>
                        <m:acc>
                          <m:accPr>
                            <m:chr m:val="̅"/>
                            <m:ctrlPr>
                              <a:rPr lang="pt-BR" i="1">
                                <a:latin typeface="Cambria Math" panose="02040503050406030204" pitchFamily="18" charset="0"/>
                              </a:rPr>
                            </m:ctrlPr>
                          </m:accPr>
                          <m:e>
                            <m:r>
                              <a:rPr lang="en-US" i="1">
                                <a:latin typeface="Cambria Math" panose="02040503050406030204" pitchFamily="18" charset="0"/>
                              </a:rPr>
                              <m:t>𝐴</m:t>
                            </m:r>
                            <m:r>
                              <a:rPr lang="en-US">
                                <a:latin typeface="Cambria Math" panose="02040503050406030204" pitchFamily="18" charset="0"/>
                              </a:rPr>
                              <m:t>⋅</m:t>
                            </m:r>
                            <m:r>
                              <a:rPr lang="en-US" i="1">
                                <a:latin typeface="Cambria Math" panose="02040503050406030204" pitchFamily="18" charset="0"/>
                              </a:rPr>
                              <m:t>𝐵</m:t>
                            </m:r>
                          </m:e>
                        </m:acc>
                      </m:oMath>
                    </m:oMathPara>
                  </a14:m>
                  <a:endParaRPr lang="pt-BR" dirty="0"/>
                </a:p>
              </p:txBody>
            </p:sp>
          </mc:Choice>
          <mc:Fallback xmlns="">
            <p:sp>
              <p:nvSpPr>
                <p:cNvPr id="16" name="CaixaDeTexto 15">
                  <a:extLst>
                    <a:ext uri="{FF2B5EF4-FFF2-40B4-BE49-F238E27FC236}">
                      <a16:creationId xmlns:a16="http://schemas.microsoft.com/office/drawing/2014/main" id="{D89E8774-757B-871A-4EED-BA769E55E4CB}"/>
                    </a:ext>
                  </a:extLst>
                </p:cNvPr>
                <p:cNvSpPr txBox="1">
                  <a:spLocks noRot="1" noChangeAspect="1" noMove="1" noResize="1" noEditPoints="1" noAdjustHandles="1" noChangeArrowheads="1" noChangeShapeType="1" noTextEdit="1"/>
                </p:cNvSpPr>
                <p:nvPr/>
              </p:nvSpPr>
              <p:spPr>
                <a:xfrm>
                  <a:off x="3679630" y="2024167"/>
                  <a:ext cx="4832740" cy="369909"/>
                </a:xfrm>
                <a:prstGeom prst="rect">
                  <a:avLst/>
                </a:prstGeom>
                <a:blipFill>
                  <a:blip r:embed="rId3"/>
                  <a:stretch>
                    <a:fillRect/>
                  </a:stretch>
                </a:blipFill>
              </p:spPr>
              <p:txBody>
                <a:bodyPr/>
                <a:lstStyle/>
                <a:p>
                  <a:r>
                    <a:rPr lang="pt-BR">
                      <a:noFill/>
                    </a:rPr>
                    <a:t> </a:t>
                  </a:r>
                </a:p>
              </p:txBody>
            </p:sp>
          </mc:Fallback>
        </mc:AlternateContent>
      </p:grpSp>
      <p:grpSp>
        <p:nvGrpSpPr>
          <p:cNvPr id="26" name="Agrupar 25">
            <a:extLst>
              <a:ext uri="{FF2B5EF4-FFF2-40B4-BE49-F238E27FC236}">
                <a16:creationId xmlns:a16="http://schemas.microsoft.com/office/drawing/2014/main" id="{17304E89-48D1-7C68-DE01-554C364143E1}"/>
              </a:ext>
            </a:extLst>
          </p:cNvPr>
          <p:cNvGrpSpPr/>
          <p:nvPr/>
        </p:nvGrpSpPr>
        <p:grpSpPr>
          <a:xfrm>
            <a:off x="1496291" y="3052703"/>
            <a:ext cx="9199417" cy="3371273"/>
            <a:chOff x="2839236" y="1534451"/>
            <a:chExt cx="6520283" cy="2257348"/>
          </a:xfrm>
        </p:grpSpPr>
        <p:grpSp>
          <p:nvGrpSpPr>
            <p:cNvPr id="27" name="Agrupar 26">
              <a:extLst>
                <a:ext uri="{FF2B5EF4-FFF2-40B4-BE49-F238E27FC236}">
                  <a16:creationId xmlns:a16="http://schemas.microsoft.com/office/drawing/2014/main" id="{7FCBB311-D7D8-35EE-C77D-B88741B6DF34}"/>
                </a:ext>
              </a:extLst>
            </p:cNvPr>
            <p:cNvGrpSpPr/>
            <p:nvPr/>
          </p:nvGrpSpPr>
          <p:grpSpPr>
            <a:xfrm>
              <a:off x="2839236" y="1534451"/>
              <a:ext cx="3121093" cy="2257348"/>
              <a:chOff x="2661436" y="1502701"/>
              <a:chExt cx="3121093" cy="2257348"/>
            </a:xfrm>
          </p:grpSpPr>
          <p:sp>
            <p:nvSpPr>
              <p:cNvPr id="32" name="Retângulo: Cantos Arredondados 31">
                <a:extLst>
                  <a:ext uri="{FF2B5EF4-FFF2-40B4-BE49-F238E27FC236}">
                    <a16:creationId xmlns:a16="http://schemas.microsoft.com/office/drawing/2014/main" id="{4E1633CF-20EF-EA78-6738-2FE72F8C340E}"/>
                  </a:ext>
                </a:extLst>
              </p:cNvPr>
              <p:cNvSpPr/>
              <p:nvPr/>
            </p:nvSpPr>
            <p:spPr>
              <a:xfrm>
                <a:off x="2661436" y="2256867"/>
                <a:ext cx="3121093" cy="150318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86D24EB1-1BC5-3E4B-3DBE-51194788F8E7}"/>
                  </a:ext>
                </a:extLst>
              </p:cNvPr>
              <p:cNvSpPr txBox="1"/>
              <p:nvPr/>
            </p:nvSpPr>
            <p:spPr>
              <a:xfrm>
                <a:off x="2870581" y="3375014"/>
                <a:ext cx="2702801" cy="247299"/>
              </a:xfrm>
              <a:prstGeom prst="rect">
                <a:avLst/>
              </a:prstGeom>
              <a:noFill/>
            </p:spPr>
            <p:txBody>
              <a:bodyPr wrap="square">
                <a:spAutoFit/>
              </a:bodyPr>
              <a:lstStyle/>
              <a:p>
                <a:r>
                  <a:rPr lang="pt-BR" b="1" dirty="0">
                    <a:effectLst/>
                  </a:rPr>
                  <a:t>Símbolo de uma porta NAND.</a:t>
                </a:r>
                <a:endParaRPr lang="pt-BR" b="1" dirty="0"/>
              </a:p>
            </p:txBody>
          </p:sp>
          <p:pic>
            <p:nvPicPr>
              <p:cNvPr id="34" name="Imagem 33">
                <a:extLst>
                  <a:ext uri="{FF2B5EF4-FFF2-40B4-BE49-F238E27FC236}">
                    <a16:creationId xmlns:a16="http://schemas.microsoft.com/office/drawing/2014/main" id="{8C7D3FAC-A97D-609C-52E4-9596C034B9E9}"/>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3299145" y="1502701"/>
                <a:ext cx="1845675" cy="1743627"/>
              </a:xfrm>
              <a:prstGeom prst="rect">
                <a:avLst/>
              </a:prstGeom>
            </p:spPr>
          </p:pic>
        </p:grpSp>
        <p:grpSp>
          <p:nvGrpSpPr>
            <p:cNvPr id="28" name="Agrupar 27">
              <a:extLst>
                <a:ext uri="{FF2B5EF4-FFF2-40B4-BE49-F238E27FC236}">
                  <a16:creationId xmlns:a16="http://schemas.microsoft.com/office/drawing/2014/main" id="{A50288CC-D638-7FDC-1DCA-971D3EEADDA4}"/>
                </a:ext>
              </a:extLst>
            </p:cNvPr>
            <p:cNvGrpSpPr/>
            <p:nvPr/>
          </p:nvGrpSpPr>
          <p:grpSpPr>
            <a:xfrm>
              <a:off x="6238426" y="1534451"/>
              <a:ext cx="3121093" cy="2257348"/>
              <a:chOff x="2661436" y="1502701"/>
              <a:chExt cx="3121093" cy="2257348"/>
            </a:xfrm>
          </p:grpSpPr>
          <p:sp>
            <p:nvSpPr>
              <p:cNvPr id="29" name="Retângulo: Cantos Arredondados 28">
                <a:extLst>
                  <a:ext uri="{FF2B5EF4-FFF2-40B4-BE49-F238E27FC236}">
                    <a16:creationId xmlns:a16="http://schemas.microsoft.com/office/drawing/2014/main" id="{9568BE13-B39F-36D1-9D24-3F83335FC40F}"/>
                  </a:ext>
                </a:extLst>
              </p:cNvPr>
              <p:cNvSpPr/>
              <p:nvPr/>
            </p:nvSpPr>
            <p:spPr>
              <a:xfrm>
                <a:off x="2661436" y="2256867"/>
                <a:ext cx="3121093" cy="150318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4DF9540F-2B5F-8952-4625-0C0B95E31F03}"/>
                  </a:ext>
                </a:extLst>
              </p:cNvPr>
              <p:cNvSpPr txBox="1"/>
              <p:nvPr/>
            </p:nvSpPr>
            <p:spPr>
              <a:xfrm>
                <a:off x="2870581" y="3375014"/>
                <a:ext cx="2702801" cy="247299"/>
              </a:xfrm>
              <a:prstGeom prst="rect">
                <a:avLst/>
              </a:prstGeom>
              <a:noFill/>
            </p:spPr>
            <p:txBody>
              <a:bodyPr wrap="square">
                <a:spAutoFit/>
              </a:bodyPr>
              <a:lstStyle/>
              <a:p>
                <a:r>
                  <a:rPr lang="pt-BR" b="1" dirty="0">
                    <a:effectLst/>
                  </a:rPr>
                  <a:t>A porta NAND ('NOT AND' 'NÃO-E').</a:t>
                </a:r>
                <a:endParaRPr lang="pt-BR" b="1" dirty="0"/>
              </a:p>
            </p:txBody>
          </p:sp>
          <p:pic>
            <p:nvPicPr>
              <p:cNvPr id="31" name="Imagem 30">
                <a:extLst>
                  <a:ext uri="{FF2B5EF4-FFF2-40B4-BE49-F238E27FC236}">
                    <a16:creationId xmlns:a16="http://schemas.microsoft.com/office/drawing/2014/main" id="{BFDC15F3-1BA8-F8AE-68FB-48C9040DE325}"/>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3299145" y="1502701"/>
                <a:ext cx="1845675" cy="1743627"/>
              </a:xfrm>
              <a:prstGeom prst="rect">
                <a:avLst/>
              </a:prstGeom>
            </p:spPr>
          </p:pic>
        </p:grpSp>
      </p:grpSp>
    </p:spTree>
    <p:extLst>
      <p:ext uri="{BB962C8B-B14F-4D97-AF65-F5344CB8AC3E}">
        <p14:creationId xmlns:p14="http://schemas.microsoft.com/office/powerpoint/2010/main" val="3736182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Principais componentes de hardware dos computadores</a:t>
            </a:r>
          </a:p>
        </p:txBody>
      </p:sp>
      <p:sp>
        <p:nvSpPr>
          <p:cNvPr id="2" name="Espaço Reservado para Texto 1">
            <a:extLst>
              <a:ext uri="{FF2B5EF4-FFF2-40B4-BE49-F238E27FC236}">
                <a16:creationId xmlns:a16="http://schemas.microsoft.com/office/drawing/2014/main" id="{BC739D0E-97B3-36BE-6EBC-EA21BEA10A03}"/>
              </a:ext>
            </a:extLst>
          </p:cNvPr>
          <p:cNvSpPr>
            <a:spLocks noGrp="1"/>
          </p:cNvSpPr>
          <p:nvPr>
            <p:ph type="body" sz="quarter" idx="11"/>
          </p:nvPr>
        </p:nvSpPr>
        <p:spPr/>
        <p:txBody>
          <a:bodyPr/>
          <a:lstStyle/>
          <a:p>
            <a:r>
              <a:rPr lang="pt-BR" dirty="0"/>
              <a:t>Memória principal</a:t>
            </a:r>
          </a:p>
        </p:txBody>
      </p:sp>
      <p:sp>
        <p:nvSpPr>
          <p:cNvPr id="3" name="CaixaDeTexto 2">
            <a:extLst>
              <a:ext uri="{FF2B5EF4-FFF2-40B4-BE49-F238E27FC236}">
                <a16:creationId xmlns:a16="http://schemas.microsoft.com/office/drawing/2014/main" id="{2F1C0461-3E08-0B54-67B9-AD40350FDB85}"/>
              </a:ext>
            </a:extLst>
          </p:cNvPr>
          <p:cNvSpPr txBox="1"/>
          <p:nvPr/>
        </p:nvSpPr>
        <p:spPr>
          <a:xfrm>
            <a:off x="1114425" y="2637910"/>
            <a:ext cx="5143498" cy="2862322"/>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Memória principal armazena dados e programas para execução no processador.</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Composta por células, cada uma armazenando um byte, semelhante a caixas de correio com endereços únicos.</a:t>
            </a:r>
          </a:p>
          <a:p>
            <a:pPr marL="285750" indent="-285750" algn="l">
              <a:buFont typeface="Arial" panose="020B0604020202020204" pitchFamily="34" charset="0"/>
              <a:buChar char="•"/>
            </a:pPr>
            <a:endParaRPr lang="pt-BR" dirty="0">
              <a:solidFill>
                <a:schemeClr val="bg2">
                  <a:lumMod val="25000"/>
                </a:schemeClr>
              </a:solidFill>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É chamada de RAM (em seu formato mais comum) por permitir o acesso a qualquer endereço em qualquer ordem.</a:t>
            </a:r>
          </a:p>
        </p:txBody>
      </p:sp>
      <p:pic>
        <p:nvPicPr>
          <p:cNvPr id="6" name="Imagem 5" descr="Tela de computador com texto preto sobre fundo branco&#10;&#10;Descrição gerada automaticamente com confiança média">
            <a:extLst>
              <a:ext uri="{FF2B5EF4-FFF2-40B4-BE49-F238E27FC236}">
                <a16:creationId xmlns:a16="http://schemas.microsoft.com/office/drawing/2014/main" id="{10ACDDF0-07F6-2A97-7AAE-63EDD099FE9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014368" y="2862262"/>
            <a:ext cx="3602832" cy="2024063"/>
          </a:xfrm>
          <a:prstGeom prst="rect">
            <a:avLst/>
          </a:prstGeom>
        </p:spPr>
      </p:pic>
    </p:spTree>
    <p:extLst>
      <p:ext uri="{BB962C8B-B14F-4D97-AF65-F5344CB8AC3E}">
        <p14:creationId xmlns:p14="http://schemas.microsoft.com/office/powerpoint/2010/main" val="14396019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Outras portas lógicas fundamentais</a:t>
            </a:r>
          </a:p>
        </p:txBody>
      </p:sp>
      <p:sp>
        <p:nvSpPr>
          <p:cNvPr id="2" name="Espaço Reservado para Texto 1">
            <a:extLst>
              <a:ext uri="{FF2B5EF4-FFF2-40B4-BE49-F238E27FC236}">
                <a16:creationId xmlns:a16="http://schemas.microsoft.com/office/drawing/2014/main" id="{4F82619C-0449-2D8C-10E0-A99562F34087}"/>
              </a:ext>
            </a:extLst>
          </p:cNvPr>
          <p:cNvSpPr>
            <a:spLocks noGrp="1"/>
          </p:cNvSpPr>
          <p:nvPr>
            <p:ph type="body" sz="quarter" idx="11"/>
          </p:nvPr>
        </p:nvSpPr>
        <p:spPr>
          <a:xfrm>
            <a:off x="1019175" y="1183401"/>
            <a:ext cx="10153650" cy="857250"/>
          </a:xfrm>
        </p:spPr>
        <p:txBody>
          <a:bodyPr/>
          <a:lstStyle/>
          <a:p>
            <a:r>
              <a:rPr lang="pt-BR" dirty="0"/>
              <a:t>A porta NAND (Não E)</a:t>
            </a:r>
          </a:p>
        </p:txBody>
      </p:sp>
      <p:pic>
        <p:nvPicPr>
          <p:cNvPr id="4" name="Imagem 3" descr="Tabela, Calendário&#10;&#10;Descrição gerada automaticamente">
            <a:extLst>
              <a:ext uri="{FF2B5EF4-FFF2-40B4-BE49-F238E27FC236}">
                <a16:creationId xmlns:a16="http://schemas.microsoft.com/office/drawing/2014/main" id="{5567EE4C-14CB-6B95-153B-751BAC925F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04654" y="1732112"/>
            <a:ext cx="5826661" cy="3393775"/>
          </a:xfrm>
          <a:prstGeom prst="rect">
            <a:avLst/>
          </a:prstGeom>
        </p:spPr>
      </p:pic>
      <p:sp>
        <p:nvSpPr>
          <p:cNvPr id="8" name="CaixaDeTexto 7">
            <a:extLst>
              <a:ext uri="{FF2B5EF4-FFF2-40B4-BE49-F238E27FC236}">
                <a16:creationId xmlns:a16="http://schemas.microsoft.com/office/drawing/2014/main" id="{6326BD82-174A-3F4B-D661-85FF2567739C}"/>
              </a:ext>
            </a:extLst>
          </p:cNvPr>
          <p:cNvSpPr txBox="1"/>
          <p:nvPr/>
        </p:nvSpPr>
        <p:spPr>
          <a:xfrm>
            <a:off x="1031875" y="5405593"/>
            <a:ext cx="10140950" cy="923330"/>
          </a:xfrm>
          <a:prstGeom prst="rect">
            <a:avLst/>
          </a:prstGeom>
          <a:noFill/>
        </p:spPr>
        <p:txBody>
          <a:bodyPr wrap="square">
            <a:spAutoFit/>
          </a:bodyPr>
          <a:lstStyle/>
          <a:p>
            <a:r>
              <a:rPr lang="pt-BR" dirty="0">
                <a:solidFill>
                  <a:schemeClr val="bg2">
                    <a:lumMod val="25000"/>
                  </a:schemeClr>
                </a:solidFill>
              </a:rPr>
              <a:t>Ao analisar as combinações possíveis, levando em consideração os valores para as variáveis de entrada A e B, somente produzirá uma saída 0 (FALSO) se — e somente se — todas as entradas forem 1 (VERDADEIRO) e, para as demais condições, produzirá como resultado na saída igual a 1 (VERDADEIRO).</a:t>
            </a:r>
          </a:p>
        </p:txBody>
      </p:sp>
    </p:spTree>
    <p:extLst>
      <p:ext uri="{BB962C8B-B14F-4D97-AF65-F5344CB8AC3E}">
        <p14:creationId xmlns:p14="http://schemas.microsoft.com/office/powerpoint/2010/main" val="25182995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Outras portas lógicas fundamentais</a:t>
            </a:r>
          </a:p>
        </p:txBody>
      </p:sp>
      <p:sp>
        <p:nvSpPr>
          <p:cNvPr id="2" name="Espaço Reservado para Texto 1">
            <a:extLst>
              <a:ext uri="{FF2B5EF4-FFF2-40B4-BE49-F238E27FC236}">
                <a16:creationId xmlns:a16="http://schemas.microsoft.com/office/drawing/2014/main" id="{4F82619C-0449-2D8C-10E0-A99562F34087}"/>
              </a:ext>
            </a:extLst>
          </p:cNvPr>
          <p:cNvSpPr>
            <a:spLocks noGrp="1"/>
          </p:cNvSpPr>
          <p:nvPr>
            <p:ph type="body" sz="quarter" idx="11"/>
          </p:nvPr>
        </p:nvSpPr>
        <p:spPr>
          <a:xfrm>
            <a:off x="1019175" y="1358892"/>
            <a:ext cx="10153650" cy="857250"/>
          </a:xfrm>
        </p:spPr>
        <p:txBody>
          <a:bodyPr/>
          <a:lstStyle/>
          <a:p>
            <a:r>
              <a:rPr lang="pt-BR" dirty="0"/>
              <a:t>A porta XOR (Ou exclusivo)</a:t>
            </a:r>
          </a:p>
        </p:txBody>
      </p:sp>
      <p:pic>
        <p:nvPicPr>
          <p:cNvPr id="5" name="Imagem 4" descr="Tabela&#10;&#10;Descrição gerada automaticamente">
            <a:extLst>
              <a:ext uri="{FF2B5EF4-FFF2-40B4-BE49-F238E27FC236}">
                <a16:creationId xmlns:a16="http://schemas.microsoft.com/office/drawing/2014/main" id="{BA227D0A-40BE-DEFF-0F2D-B20E84CEB8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71782" y="2087590"/>
            <a:ext cx="3888509" cy="2682819"/>
          </a:xfrm>
          <a:prstGeom prst="rect">
            <a:avLst/>
          </a:prstGeom>
        </p:spPr>
      </p:pic>
      <p:grpSp>
        <p:nvGrpSpPr>
          <p:cNvPr id="6" name="Agrupar 5">
            <a:extLst>
              <a:ext uri="{FF2B5EF4-FFF2-40B4-BE49-F238E27FC236}">
                <a16:creationId xmlns:a16="http://schemas.microsoft.com/office/drawing/2014/main" id="{3B216D72-757A-B6EF-E23E-D85A4C33955E}"/>
              </a:ext>
            </a:extLst>
          </p:cNvPr>
          <p:cNvGrpSpPr/>
          <p:nvPr/>
        </p:nvGrpSpPr>
        <p:grpSpPr>
          <a:xfrm>
            <a:off x="2321001" y="5221537"/>
            <a:ext cx="7716252" cy="1052263"/>
            <a:chOff x="2603500" y="1654361"/>
            <a:chExt cx="6948488" cy="1052263"/>
          </a:xfrm>
        </p:grpSpPr>
        <p:sp>
          <p:nvSpPr>
            <p:cNvPr id="9" name="Retângulo: Cantos Arredondados 8">
              <a:extLst>
                <a:ext uri="{FF2B5EF4-FFF2-40B4-BE49-F238E27FC236}">
                  <a16:creationId xmlns:a16="http://schemas.microsoft.com/office/drawing/2014/main" id="{F8C96FE2-9F47-58C8-737F-25EDA54954F4}"/>
                </a:ext>
              </a:extLst>
            </p:cNvPr>
            <p:cNvSpPr/>
            <p:nvPr/>
          </p:nvSpPr>
          <p:spPr>
            <a:xfrm>
              <a:off x="2603500" y="1654361"/>
              <a:ext cx="6948488" cy="10522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D99C34CB-9614-4D09-1B15-6C010D719D34}"/>
                    </a:ext>
                  </a:extLst>
                </p:cNvPr>
                <p:cNvSpPr txBox="1"/>
                <p:nvPr/>
              </p:nvSpPr>
              <p:spPr>
                <a:xfrm>
                  <a:off x="3679630" y="2024167"/>
                  <a:ext cx="48327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𝑋</m:t>
                        </m:r>
                        <m:r>
                          <a:rPr lang="en-US">
                            <a:latin typeface="Cambria Math" panose="02040503050406030204" pitchFamily="18" charset="0"/>
                          </a:rPr>
                          <m:t>=</m:t>
                        </m:r>
                        <m:r>
                          <a:rPr lang="en-US" i="1">
                            <a:latin typeface="Cambria Math" panose="02040503050406030204" pitchFamily="18" charset="0"/>
                          </a:rPr>
                          <m:t>𝐴</m:t>
                        </m:r>
                        <m:r>
                          <a:rPr lang="en-US">
                            <a:latin typeface="Cambria Math" panose="02040503050406030204" pitchFamily="18" charset="0"/>
                          </a:rPr>
                          <m:t>⊕</m:t>
                        </m:r>
                        <m:r>
                          <a:rPr lang="en-US" i="1">
                            <a:latin typeface="Cambria Math" panose="02040503050406030204" pitchFamily="18" charset="0"/>
                          </a:rPr>
                          <m:t>𝐵</m:t>
                        </m:r>
                      </m:oMath>
                    </m:oMathPara>
                  </a14:m>
                  <a:endParaRPr lang="pt-BR" dirty="0"/>
                </a:p>
              </p:txBody>
            </p:sp>
          </mc:Choice>
          <mc:Fallback xmlns="">
            <p:sp>
              <p:nvSpPr>
                <p:cNvPr id="10" name="CaixaDeTexto 9">
                  <a:extLst>
                    <a:ext uri="{FF2B5EF4-FFF2-40B4-BE49-F238E27FC236}">
                      <a16:creationId xmlns:a16="http://schemas.microsoft.com/office/drawing/2014/main" id="{D99C34CB-9614-4D09-1B15-6C010D719D34}"/>
                    </a:ext>
                  </a:extLst>
                </p:cNvPr>
                <p:cNvSpPr txBox="1">
                  <a:spLocks noRot="1" noChangeAspect="1" noMove="1" noResize="1" noEditPoints="1" noAdjustHandles="1" noChangeArrowheads="1" noChangeShapeType="1" noTextEdit="1"/>
                </p:cNvSpPr>
                <p:nvPr/>
              </p:nvSpPr>
              <p:spPr>
                <a:xfrm>
                  <a:off x="3679630" y="2024167"/>
                  <a:ext cx="4832740" cy="369332"/>
                </a:xfrm>
                <a:prstGeom prst="rect">
                  <a:avLst/>
                </a:prstGeom>
                <a:blipFill>
                  <a:blip r:embed="rId4"/>
                  <a:stretch>
                    <a:fillRect b="-4918"/>
                  </a:stretch>
                </a:blipFill>
              </p:spPr>
              <p:txBody>
                <a:bodyPr/>
                <a:lstStyle/>
                <a:p>
                  <a:r>
                    <a:rPr lang="pt-BR">
                      <a:noFill/>
                    </a:rPr>
                    <a:t> </a:t>
                  </a:r>
                </a:p>
              </p:txBody>
            </p:sp>
          </mc:Fallback>
        </mc:AlternateContent>
      </p:grpSp>
      <p:pic>
        <p:nvPicPr>
          <p:cNvPr id="11" name="Imagem 10" descr="Diagrama&#10;&#10;Descrição gerada automaticamente">
            <a:extLst>
              <a:ext uri="{FF2B5EF4-FFF2-40B4-BE49-F238E27FC236}">
                <a16:creationId xmlns:a16="http://schemas.microsoft.com/office/drawing/2014/main" id="{E9FB2254-9D72-716C-593A-3AC664BD0CC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60291" y="2563424"/>
            <a:ext cx="5868967" cy="2018101"/>
          </a:xfrm>
          <a:prstGeom prst="rect">
            <a:avLst/>
          </a:prstGeom>
        </p:spPr>
      </p:pic>
    </p:spTree>
    <p:extLst>
      <p:ext uri="{BB962C8B-B14F-4D97-AF65-F5344CB8AC3E}">
        <p14:creationId xmlns:p14="http://schemas.microsoft.com/office/powerpoint/2010/main" val="105556201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Outras portas lógicas fundamentais</a:t>
            </a:r>
          </a:p>
        </p:txBody>
      </p:sp>
      <p:sp>
        <p:nvSpPr>
          <p:cNvPr id="2" name="Espaço Reservado para Texto 1">
            <a:extLst>
              <a:ext uri="{FF2B5EF4-FFF2-40B4-BE49-F238E27FC236}">
                <a16:creationId xmlns:a16="http://schemas.microsoft.com/office/drawing/2014/main" id="{4F82619C-0449-2D8C-10E0-A99562F34087}"/>
              </a:ext>
            </a:extLst>
          </p:cNvPr>
          <p:cNvSpPr>
            <a:spLocks noGrp="1"/>
          </p:cNvSpPr>
          <p:nvPr>
            <p:ph type="body" sz="quarter" idx="11"/>
          </p:nvPr>
        </p:nvSpPr>
        <p:spPr>
          <a:xfrm>
            <a:off x="1019175" y="1358892"/>
            <a:ext cx="10153650" cy="857250"/>
          </a:xfrm>
        </p:spPr>
        <p:txBody>
          <a:bodyPr/>
          <a:lstStyle/>
          <a:p>
            <a:r>
              <a:rPr lang="pt-BR" dirty="0"/>
              <a:t>A porta XNOR (coincidência)</a:t>
            </a:r>
          </a:p>
        </p:txBody>
      </p:sp>
      <p:grpSp>
        <p:nvGrpSpPr>
          <p:cNvPr id="3" name="Agrupar 2">
            <a:extLst>
              <a:ext uri="{FF2B5EF4-FFF2-40B4-BE49-F238E27FC236}">
                <a16:creationId xmlns:a16="http://schemas.microsoft.com/office/drawing/2014/main" id="{227798F3-1A0C-BF1C-15DF-5FBD3ED6E968}"/>
              </a:ext>
            </a:extLst>
          </p:cNvPr>
          <p:cNvGrpSpPr/>
          <p:nvPr/>
        </p:nvGrpSpPr>
        <p:grpSpPr>
          <a:xfrm>
            <a:off x="1803765" y="2216142"/>
            <a:ext cx="7716252" cy="1052263"/>
            <a:chOff x="2603500" y="1654361"/>
            <a:chExt cx="6948488" cy="1052263"/>
          </a:xfrm>
        </p:grpSpPr>
        <p:sp>
          <p:nvSpPr>
            <p:cNvPr id="5" name="Retângulo: Cantos Arredondados 4">
              <a:extLst>
                <a:ext uri="{FF2B5EF4-FFF2-40B4-BE49-F238E27FC236}">
                  <a16:creationId xmlns:a16="http://schemas.microsoft.com/office/drawing/2014/main" id="{F07B0C64-E391-A92F-5CD2-0BC7468D006A}"/>
                </a:ext>
              </a:extLst>
            </p:cNvPr>
            <p:cNvSpPr/>
            <p:nvPr/>
          </p:nvSpPr>
          <p:spPr>
            <a:xfrm>
              <a:off x="2603500" y="1654361"/>
              <a:ext cx="6948488" cy="10522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CD1C00B3-D3B0-A76B-5B02-F6A3D6AA8D13}"/>
                    </a:ext>
                  </a:extLst>
                </p:cNvPr>
                <p:cNvSpPr txBox="1"/>
                <p:nvPr/>
              </p:nvSpPr>
              <p:spPr>
                <a:xfrm>
                  <a:off x="3679630" y="2024167"/>
                  <a:ext cx="48327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𝑋</m:t>
                        </m:r>
                        <m:r>
                          <a:rPr lang="en-US">
                            <a:latin typeface="Cambria Math" panose="02040503050406030204" pitchFamily="18" charset="0"/>
                          </a:rPr>
                          <m:t>=</m:t>
                        </m:r>
                        <m:r>
                          <a:rPr lang="en-US" i="1">
                            <a:latin typeface="Cambria Math" panose="02040503050406030204" pitchFamily="18" charset="0"/>
                          </a:rPr>
                          <m:t>𝐴</m:t>
                        </m:r>
                        <m:r>
                          <a:rPr lang="en-US">
                            <a:latin typeface="Cambria Math" panose="02040503050406030204" pitchFamily="18" charset="0"/>
                          </a:rPr>
                          <m:t>⊙</m:t>
                        </m:r>
                        <m:r>
                          <a:rPr lang="en-US" i="1">
                            <a:latin typeface="Cambria Math" panose="02040503050406030204" pitchFamily="18" charset="0"/>
                          </a:rPr>
                          <m:t>𝐵</m:t>
                        </m:r>
                      </m:oMath>
                    </m:oMathPara>
                  </a14:m>
                  <a:endParaRPr lang="pt-BR" dirty="0"/>
                </a:p>
              </p:txBody>
            </p:sp>
          </mc:Choice>
          <mc:Fallback xmlns="">
            <p:sp>
              <p:nvSpPr>
                <p:cNvPr id="6" name="CaixaDeTexto 5">
                  <a:extLst>
                    <a:ext uri="{FF2B5EF4-FFF2-40B4-BE49-F238E27FC236}">
                      <a16:creationId xmlns:a16="http://schemas.microsoft.com/office/drawing/2014/main" id="{CD1C00B3-D3B0-A76B-5B02-F6A3D6AA8D13}"/>
                    </a:ext>
                  </a:extLst>
                </p:cNvPr>
                <p:cNvSpPr txBox="1">
                  <a:spLocks noRot="1" noChangeAspect="1" noMove="1" noResize="1" noEditPoints="1" noAdjustHandles="1" noChangeArrowheads="1" noChangeShapeType="1" noTextEdit="1"/>
                </p:cNvSpPr>
                <p:nvPr/>
              </p:nvSpPr>
              <p:spPr>
                <a:xfrm>
                  <a:off x="3679630" y="2024167"/>
                  <a:ext cx="4832740" cy="369332"/>
                </a:xfrm>
                <a:prstGeom prst="rect">
                  <a:avLst/>
                </a:prstGeom>
                <a:blipFill>
                  <a:blip r:embed="rId3"/>
                  <a:stretch>
                    <a:fillRect b="-4918"/>
                  </a:stretch>
                </a:blipFill>
              </p:spPr>
              <p:txBody>
                <a:bodyPr/>
                <a:lstStyle/>
                <a:p>
                  <a:r>
                    <a:rPr lang="pt-BR">
                      <a:noFill/>
                    </a:rPr>
                    <a:t> </a:t>
                  </a:r>
                </a:p>
              </p:txBody>
            </p:sp>
          </mc:Fallback>
        </mc:AlternateContent>
      </p:grpSp>
      <p:pic>
        <p:nvPicPr>
          <p:cNvPr id="11" name="Imagem 10" descr="Tabela&#10;&#10;Descrição gerada automaticamente">
            <a:extLst>
              <a:ext uri="{FF2B5EF4-FFF2-40B4-BE49-F238E27FC236}">
                <a16:creationId xmlns:a16="http://schemas.microsoft.com/office/drawing/2014/main" id="{6FA9F313-032D-C133-AC58-05633E4B7B8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40872" y="3809130"/>
            <a:ext cx="3713018" cy="2555714"/>
          </a:xfrm>
          <a:prstGeom prst="rect">
            <a:avLst/>
          </a:prstGeom>
        </p:spPr>
      </p:pic>
      <p:pic>
        <p:nvPicPr>
          <p:cNvPr id="13" name="Imagem 12" descr="Diagrama&#10;&#10;Descrição gerada automaticamente">
            <a:extLst>
              <a:ext uri="{FF2B5EF4-FFF2-40B4-BE49-F238E27FC236}">
                <a16:creationId xmlns:a16="http://schemas.microsoft.com/office/drawing/2014/main" id="{D48089C0-D043-C87A-9FB3-DC92484BAE9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00436" y="4246965"/>
            <a:ext cx="4875316" cy="1454041"/>
          </a:xfrm>
          <a:prstGeom prst="rect">
            <a:avLst/>
          </a:prstGeom>
        </p:spPr>
      </p:pic>
    </p:spTree>
    <p:extLst>
      <p:ext uri="{BB962C8B-B14F-4D97-AF65-F5344CB8AC3E}">
        <p14:creationId xmlns:p14="http://schemas.microsoft.com/office/powerpoint/2010/main" val="35882465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Expressões lógicas</a:t>
            </a:r>
          </a:p>
        </p:txBody>
      </p:sp>
      <p:sp>
        <p:nvSpPr>
          <p:cNvPr id="8" name="CaixaDeTexto 7">
            <a:extLst>
              <a:ext uri="{FF2B5EF4-FFF2-40B4-BE49-F238E27FC236}">
                <a16:creationId xmlns:a16="http://schemas.microsoft.com/office/drawing/2014/main" id="{A62713BF-E9B5-C576-01E6-2ABFFD5B8C4B}"/>
              </a:ext>
            </a:extLst>
          </p:cNvPr>
          <p:cNvSpPr txBox="1"/>
          <p:nvPr/>
        </p:nvSpPr>
        <p:spPr>
          <a:xfrm>
            <a:off x="1019174" y="1951672"/>
            <a:ext cx="10153649" cy="1477328"/>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Definidas com sinais de entrada (variáveis binárias) e conectivos lógicos, resultando em um sinal de saída.</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Conectivos lógicos: símbolos que representam operações lógicas (como AND, OR) e podem incluir parênteses.</a:t>
            </a:r>
          </a:p>
        </p:txBody>
      </p:sp>
      <p:grpSp>
        <p:nvGrpSpPr>
          <p:cNvPr id="9" name="Agrupar 8">
            <a:extLst>
              <a:ext uri="{FF2B5EF4-FFF2-40B4-BE49-F238E27FC236}">
                <a16:creationId xmlns:a16="http://schemas.microsoft.com/office/drawing/2014/main" id="{81E46A22-C0EA-FE26-6AB5-14E41571CDC0}"/>
              </a:ext>
            </a:extLst>
          </p:cNvPr>
          <p:cNvGrpSpPr/>
          <p:nvPr/>
        </p:nvGrpSpPr>
        <p:grpSpPr>
          <a:xfrm>
            <a:off x="2237874" y="3529262"/>
            <a:ext cx="7716252" cy="1052263"/>
            <a:chOff x="2603500" y="1654361"/>
            <a:chExt cx="6948488" cy="1052263"/>
          </a:xfrm>
        </p:grpSpPr>
        <p:sp>
          <p:nvSpPr>
            <p:cNvPr id="10" name="Retângulo: Cantos Arredondados 9">
              <a:extLst>
                <a:ext uri="{FF2B5EF4-FFF2-40B4-BE49-F238E27FC236}">
                  <a16:creationId xmlns:a16="http://schemas.microsoft.com/office/drawing/2014/main" id="{6C368CEB-4274-BA81-CACB-84D86C7A1EB4}"/>
                </a:ext>
              </a:extLst>
            </p:cNvPr>
            <p:cNvSpPr/>
            <p:nvPr/>
          </p:nvSpPr>
          <p:spPr>
            <a:xfrm>
              <a:off x="2603500" y="1654361"/>
              <a:ext cx="6948488" cy="10522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99E7B04F-9925-C34A-8316-97B10C34C347}"/>
                    </a:ext>
                  </a:extLst>
                </p:cNvPr>
                <p:cNvSpPr txBox="1"/>
                <p:nvPr/>
              </p:nvSpPr>
              <p:spPr>
                <a:xfrm>
                  <a:off x="3679630" y="2024167"/>
                  <a:ext cx="48327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𝑋</m:t>
                        </m:r>
                        <m:r>
                          <a:rPr lang="en-US">
                            <a:latin typeface="Cambria Math" panose="02040503050406030204" pitchFamily="18" charset="0"/>
                          </a:rPr>
                          <m:t>=</m:t>
                        </m:r>
                        <m:r>
                          <a:rPr lang="en-US" i="1">
                            <a:latin typeface="Cambria Math" panose="02040503050406030204" pitchFamily="18" charset="0"/>
                          </a:rPr>
                          <m:t>𝐴</m:t>
                        </m:r>
                        <m:r>
                          <a:rPr lang="en-US">
                            <a:latin typeface="Cambria Math" panose="02040503050406030204" pitchFamily="18" charset="0"/>
                          </a:rPr>
                          <m:t>+</m:t>
                        </m:r>
                        <m:acc>
                          <m:accPr>
                            <m:chr m:val="‾"/>
                            <m:ctrlPr>
                              <a:rPr lang="pt-BR" i="1">
                                <a:latin typeface="Cambria Math" panose="02040503050406030204" pitchFamily="18" charset="0"/>
                              </a:rPr>
                            </m:ctrlPr>
                          </m:accPr>
                          <m:e>
                            <m:r>
                              <a:rPr lang="en-US" i="1">
                                <a:latin typeface="Cambria Math" panose="02040503050406030204" pitchFamily="18" charset="0"/>
                              </a:rPr>
                              <m:t>𝐵</m:t>
                            </m:r>
                          </m:e>
                        </m:acc>
                        <m:r>
                          <a:rPr lang="en-US">
                            <a:latin typeface="Cambria Math" panose="02040503050406030204" pitchFamily="18" charset="0"/>
                          </a:rPr>
                          <m:t>⋅</m:t>
                        </m:r>
                        <m:r>
                          <a:rPr lang="en-US" i="1">
                            <a:latin typeface="Cambria Math" panose="02040503050406030204" pitchFamily="18" charset="0"/>
                          </a:rPr>
                          <m:t>𝐶</m:t>
                        </m:r>
                      </m:oMath>
                    </m:oMathPara>
                  </a14:m>
                  <a:endParaRPr lang="pt-BR" dirty="0"/>
                </a:p>
              </p:txBody>
            </p:sp>
          </mc:Choice>
          <mc:Fallback xmlns="">
            <p:sp>
              <p:nvSpPr>
                <p:cNvPr id="12" name="CaixaDeTexto 11">
                  <a:extLst>
                    <a:ext uri="{FF2B5EF4-FFF2-40B4-BE49-F238E27FC236}">
                      <a16:creationId xmlns:a16="http://schemas.microsoft.com/office/drawing/2014/main" id="{99E7B04F-9925-C34A-8316-97B10C34C347}"/>
                    </a:ext>
                  </a:extLst>
                </p:cNvPr>
                <p:cNvSpPr txBox="1">
                  <a:spLocks noRot="1" noChangeAspect="1" noMove="1" noResize="1" noEditPoints="1" noAdjustHandles="1" noChangeArrowheads="1" noChangeShapeType="1" noTextEdit="1"/>
                </p:cNvSpPr>
                <p:nvPr/>
              </p:nvSpPr>
              <p:spPr>
                <a:xfrm>
                  <a:off x="3679630" y="2024167"/>
                  <a:ext cx="4832740" cy="369332"/>
                </a:xfrm>
                <a:prstGeom prst="rect">
                  <a:avLst/>
                </a:prstGeom>
                <a:blipFill>
                  <a:blip r:embed="rId3"/>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213942477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Avaliação de uma expressão lógica</a:t>
            </a:r>
          </a:p>
        </p:txBody>
      </p:sp>
      <p:sp>
        <p:nvSpPr>
          <p:cNvPr id="8" name="CaixaDeTexto 7">
            <a:extLst>
              <a:ext uri="{FF2B5EF4-FFF2-40B4-BE49-F238E27FC236}">
                <a16:creationId xmlns:a16="http://schemas.microsoft.com/office/drawing/2014/main" id="{A62713BF-E9B5-C576-01E6-2ABFFD5B8C4B}"/>
              </a:ext>
            </a:extLst>
          </p:cNvPr>
          <p:cNvSpPr txBox="1"/>
          <p:nvPr/>
        </p:nvSpPr>
        <p:spPr>
          <a:xfrm>
            <a:off x="1019175" y="1770733"/>
            <a:ext cx="9639589" cy="646331"/>
          </a:xfrm>
          <a:prstGeom prst="rect">
            <a:avLst/>
          </a:prstGeom>
          <a:noFill/>
        </p:spPr>
        <p:txBody>
          <a:bodyPr wrap="square">
            <a:spAutoFit/>
          </a:bodyPr>
          <a:lstStyle/>
          <a:p>
            <a:r>
              <a:rPr lang="pt-BR" dirty="0">
                <a:solidFill>
                  <a:schemeClr val="bg2">
                    <a:lumMod val="25000"/>
                  </a:schemeClr>
                </a:solidFill>
              </a:rPr>
              <a:t>Na avaliação de uma expressão lógica, uma ordem de precedência deverá ser seguida da mesma forma que é considerada em uma expressão aritmética, de acordo com o definido a seguir:</a:t>
            </a:r>
          </a:p>
        </p:txBody>
      </p:sp>
      <p:grpSp>
        <p:nvGrpSpPr>
          <p:cNvPr id="2" name="Agrupar 1">
            <a:extLst>
              <a:ext uri="{FF2B5EF4-FFF2-40B4-BE49-F238E27FC236}">
                <a16:creationId xmlns:a16="http://schemas.microsoft.com/office/drawing/2014/main" id="{2B915139-29B5-ED26-9931-40903B571F0C}"/>
              </a:ext>
            </a:extLst>
          </p:cNvPr>
          <p:cNvGrpSpPr/>
          <p:nvPr/>
        </p:nvGrpSpPr>
        <p:grpSpPr>
          <a:xfrm>
            <a:off x="1650247" y="2995222"/>
            <a:ext cx="9388343" cy="1329221"/>
            <a:chOff x="1401828" y="1259728"/>
            <a:chExt cx="9388343" cy="1329221"/>
          </a:xfrm>
        </p:grpSpPr>
        <p:grpSp>
          <p:nvGrpSpPr>
            <p:cNvPr id="3" name="Agrupar 2">
              <a:extLst>
                <a:ext uri="{FF2B5EF4-FFF2-40B4-BE49-F238E27FC236}">
                  <a16:creationId xmlns:a16="http://schemas.microsoft.com/office/drawing/2014/main" id="{4A20AB9F-9D40-46C2-CD5B-6FC85F048381}"/>
                </a:ext>
              </a:extLst>
            </p:cNvPr>
            <p:cNvGrpSpPr/>
            <p:nvPr/>
          </p:nvGrpSpPr>
          <p:grpSpPr>
            <a:xfrm>
              <a:off x="1413177" y="1753474"/>
              <a:ext cx="2801990" cy="835475"/>
              <a:chOff x="1413177" y="1753474"/>
              <a:chExt cx="2801990" cy="835475"/>
            </a:xfrm>
          </p:grpSpPr>
          <p:sp>
            <p:nvSpPr>
              <p:cNvPr id="18" name="CaixaDeTexto 17">
                <a:extLst>
                  <a:ext uri="{FF2B5EF4-FFF2-40B4-BE49-F238E27FC236}">
                    <a16:creationId xmlns:a16="http://schemas.microsoft.com/office/drawing/2014/main" id="{27AE7801-F8C7-076B-75BB-BF6F6B8AA4D4}"/>
                  </a:ext>
                </a:extLst>
              </p:cNvPr>
              <p:cNvSpPr txBox="1"/>
              <p:nvPr/>
            </p:nvSpPr>
            <p:spPr>
              <a:xfrm>
                <a:off x="1413177" y="2219617"/>
                <a:ext cx="2801990" cy="369332"/>
              </a:xfrm>
              <a:prstGeom prst="rect">
                <a:avLst/>
              </a:prstGeom>
              <a:noFill/>
            </p:spPr>
            <p:txBody>
              <a:bodyPr wrap="square">
                <a:spAutoFit/>
              </a:bodyPr>
              <a:lstStyle/>
              <a:p>
                <a:r>
                  <a:rPr lang="pt-BR" dirty="0">
                    <a:solidFill>
                      <a:schemeClr val="bg2">
                        <a:lumMod val="25000"/>
                      </a:schemeClr>
                    </a:solidFill>
                    <a:effectLst/>
                  </a:rPr>
                  <a:t>Avalie NOT</a:t>
                </a:r>
                <a:endParaRPr lang="pt-BR" dirty="0">
                  <a:solidFill>
                    <a:schemeClr val="bg2">
                      <a:lumMod val="25000"/>
                    </a:schemeClr>
                  </a:solidFill>
                </a:endParaRPr>
              </a:p>
            </p:txBody>
          </p:sp>
          <p:sp>
            <p:nvSpPr>
              <p:cNvPr id="19" name="CaixaDeTexto 18">
                <a:extLst>
                  <a:ext uri="{FF2B5EF4-FFF2-40B4-BE49-F238E27FC236}">
                    <a16:creationId xmlns:a16="http://schemas.microsoft.com/office/drawing/2014/main" id="{59F9A551-C3CC-17DB-CB8E-BD66CDE171EA}"/>
                  </a:ext>
                </a:extLst>
              </p:cNvPr>
              <p:cNvSpPr txBox="1"/>
              <p:nvPr/>
            </p:nvSpPr>
            <p:spPr>
              <a:xfrm>
                <a:off x="1413177" y="1753474"/>
                <a:ext cx="2801990" cy="400110"/>
              </a:xfrm>
              <a:prstGeom prst="rect">
                <a:avLst/>
              </a:prstGeom>
              <a:noFill/>
            </p:spPr>
            <p:txBody>
              <a:bodyPr wrap="square">
                <a:spAutoFit/>
              </a:bodyPr>
              <a:lstStyle/>
              <a:p>
                <a:r>
                  <a:rPr lang="pt-BR" sz="2000" b="1" dirty="0">
                    <a:effectLst/>
                  </a:rPr>
                  <a:t>1</a:t>
                </a:r>
                <a:endParaRPr lang="pt-BR" sz="2000" b="1" dirty="0"/>
              </a:p>
            </p:txBody>
          </p:sp>
        </p:grpSp>
        <p:grpSp>
          <p:nvGrpSpPr>
            <p:cNvPr id="4" name="Agrupar 3">
              <a:extLst>
                <a:ext uri="{FF2B5EF4-FFF2-40B4-BE49-F238E27FC236}">
                  <a16:creationId xmlns:a16="http://schemas.microsoft.com/office/drawing/2014/main" id="{A8D83722-F3D0-5DAA-9677-ACEE94EDE981}"/>
                </a:ext>
              </a:extLst>
            </p:cNvPr>
            <p:cNvGrpSpPr/>
            <p:nvPr/>
          </p:nvGrpSpPr>
          <p:grpSpPr>
            <a:xfrm>
              <a:off x="1401828" y="1259728"/>
              <a:ext cx="6774899" cy="164463"/>
              <a:chOff x="1372331" y="1181221"/>
              <a:chExt cx="6774899" cy="164463"/>
            </a:xfrm>
            <a:solidFill>
              <a:schemeClr val="tx1"/>
            </a:solidFill>
          </p:grpSpPr>
          <p:sp>
            <p:nvSpPr>
              <p:cNvPr id="14" name="Elipse 13">
                <a:extLst>
                  <a:ext uri="{FF2B5EF4-FFF2-40B4-BE49-F238E27FC236}">
                    <a16:creationId xmlns:a16="http://schemas.microsoft.com/office/drawing/2014/main" id="{E5FAC75E-674C-A33C-BC85-38B1735A3D05}"/>
                  </a:ext>
                </a:extLst>
              </p:cNvPr>
              <p:cNvSpPr/>
              <p:nvPr/>
            </p:nvSpPr>
            <p:spPr>
              <a:xfrm>
                <a:off x="1372331"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Elipse 14">
                <a:extLst>
                  <a:ext uri="{FF2B5EF4-FFF2-40B4-BE49-F238E27FC236}">
                    <a16:creationId xmlns:a16="http://schemas.microsoft.com/office/drawing/2014/main" id="{400ED09A-31D6-75AC-22F2-465A643B8010}"/>
                  </a:ext>
                </a:extLst>
              </p:cNvPr>
              <p:cNvSpPr/>
              <p:nvPr/>
            </p:nvSpPr>
            <p:spPr>
              <a:xfrm>
                <a:off x="4677549"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a:extLst>
                  <a:ext uri="{FF2B5EF4-FFF2-40B4-BE49-F238E27FC236}">
                    <a16:creationId xmlns:a16="http://schemas.microsoft.com/office/drawing/2014/main" id="{406CDB60-A91F-7ABD-CCB8-43417B569700}"/>
                  </a:ext>
                </a:extLst>
              </p:cNvPr>
              <p:cNvSpPr/>
              <p:nvPr/>
            </p:nvSpPr>
            <p:spPr>
              <a:xfrm>
                <a:off x="7982767"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Conector reto 16">
                <a:extLst>
                  <a:ext uri="{FF2B5EF4-FFF2-40B4-BE49-F238E27FC236}">
                    <a16:creationId xmlns:a16="http://schemas.microsoft.com/office/drawing/2014/main" id="{DD2F79D3-B26E-EB19-0846-76D432BA4491}"/>
                  </a:ext>
                </a:extLst>
              </p:cNvPr>
              <p:cNvCxnSpPr>
                <a:cxnSpLocks/>
                <a:endCxn id="16" idx="6"/>
              </p:cNvCxnSpPr>
              <p:nvPr/>
            </p:nvCxnSpPr>
            <p:spPr>
              <a:xfrm>
                <a:off x="1454562" y="1263452"/>
                <a:ext cx="6692668"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CaixaDeTexto 4">
              <a:extLst>
                <a:ext uri="{FF2B5EF4-FFF2-40B4-BE49-F238E27FC236}">
                  <a16:creationId xmlns:a16="http://schemas.microsoft.com/office/drawing/2014/main" id="{B67640AB-58DD-9831-E071-9D08EA33E7B3}"/>
                </a:ext>
              </a:extLst>
            </p:cNvPr>
            <p:cNvSpPr txBox="1"/>
            <p:nvPr/>
          </p:nvSpPr>
          <p:spPr>
            <a:xfrm>
              <a:off x="4700679" y="2219617"/>
              <a:ext cx="2801990" cy="369332"/>
            </a:xfrm>
            <a:prstGeom prst="rect">
              <a:avLst/>
            </a:prstGeom>
            <a:noFill/>
          </p:spPr>
          <p:txBody>
            <a:bodyPr wrap="square">
              <a:spAutoFit/>
            </a:bodyPr>
            <a:lstStyle/>
            <a:p>
              <a:r>
                <a:rPr lang="pt-BR" dirty="0">
                  <a:solidFill>
                    <a:schemeClr val="bg2">
                      <a:lumMod val="25000"/>
                    </a:schemeClr>
                  </a:solidFill>
                  <a:effectLst/>
                </a:rPr>
                <a:t>Avalie END</a:t>
              </a:r>
              <a:endParaRPr lang="pt-BR" dirty="0">
                <a:solidFill>
                  <a:schemeClr val="bg2">
                    <a:lumMod val="25000"/>
                  </a:schemeClr>
                </a:solidFill>
              </a:endParaRPr>
            </a:p>
          </p:txBody>
        </p:sp>
        <p:sp>
          <p:nvSpPr>
            <p:cNvPr id="6" name="CaixaDeTexto 5">
              <a:extLst>
                <a:ext uri="{FF2B5EF4-FFF2-40B4-BE49-F238E27FC236}">
                  <a16:creationId xmlns:a16="http://schemas.microsoft.com/office/drawing/2014/main" id="{B37F5F0A-15ED-39B7-5ECB-877F7ADB7E81}"/>
                </a:ext>
              </a:extLst>
            </p:cNvPr>
            <p:cNvSpPr txBox="1"/>
            <p:nvPr/>
          </p:nvSpPr>
          <p:spPr>
            <a:xfrm>
              <a:off x="4700679" y="1753474"/>
              <a:ext cx="2801990" cy="400110"/>
            </a:xfrm>
            <a:prstGeom prst="rect">
              <a:avLst/>
            </a:prstGeom>
            <a:noFill/>
          </p:spPr>
          <p:txBody>
            <a:bodyPr wrap="square">
              <a:spAutoFit/>
            </a:bodyPr>
            <a:lstStyle/>
            <a:p>
              <a:r>
                <a:rPr lang="pt-BR" sz="2000" b="1" dirty="0">
                  <a:effectLst/>
                </a:rPr>
                <a:t>2</a:t>
              </a:r>
              <a:endParaRPr lang="pt-BR" sz="2000" b="1" dirty="0"/>
            </a:p>
          </p:txBody>
        </p:sp>
        <p:sp>
          <p:nvSpPr>
            <p:cNvPr id="11" name="CaixaDeTexto 10">
              <a:extLst>
                <a:ext uri="{FF2B5EF4-FFF2-40B4-BE49-F238E27FC236}">
                  <a16:creationId xmlns:a16="http://schemas.microsoft.com/office/drawing/2014/main" id="{0E137A49-1F3C-4721-6300-25899B1E6355}"/>
                </a:ext>
              </a:extLst>
            </p:cNvPr>
            <p:cNvSpPr txBox="1"/>
            <p:nvPr/>
          </p:nvSpPr>
          <p:spPr>
            <a:xfrm>
              <a:off x="7988181" y="2219617"/>
              <a:ext cx="2801990" cy="369332"/>
            </a:xfrm>
            <a:prstGeom prst="rect">
              <a:avLst/>
            </a:prstGeom>
            <a:noFill/>
          </p:spPr>
          <p:txBody>
            <a:bodyPr wrap="square">
              <a:spAutoFit/>
            </a:bodyPr>
            <a:lstStyle/>
            <a:p>
              <a:r>
                <a:rPr lang="pt-BR" dirty="0">
                  <a:solidFill>
                    <a:schemeClr val="bg2">
                      <a:lumMod val="25000"/>
                    </a:schemeClr>
                  </a:solidFill>
                  <a:effectLst/>
                </a:rPr>
                <a:t>Avalie OR</a:t>
              </a:r>
              <a:endParaRPr lang="pt-BR" dirty="0">
                <a:solidFill>
                  <a:schemeClr val="bg2">
                    <a:lumMod val="25000"/>
                  </a:schemeClr>
                </a:solidFill>
              </a:endParaRPr>
            </a:p>
          </p:txBody>
        </p:sp>
        <p:sp>
          <p:nvSpPr>
            <p:cNvPr id="13" name="CaixaDeTexto 12">
              <a:extLst>
                <a:ext uri="{FF2B5EF4-FFF2-40B4-BE49-F238E27FC236}">
                  <a16:creationId xmlns:a16="http://schemas.microsoft.com/office/drawing/2014/main" id="{4076FCC2-2264-3E76-609E-EEB73BBE0E40}"/>
                </a:ext>
              </a:extLst>
            </p:cNvPr>
            <p:cNvSpPr txBox="1"/>
            <p:nvPr/>
          </p:nvSpPr>
          <p:spPr>
            <a:xfrm>
              <a:off x="7988181" y="1753474"/>
              <a:ext cx="2801990" cy="400110"/>
            </a:xfrm>
            <a:prstGeom prst="rect">
              <a:avLst/>
            </a:prstGeom>
            <a:noFill/>
          </p:spPr>
          <p:txBody>
            <a:bodyPr wrap="square">
              <a:spAutoFit/>
            </a:bodyPr>
            <a:lstStyle/>
            <a:p>
              <a:r>
                <a:rPr lang="pt-BR" sz="2000" b="1" dirty="0">
                  <a:effectLst/>
                </a:rPr>
                <a:t>3</a:t>
              </a:r>
              <a:endParaRPr lang="pt-BR" sz="1400" b="1" dirty="0"/>
            </a:p>
          </p:txBody>
        </p:sp>
      </p:grpSp>
      <p:sp>
        <p:nvSpPr>
          <p:cNvPr id="21" name="CaixaDeTexto 20">
            <a:extLst>
              <a:ext uri="{FF2B5EF4-FFF2-40B4-BE49-F238E27FC236}">
                <a16:creationId xmlns:a16="http://schemas.microsoft.com/office/drawing/2014/main" id="{23CF0B47-2E79-4E82-25E6-674256E3CFE9}"/>
              </a:ext>
            </a:extLst>
          </p:cNvPr>
          <p:cNvSpPr txBox="1"/>
          <p:nvPr/>
        </p:nvSpPr>
        <p:spPr>
          <a:xfrm>
            <a:off x="1019175" y="5231884"/>
            <a:ext cx="9170423" cy="369332"/>
          </a:xfrm>
          <a:prstGeom prst="rect">
            <a:avLst/>
          </a:prstGeom>
          <a:noFill/>
        </p:spPr>
        <p:txBody>
          <a:bodyPr wrap="square">
            <a:spAutoFit/>
          </a:bodyPr>
          <a:lstStyle/>
          <a:p>
            <a:r>
              <a:rPr lang="pt-BR" dirty="0">
                <a:solidFill>
                  <a:schemeClr val="bg2">
                    <a:lumMod val="25000"/>
                  </a:schemeClr>
                </a:solidFill>
              </a:rPr>
              <a:t>Lembre-se de que os conteúdos entre parênteses devem ser executados primeiro.</a:t>
            </a:r>
          </a:p>
        </p:txBody>
      </p:sp>
    </p:spTree>
    <p:extLst>
      <p:ext uri="{BB962C8B-B14F-4D97-AF65-F5344CB8AC3E}">
        <p14:creationId xmlns:p14="http://schemas.microsoft.com/office/powerpoint/2010/main" val="134494567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Avaliação de uma expressão lógica</a:t>
            </a:r>
          </a:p>
        </p:txBody>
      </p:sp>
      <mc:AlternateContent xmlns:mc="http://schemas.openxmlformats.org/markup-compatibility/2006">
        <mc:Choice xmlns:a14="http://schemas.microsoft.com/office/drawing/2010/main" Requires="a14">
          <p:sp>
            <p:nvSpPr>
              <p:cNvPr id="8" name="CaixaDeTexto 7">
                <a:extLst>
                  <a:ext uri="{FF2B5EF4-FFF2-40B4-BE49-F238E27FC236}">
                    <a16:creationId xmlns:a16="http://schemas.microsoft.com/office/drawing/2014/main" id="{A62713BF-E9B5-C576-01E6-2ABFFD5B8C4B}"/>
                  </a:ext>
                </a:extLst>
              </p:cNvPr>
              <p:cNvSpPr txBox="1"/>
              <p:nvPr/>
            </p:nvSpPr>
            <p:spPr>
              <a:xfrm>
                <a:off x="1019175" y="1898398"/>
                <a:ext cx="9639589" cy="266868"/>
              </a:xfrm>
              <a:prstGeom prst="rect">
                <a:avLst/>
              </a:prstGeom>
              <a:noFill/>
            </p:spPr>
            <p:txBody>
              <a:bodyPr wrap="square">
                <a:spAutoFit/>
              </a:bodyPr>
              <a:lstStyle/>
              <a:p>
                <a:pPr>
                  <a:lnSpc>
                    <a:spcPts val="1200"/>
                  </a:lnSpc>
                  <a:spcAft>
                    <a:spcPts val="1200"/>
                  </a:spcAft>
                </a:pPr>
                <a:r>
                  <a:rPr lang="en-US" sz="1800" dirty="0">
                    <a:solidFill>
                      <a:schemeClr val="bg2">
                        <a:lumMod val="25000"/>
                      </a:schemeClr>
                    </a:solidFill>
                    <a:effectLst/>
                    <a:latin typeface="+mj-lt"/>
                    <a:ea typeface="Calibri" panose="020F0502020204030204" pitchFamily="34" charset="0"/>
                    <a:cs typeface="Times New Roman" panose="02020603050405020304" pitchFamily="18" charset="0"/>
                  </a:rPr>
                  <a:t>Seguindo o </a:t>
                </a:r>
                <a:r>
                  <a:rPr lang="en-US" sz="1800" dirty="0" err="1">
                    <a:solidFill>
                      <a:schemeClr val="bg2">
                        <a:lumMod val="25000"/>
                      </a:schemeClr>
                    </a:solidFill>
                    <a:effectLst/>
                    <a:latin typeface="+mj-lt"/>
                    <a:ea typeface="Calibri" panose="020F0502020204030204" pitchFamily="34" charset="0"/>
                    <a:cs typeface="Times New Roman" panose="02020603050405020304" pitchFamily="18" charset="0"/>
                  </a:rPr>
                  <a:t>exemplo</a:t>
                </a:r>
                <a:r>
                  <a:rPr lang="en-US" sz="1800" dirty="0">
                    <a:solidFill>
                      <a:schemeClr val="bg2">
                        <a:lumMod val="25000"/>
                      </a:schemeClr>
                    </a:solidFill>
                    <a:effectLst/>
                    <a:latin typeface="+mj-lt"/>
                    <a:ea typeface="Calibri" panose="020F0502020204030204" pitchFamily="34" charset="0"/>
                    <a:cs typeface="Times New Roman" panose="02020603050405020304" pitchFamily="18" charset="0"/>
                  </a:rPr>
                  <a:t>, </a:t>
                </a:r>
                <a14:m>
                  <m:oMath xmlns:m="http://schemas.openxmlformats.org/officeDocument/2006/math">
                    <m:r>
                      <a:rPr lang="en-US" sz="1800" i="1">
                        <a:solidFill>
                          <a:schemeClr val="bg2">
                            <a:lumMod val="25000"/>
                          </a:schemeClr>
                        </a:solidFill>
                        <a:effectLst/>
                        <a:latin typeface="Cambria Math" panose="02040503050406030204" pitchFamily="18" charset="0"/>
                        <a:ea typeface="Calibri" panose="020F0502020204030204" pitchFamily="34" charset="0"/>
                        <a:cs typeface="Times New Roman" panose="02020603050405020304" pitchFamily="18" charset="0"/>
                      </a:rPr>
                      <m:t>𝑋</m:t>
                    </m:r>
                    <m:r>
                      <a:rPr lang="en-US" sz="1800">
                        <a:solidFill>
                          <a:schemeClr val="bg2">
                            <a:lumMod val="25000"/>
                          </a:schemeClr>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chemeClr val="bg2">
                            <a:lumMod val="25000"/>
                          </a:schemeClr>
                        </a:solidFill>
                        <a:effectLst/>
                        <a:latin typeface="Cambria Math" panose="02040503050406030204" pitchFamily="18" charset="0"/>
                        <a:ea typeface="Calibri" panose="020F0502020204030204" pitchFamily="34" charset="0"/>
                        <a:cs typeface="Times New Roman" panose="02020603050405020304" pitchFamily="18" charset="0"/>
                      </a:rPr>
                      <m:t>𝐴</m:t>
                    </m:r>
                    <m:r>
                      <a:rPr lang="en-US" sz="1800">
                        <a:solidFill>
                          <a:schemeClr val="bg2">
                            <a:lumMod val="25000"/>
                          </a:schemeClr>
                        </a:solidFill>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pt-BR" sz="1800" i="1">
                            <a:solidFill>
                              <a:schemeClr val="bg2">
                                <a:lumMod val="25000"/>
                              </a:schemeClr>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solidFill>
                              <a:schemeClr val="bg2">
                                <a:lumMod val="25000"/>
                              </a:schemeClr>
                            </a:solidFill>
                            <a:effectLst/>
                            <a:latin typeface="Cambria Math" panose="02040503050406030204" pitchFamily="18" charset="0"/>
                            <a:ea typeface="Calibri" panose="020F0502020204030204" pitchFamily="34" charset="0"/>
                            <a:cs typeface="Times New Roman" panose="02020603050405020304" pitchFamily="18" charset="0"/>
                          </a:rPr>
                          <m:t>𝐵</m:t>
                        </m:r>
                      </m:e>
                    </m:acc>
                    <m:r>
                      <a:rPr lang="en-US" sz="1800">
                        <a:solidFill>
                          <a:schemeClr val="bg2">
                            <a:lumMod val="25000"/>
                          </a:schemeClr>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chemeClr val="bg2">
                            <a:lumMod val="25000"/>
                          </a:schemeClr>
                        </a:solidFill>
                        <a:effectLst/>
                        <a:latin typeface="Cambria Math" panose="02040503050406030204" pitchFamily="18" charset="0"/>
                        <a:ea typeface="Calibri" panose="020F0502020204030204" pitchFamily="34" charset="0"/>
                        <a:cs typeface="Times New Roman" panose="02020603050405020304" pitchFamily="18" charset="0"/>
                      </a:rPr>
                      <m:t>𝐶</m:t>
                    </m:r>
                  </m:oMath>
                </a14:m>
                <a:r>
                  <a:rPr lang="en-US" sz="1800" dirty="0">
                    <a:solidFill>
                      <a:schemeClr val="bg2">
                        <a:lumMod val="25000"/>
                      </a:schemeClr>
                    </a:solidFill>
                    <a:effectLst/>
                    <a:latin typeface="+mj-lt"/>
                    <a:ea typeface="Calibri" panose="020F0502020204030204" pitchFamily="34" charset="0"/>
                    <a:cs typeface="Times New Roman" panose="02020603050405020304" pitchFamily="18" charset="0"/>
                  </a:rPr>
                  <a:t>, </a:t>
                </a:r>
                <a:r>
                  <a:rPr lang="en-US" sz="1800" dirty="0" err="1">
                    <a:solidFill>
                      <a:schemeClr val="bg2">
                        <a:lumMod val="25000"/>
                      </a:schemeClr>
                    </a:solidFill>
                    <a:effectLst/>
                    <a:latin typeface="+mj-lt"/>
                    <a:ea typeface="Calibri" panose="020F0502020204030204" pitchFamily="34" charset="0"/>
                    <a:cs typeface="Times New Roman" panose="02020603050405020304" pitchFamily="18" charset="0"/>
                  </a:rPr>
                  <a:t>lê</a:t>
                </a:r>
                <a:r>
                  <a:rPr lang="en-US" sz="1800" dirty="0">
                    <a:solidFill>
                      <a:schemeClr val="bg2">
                        <a:lumMod val="25000"/>
                      </a:schemeClr>
                    </a:solidFill>
                    <a:effectLst/>
                    <a:latin typeface="+mj-lt"/>
                    <a:ea typeface="Calibri" panose="020F0502020204030204" pitchFamily="34" charset="0"/>
                    <a:cs typeface="Times New Roman" panose="02020603050405020304" pitchFamily="18" charset="0"/>
                  </a:rPr>
                  <a:t>-se:</a:t>
                </a:r>
                <a:endParaRPr lang="pt-BR" sz="1800" dirty="0">
                  <a:solidFill>
                    <a:schemeClr val="bg2">
                      <a:lumMod val="25000"/>
                    </a:schemeClr>
                  </a:solidFill>
                  <a:effectLst/>
                  <a:latin typeface="+mj-lt"/>
                  <a:ea typeface="Calibri" panose="020F0502020204030204" pitchFamily="34" charset="0"/>
                  <a:cs typeface="Times New Roman" panose="02020603050405020304" pitchFamily="18" charset="0"/>
                </a:endParaRPr>
              </a:p>
            </p:txBody>
          </p:sp>
        </mc:Choice>
        <mc:Fallback>
          <p:sp>
            <p:nvSpPr>
              <p:cNvPr id="8" name="CaixaDeTexto 7">
                <a:extLst>
                  <a:ext uri="{FF2B5EF4-FFF2-40B4-BE49-F238E27FC236}">
                    <a16:creationId xmlns:a16="http://schemas.microsoft.com/office/drawing/2014/main" id="{A62713BF-E9B5-C576-01E6-2ABFFD5B8C4B}"/>
                  </a:ext>
                </a:extLst>
              </p:cNvPr>
              <p:cNvSpPr txBox="1">
                <a:spLocks noRot="1" noChangeAspect="1" noMove="1" noResize="1" noEditPoints="1" noAdjustHandles="1" noChangeArrowheads="1" noChangeShapeType="1" noTextEdit="1"/>
              </p:cNvSpPr>
              <p:nvPr/>
            </p:nvSpPr>
            <p:spPr>
              <a:xfrm>
                <a:off x="1019175" y="1898398"/>
                <a:ext cx="9639589" cy="266868"/>
              </a:xfrm>
              <a:prstGeom prst="rect">
                <a:avLst/>
              </a:prstGeom>
              <a:blipFill>
                <a:blip r:embed="rId3"/>
                <a:stretch>
                  <a:fillRect l="-506" t="-47727" b="-36364"/>
                </a:stretch>
              </a:blipFill>
            </p:spPr>
            <p:txBody>
              <a:bodyPr/>
              <a:lstStyle/>
              <a:p>
                <a:r>
                  <a:rPr lang="pt-BR">
                    <a:noFill/>
                  </a:rPr>
                  <a:t> </a:t>
                </a:r>
              </a:p>
            </p:txBody>
          </p:sp>
        </mc:Fallback>
      </mc:AlternateContent>
      <p:grpSp>
        <p:nvGrpSpPr>
          <p:cNvPr id="9" name="Agrupar 8">
            <a:extLst>
              <a:ext uri="{FF2B5EF4-FFF2-40B4-BE49-F238E27FC236}">
                <a16:creationId xmlns:a16="http://schemas.microsoft.com/office/drawing/2014/main" id="{C66BFF74-1E4F-CBC7-A83B-6A74E055FD04}"/>
              </a:ext>
            </a:extLst>
          </p:cNvPr>
          <p:cNvGrpSpPr/>
          <p:nvPr/>
        </p:nvGrpSpPr>
        <p:grpSpPr>
          <a:xfrm>
            <a:off x="1980842" y="2622214"/>
            <a:ext cx="7716252" cy="1052263"/>
            <a:chOff x="2603500" y="1654361"/>
            <a:chExt cx="6948488" cy="1052263"/>
          </a:xfrm>
        </p:grpSpPr>
        <p:sp>
          <p:nvSpPr>
            <p:cNvPr id="10" name="Retângulo: Cantos Arredondados 9">
              <a:extLst>
                <a:ext uri="{FF2B5EF4-FFF2-40B4-BE49-F238E27FC236}">
                  <a16:creationId xmlns:a16="http://schemas.microsoft.com/office/drawing/2014/main" id="{ED472023-91A8-9DC0-25D1-0C79CEAACA77}"/>
                </a:ext>
              </a:extLst>
            </p:cNvPr>
            <p:cNvSpPr/>
            <p:nvPr/>
          </p:nvSpPr>
          <p:spPr>
            <a:xfrm>
              <a:off x="2603500" y="1654361"/>
              <a:ext cx="6948488" cy="10522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B5C544AC-1E88-E18C-4A61-CD376DE18151}"/>
                    </a:ext>
                  </a:extLst>
                </p:cNvPr>
                <p:cNvSpPr txBox="1"/>
                <p:nvPr/>
              </p:nvSpPr>
              <p:spPr>
                <a:xfrm>
                  <a:off x="3679630" y="2024167"/>
                  <a:ext cx="48327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i="1"/>
                          <m:t>X</m:t>
                        </m:r>
                        <m:r>
                          <m:rPr>
                            <m:nor/>
                          </m:rPr>
                          <a:rPr lang="en-US" i="1"/>
                          <m:t> = </m:t>
                        </m:r>
                        <m:r>
                          <m:rPr>
                            <m:nor/>
                          </m:rPr>
                          <a:rPr lang="en-US" i="1"/>
                          <m:t>A</m:t>
                        </m:r>
                        <m:r>
                          <m:rPr>
                            <m:nor/>
                          </m:rPr>
                          <a:rPr lang="en-US" i="1"/>
                          <m:t> </m:t>
                        </m:r>
                        <m:r>
                          <m:rPr>
                            <m:nor/>
                          </m:rPr>
                          <a:rPr lang="en-US" i="1"/>
                          <m:t>OR</m:t>
                        </m:r>
                        <m:r>
                          <m:rPr>
                            <m:nor/>
                          </m:rPr>
                          <a:rPr lang="en-US" i="1"/>
                          <m:t> (</m:t>
                        </m:r>
                        <m:r>
                          <m:rPr>
                            <m:nor/>
                          </m:rPr>
                          <a:rPr lang="en-US" i="1"/>
                          <m:t>NOT</m:t>
                        </m:r>
                        <m:r>
                          <m:rPr>
                            <m:nor/>
                          </m:rPr>
                          <a:rPr lang="en-US" i="1"/>
                          <m:t> </m:t>
                        </m:r>
                        <m:r>
                          <m:rPr>
                            <m:nor/>
                          </m:rPr>
                          <a:rPr lang="en-US" i="1"/>
                          <m:t>B</m:t>
                        </m:r>
                        <m:r>
                          <m:rPr>
                            <m:nor/>
                          </m:rPr>
                          <a:rPr lang="en-US" i="1"/>
                          <m:t>) </m:t>
                        </m:r>
                        <m:r>
                          <m:rPr>
                            <m:nor/>
                          </m:rPr>
                          <a:rPr lang="en-US" i="1"/>
                          <m:t>AND</m:t>
                        </m:r>
                        <m:r>
                          <m:rPr>
                            <m:nor/>
                          </m:rPr>
                          <a:rPr lang="en-US" i="1"/>
                          <m:t> </m:t>
                        </m:r>
                        <m:r>
                          <m:rPr>
                            <m:nor/>
                          </m:rPr>
                          <a:rPr lang="en-US" i="1"/>
                          <m:t>C</m:t>
                        </m:r>
                      </m:oMath>
                    </m:oMathPara>
                  </a14:m>
                  <a:endParaRPr lang="pt-BR" dirty="0"/>
                </a:p>
              </p:txBody>
            </p:sp>
          </mc:Choice>
          <mc:Fallback xmlns="">
            <p:sp>
              <p:nvSpPr>
                <p:cNvPr id="12" name="CaixaDeTexto 11">
                  <a:extLst>
                    <a:ext uri="{FF2B5EF4-FFF2-40B4-BE49-F238E27FC236}">
                      <a16:creationId xmlns:a16="http://schemas.microsoft.com/office/drawing/2014/main" id="{B5C544AC-1E88-E18C-4A61-CD376DE18151}"/>
                    </a:ext>
                  </a:extLst>
                </p:cNvPr>
                <p:cNvSpPr txBox="1">
                  <a:spLocks noRot="1" noChangeAspect="1" noMove="1" noResize="1" noEditPoints="1" noAdjustHandles="1" noChangeArrowheads="1" noChangeShapeType="1" noTextEdit="1"/>
                </p:cNvSpPr>
                <p:nvPr/>
              </p:nvSpPr>
              <p:spPr>
                <a:xfrm>
                  <a:off x="3679630" y="2024167"/>
                  <a:ext cx="4832740" cy="369332"/>
                </a:xfrm>
                <a:prstGeom prst="rect">
                  <a:avLst/>
                </a:prstGeom>
                <a:blipFill>
                  <a:blip r:embed="rId4"/>
                  <a:stretch>
                    <a:fillRect b="-11667"/>
                  </a:stretch>
                </a:blipFill>
              </p:spPr>
              <p:txBody>
                <a:bodyPr/>
                <a:lstStyle/>
                <a:p>
                  <a:r>
                    <a:rPr lang="pt-BR">
                      <a:noFill/>
                    </a:rPr>
                    <a:t> </a:t>
                  </a:r>
                </a:p>
              </p:txBody>
            </p:sp>
          </mc:Fallback>
        </mc:AlternateContent>
      </p:grpSp>
      <p:pic>
        <p:nvPicPr>
          <p:cNvPr id="24" name="Imagem 23" descr="Diagrama&#10;&#10;Descrição gerada automaticamente">
            <a:extLst>
              <a:ext uri="{FF2B5EF4-FFF2-40B4-BE49-F238E27FC236}">
                <a16:creationId xmlns:a16="http://schemas.microsoft.com/office/drawing/2014/main" id="{E2EDFB07-B8A1-B417-557C-65FDF5979EA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59396" y="3941345"/>
            <a:ext cx="6473207" cy="2172878"/>
          </a:xfrm>
          <a:prstGeom prst="rect">
            <a:avLst/>
          </a:prstGeom>
        </p:spPr>
      </p:pic>
    </p:spTree>
    <p:extLst>
      <p:ext uri="{BB962C8B-B14F-4D97-AF65-F5344CB8AC3E}">
        <p14:creationId xmlns:p14="http://schemas.microsoft.com/office/powerpoint/2010/main" val="28809537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Equivalência de funções lógicas</a:t>
            </a:r>
          </a:p>
        </p:txBody>
      </p:sp>
      <p:sp>
        <p:nvSpPr>
          <p:cNvPr id="2" name="Espaço Reservado para Texto 1">
            <a:extLst>
              <a:ext uri="{FF2B5EF4-FFF2-40B4-BE49-F238E27FC236}">
                <a16:creationId xmlns:a16="http://schemas.microsoft.com/office/drawing/2014/main" id="{9E0BDE6F-1B4B-2038-6581-1C1B0283BA99}"/>
              </a:ext>
            </a:extLst>
          </p:cNvPr>
          <p:cNvSpPr>
            <a:spLocks noGrp="1"/>
          </p:cNvSpPr>
          <p:nvPr>
            <p:ph type="body" sz="quarter" idx="11"/>
          </p:nvPr>
        </p:nvSpPr>
        <p:spPr/>
        <p:txBody>
          <a:bodyPr/>
          <a:lstStyle/>
          <a:p>
            <a:r>
              <a:rPr lang="pt-BR" dirty="0"/>
              <a:t>Conceito</a:t>
            </a:r>
          </a:p>
        </p:txBody>
      </p:sp>
      <p:sp>
        <p:nvSpPr>
          <p:cNvPr id="8" name="CaixaDeTexto 7">
            <a:extLst>
              <a:ext uri="{FF2B5EF4-FFF2-40B4-BE49-F238E27FC236}">
                <a16:creationId xmlns:a16="http://schemas.microsoft.com/office/drawing/2014/main" id="{A62713BF-E9B5-C576-01E6-2ABFFD5B8C4B}"/>
              </a:ext>
            </a:extLst>
          </p:cNvPr>
          <p:cNvSpPr txBox="1"/>
          <p:nvPr/>
        </p:nvSpPr>
        <p:spPr>
          <a:xfrm>
            <a:off x="1019175" y="2814306"/>
            <a:ext cx="9639589" cy="1295868"/>
          </a:xfrm>
          <a:prstGeom prst="rect">
            <a:avLst/>
          </a:prstGeom>
          <a:noFill/>
        </p:spPr>
        <p:txBody>
          <a:bodyPr wrap="square">
            <a:spAutoFit/>
          </a:bodyPr>
          <a:lstStyle/>
          <a:p>
            <a:pPr>
              <a:lnSpc>
                <a:spcPct val="150000"/>
              </a:lnSpc>
              <a:spcAft>
                <a:spcPts val="1200"/>
              </a:spcAft>
            </a:pPr>
            <a:r>
              <a:rPr lang="pt-BR" b="0" i="0" dirty="0">
                <a:solidFill>
                  <a:schemeClr val="bg2">
                    <a:lumMod val="25000"/>
                  </a:schemeClr>
                </a:solidFill>
                <a:effectLst/>
                <a:latin typeface="+mj-lt"/>
              </a:rPr>
              <a:t>Duas funções lógicas são equivalentes se — e somente se — </a:t>
            </a:r>
            <a:r>
              <a:rPr lang="pt-BR" b="1" i="0" dirty="0">
                <a:solidFill>
                  <a:schemeClr val="bg2">
                    <a:lumMod val="25000"/>
                  </a:schemeClr>
                </a:solidFill>
                <a:effectLst/>
                <a:latin typeface="+mj-lt"/>
              </a:rPr>
              <a:t>para a mesma entrada, produzirem iguais valores de saída</a:t>
            </a:r>
            <a:r>
              <a:rPr lang="pt-BR" b="0" i="0" dirty="0">
                <a:solidFill>
                  <a:schemeClr val="bg2">
                    <a:lumMod val="25000"/>
                  </a:schemeClr>
                </a:solidFill>
                <a:effectLst/>
                <a:latin typeface="+mj-lt"/>
              </a:rPr>
              <a:t>, isto é, quando duas funções lógicas possuírem o mesmo resultado na sua tabela-verdade, esses circuitos serão considerados como equivalentes.</a:t>
            </a:r>
            <a:endParaRPr lang="pt-BR" sz="1800" dirty="0">
              <a:solidFill>
                <a:schemeClr val="bg2">
                  <a:lumMod val="25000"/>
                </a:schemeClr>
              </a:solidFill>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883532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Propriedades da álgebra de </a:t>
            </a:r>
            <a:r>
              <a:rPr lang="pt-BR" dirty="0" err="1"/>
              <a:t>Boole</a:t>
            </a:r>
            <a:endParaRPr lang="pt-BR" dirty="0"/>
          </a:p>
        </p:txBody>
      </p:sp>
      <p:sp>
        <p:nvSpPr>
          <p:cNvPr id="8" name="CaixaDeTexto 7">
            <a:extLst>
              <a:ext uri="{FF2B5EF4-FFF2-40B4-BE49-F238E27FC236}">
                <a16:creationId xmlns:a16="http://schemas.microsoft.com/office/drawing/2014/main" id="{A62713BF-E9B5-C576-01E6-2ABFFD5B8C4B}"/>
              </a:ext>
            </a:extLst>
          </p:cNvPr>
          <p:cNvSpPr txBox="1"/>
          <p:nvPr/>
        </p:nvSpPr>
        <p:spPr>
          <a:xfrm>
            <a:off x="1019175" y="1389658"/>
            <a:ext cx="10153650" cy="646331"/>
          </a:xfrm>
          <a:prstGeom prst="rect">
            <a:avLst/>
          </a:prstGeom>
          <a:noFill/>
        </p:spPr>
        <p:txBody>
          <a:bodyPr wrap="square">
            <a:spAutoFit/>
          </a:bodyPr>
          <a:lstStyle/>
          <a:p>
            <a:pPr>
              <a:spcAft>
                <a:spcPts val="1200"/>
              </a:spcAft>
            </a:pPr>
            <a:r>
              <a:rPr lang="pt-BR" b="0" i="0" dirty="0">
                <a:solidFill>
                  <a:schemeClr val="bg2">
                    <a:lumMod val="25000"/>
                  </a:schemeClr>
                </a:solidFill>
                <a:effectLst/>
                <a:latin typeface="+mj-lt"/>
              </a:rPr>
              <a:t>Álgebra de </a:t>
            </a:r>
            <a:r>
              <a:rPr lang="pt-BR" b="0" i="0" dirty="0" err="1">
                <a:solidFill>
                  <a:schemeClr val="bg2">
                    <a:lumMod val="25000"/>
                  </a:schemeClr>
                </a:solidFill>
                <a:effectLst/>
                <a:latin typeface="+mj-lt"/>
              </a:rPr>
              <a:t>Boole</a:t>
            </a:r>
            <a:r>
              <a:rPr lang="pt-BR" b="0" i="0" dirty="0">
                <a:solidFill>
                  <a:schemeClr val="bg2">
                    <a:lumMod val="25000"/>
                  </a:schemeClr>
                </a:solidFill>
                <a:effectLst/>
                <a:latin typeface="+mj-lt"/>
              </a:rPr>
              <a:t> simplifica expressões lógicas: Regras da álgebra de </a:t>
            </a:r>
            <a:r>
              <a:rPr lang="pt-BR" b="0" i="0" dirty="0" err="1">
                <a:solidFill>
                  <a:schemeClr val="bg2">
                    <a:lumMod val="25000"/>
                  </a:schemeClr>
                </a:solidFill>
                <a:effectLst/>
                <a:latin typeface="+mj-lt"/>
              </a:rPr>
              <a:t>Boole</a:t>
            </a:r>
            <a:r>
              <a:rPr lang="pt-BR" b="0" i="0" dirty="0">
                <a:solidFill>
                  <a:schemeClr val="bg2">
                    <a:lumMod val="25000"/>
                  </a:schemeClr>
                </a:solidFill>
                <a:effectLst/>
                <a:latin typeface="+mj-lt"/>
              </a:rPr>
              <a:t> ajudam na análise, equivalência e simplificação de expressões lógicas em dispositivos digitais. Reduz custos e complexidade.</a:t>
            </a:r>
            <a:endParaRPr lang="pt-BR" sz="1800" dirty="0">
              <a:solidFill>
                <a:schemeClr val="bg2">
                  <a:lumMod val="25000"/>
                </a:schemeClr>
              </a:solidFill>
              <a:effectLst/>
              <a:latin typeface="+mj-lt"/>
              <a:ea typeface="Calibri" panose="020F0502020204030204" pitchFamily="34" charset="0"/>
              <a:cs typeface="Times New Roman" panose="02020603050405020304" pitchFamily="18" charset="0"/>
            </a:endParaRPr>
          </a:p>
        </p:txBody>
      </p:sp>
      <p:pic>
        <p:nvPicPr>
          <p:cNvPr id="4" name="Imagem 3" descr="Tabela&#10;&#10;Descrição gerada automaticamente">
            <a:extLst>
              <a:ext uri="{FF2B5EF4-FFF2-40B4-BE49-F238E27FC236}">
                <a16:creationId xmlns:a16="http://schemas.microsoft.com/office/drawing/2014/main" id="{5C2E9FD0-EE93-779C-5649-543E0C1BFA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48367" y="2246908"/>
            <a:ext cx="6907316" cy="3546564"/>
          </a:xfrm>
          <a:prstGeom prst="rect">
            <a:avLst/>
          </a:prstGeom>
        </p:spPr>
      </p:pic>
      <p:grpSp>
        <p:nvGrpSpPr>
          <p:cNvPr id="5" name="Agrupar 4">
            <a:extLst>
              <a:ext uri="{FF2B5EF4-FFF2-40B4-BE49-F238E27FC236}">
                <a16:creationId xmlns:a16="http://schemas.microsoft.com/office/drawing/2014/main" id="{D09F2424-937F-9283-D923-AEEC11E425C1}"/>
              </a:ext>
            </a:extLst>
          </p:cNvPr>
          <p:cNvGrpSpPr/>
          <p:nvPr/>
        </p:nvGrpSpPr>
        <p:grpSpPr>
          <a:xfrm>
            <a:off x="2547428" y="5623784"/>
            <a:ext cx="5885371" cy="566585"/>
            <a:chOff x="2033178" y="4071469"/>
            <a:chExt cx="5885371" cy="566585"/>
          </a:xfrm>
        </p:grpSpPr>
        <p:sp>
          <p:nvSpPr>
            <p:cNvPr id="6" name="CaixaDeTexto 5">
              <a:extLst>
                <a:ext uri="{FF2B5EF4-FFF2-40B4-BE49-F238E27FC236}">
                  <a16:creationId xmlns:a16="http://schemas.microsoft.com/office/drawing/2014/main" id="{A581520C-7616-56D2-03B8-348F6DFFBF97}"/>
                </a:ext>
              </a:extLst>
            </p:cNvPr>
            <p:cNvSpPr txBox="1"/>
            <p:nvPr/>
          </p:nvSpPr>
          <p:spPr>
            <a:xfrm>
              <a:off x="2033178" y="4071469"/>
              <a:ext cx="5885371" cy="523220"/>
            </a:xfrm>
            <a:prstGeom prst="rect">
              <a:avLst/>
            </a:prstGeom>
            <a:noFill/>
          </p:spPr>
          <p:txBody>
            <a:bodyPr wrap="square">
              <a:spAutoFit/>
            </a:bodyPr>
            <a:lstStyle/>
            <a:p>
              <a:r>
                <a:rPr lang="pt-BR" sz="1400" dirty="0"/>
                <a:t>T</a:t>
              </a:r>
              <a:r>
                <a:rPr lang="pt-BR" sz="1400" dirty="0">
                  <a:effectLst/>
                </a:rPr>
                <a:t>abela das regras básicas da álgebra </a:t>
              </a:r>
              <a:r>
                <a:rPr lang="pt-BR" sz="1400" dirty="0" err="1">
                  <a:effectLst/>
                </a:rPr>
                <a:t>boolena</a:t>
              </a:r>
              <a:r>
                <a:rPr lang="pt-BR" sz="1400" dirty="0">
                  <a:effectLst/>
                </a:rPr>
                <a:t>.</a:t>
              </a:r>
              <a:br>
                <a:rPr lang="pt-BR" sz="1400" dirty="0">
                  <a:effectLst/>
                </a:rPr>
              </a:br>
              <a:r>
                <a:rPr lang="pt-BR" sz="1400" dirty="0" err="1">
                  <a:effectLst/>
                </a:rPr>
                <a:t>Stalling</a:t>
              </a:r>
              <a:r>
                <a:rPr lang="pt-BR" sz="1400" dirty="0">
                  <a:effectLst/>
                </a:rPr>
                <a:t>, 2017.</a:t>
              </a:r>
              <a:endParaRPr lang="pt-BR" sz="1400" dirty="0"/>
            </a:p>
          </p:txBody>
        </p:sp>
        <p:cxnSp>
          <p:nvCxnSpPr>
            <p:cNvPr id="9" name="Conector reto 8">
              <a:extLst>
                <a:ext uri="{FF2B5EF4-FFF2-40B4-BE49-F238E27FC236}">
                  <a16:creationId xmlns:a16="http://schemas.microsoft.com/office/drawing/2014/main" id="{C7C07852-B420-98BC-3B22-0E7F09CD7E48}"/>
                </a:ext>
              </a:extLst>
            </p:cNvPr>
            <p:cNvCxnSpPr>
              <a:cxnSpLocks/>
            </p:cNvCxnSpPr>
            <p:nvPr/>
          </p:nvCxnSpPr>
          <p:spPr>
            <a:xfrm>
              <a:off x="2144012" y="4638054"/>
              <a:ext cx="3687072"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88119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Propriedades da álgebra de </a:t>
            </a:r>
            <a:r>
              <a:rPr lang="pt-BR" dirty="0" err="1"/>
              <a:t>Boole</a:t>
            </a:r>
            <a:endParaRPr lang="pt-BR" dirty="0"/>
          </a:p>
        </p:txBody>
      </p:sp>
      <p:sp>
        <p:nvSpPr>
          <p:cNvPr id="8" name="CaixaDeTexto 7">
            <a:extLst>
              <a:ext uri="{FF2B5EF4-FFF2-40B4-BE49-F238E27FC236}">
                <a16:creationId xmlns:a16="http://schemas.microsoft.com/office/drawing/2014/main" id="{A62713BF-E9B5-C576-01E6-2ABFFD5B8C4B}"/>
              </a:ext>
            </a:extLst>
          </p:cNvPr>
          <p:cNvSpPr txBox="1"/>
          <p:nvPr/>
        </p:nvSpPr>
        <p:spPr>
          <a:xfrm>
            <a:off x="1019174" y="1868128"/>
            <a:ext cx="9639589" cy="369332"/>
          </a:xfrm>
          <a:prstGeom prst="rect">
            <a:avLst/>
          </a:prstGeom>
          <a:noFill/>
        </p:spPr>
        <p:txBody>
          <a:bodyPr wrap="square">
            <a:spAutoFit/>
          </a:bodyPr>
          <a:lstStyle/>
          <a:p>
            <a:pPr>
              <a:spcAft>
                <a:spcPts val="1200"/>
              </a:spcAft>
            </a:pPr>
            <a:r>
              <a:rPr lang="pt-BR" b="0" i="0" dirty="0">
                <a:solidFill>
                  <a:schemeClr val="bg2">
                    <a:lumMod val="25000"/>
                  </a:schemeClr>
                </a:solidFill>
                <a:effectLst/>
                <a:latin typeface="+mj-lt"/>
              </a:rPr>
              <a:t>Agora observe a tabela das propriedades da função Exclusive </a:t>
            </a:r>
            <a:r>
              <a:rPr lang="pt-BR" b="0" i="0" dirty="0" err="1">
                <a:solidFill>
                  <a:schemeClr val="bg2">
                    <a:lumMod val="25000"/>
                  </a:schemeClr>
                </a:solidFill>
                <a:effectLst/>
                <a:latin typeface="+mj-lt"/>
              </a:rPr>
              <a:t>or</a:t>
            </a:r>
            <a:r>
              <a:rPr lang="pt-BR" b="0" i="0" dirty="0">
                <a:solidFill>
                  <a:schemeClr val="bg2">
                    <a:lumMod val="25000"/>
                  </a:schemeClr>
                </a:solidFill>
                <a:effectLst/>
                <a:latin typeface="+mj-lt"/>
              </a:rPr>
              <a:t> (XOR):</a:t>
            </a:r>
            <a:endParaRPr lang="pt-BR" sz="1800" dirty="0">
              <a:solidFill>
                <a:schemeClr val="bg2">
                  <a:lumMod val="25000"/>
                </a:schemeClr>
              </a:solidFill>
              <a:effectLst/>
              <a:latin typeface="+mj-lt"/>
              <a:ea typeface="Calibri" panose="020F0502020204030204" pitchFamily="34" charset="0"/>
              <a:cs typeface="Times New Roman" panose="02020603050405020304" pitchFamily="18" charset="0"/>
            </a:endParaRPr>
          </a:p>
        </p:txBody>
      </p:sp>
      <p:pic>
        <p:nvPicPr>
          <p:cNvPr id="3" name="Imagem 2" descr="Tabela&#10;&#10;Descrição gerada automaticamente com confiança média">
            <a:extLst>
              <a:ext uri="{FF2B5EF4-FFF2-40B4-BE49-F238E27FC236}">
                <a16:creationId xmlns:a16="http://schemas.microsoft.com/office/drawing/2014/main" id="{D90C98D5-A093-2D46-BAC2-C21D2562D8A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384" y="2664138"/>
            <a:ext cx="8191170" cy="2088509"/>
          </a:xfrm>
          <a:prstGeom prst="rect">
            <a:avLst/>
          </a:prstGeom>
        </p:spPr>
      </p:pic>
    </p:spTree>
    <p:extLst>
      <p:ext uri="{BB962C8B-B14F-4D97-AF65-F5344CB8AC3E}">
        <p14:creationId xmlns:p14="http://schemas.microsoft.com/office/powerpoint/2010/main" val="293141077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Imagem 4">
            <a:extLst>
              <a:ext uri="{FF2B5EF4-FFF2-40B4-BE49-F238E27FC236}">
                <a16:creationId xmlns:a16="http://schemas.microsoft.com/office/drawing/2014/main" id="{606190FC-11D0-CE04-1F98-542C100D51C3}"/>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p:pic>
      <p:sp>
        <p:nvSpPr>
          <p:cNvPr id="3" name="Espaço Reservado para Texto 2">
            <a:extLst>
              <a:ext uri="{FF2B5EF4-FFF2-40B4-BE49-F238E27FC236}">
                <a16:creationId xmlns:a16="http://schemas.microsoft.com/office/drawing/2014/main" id="{DFF64D82-EA9A-5288-8D2C-7CCD08DE3A54}"/>
              </a:ext>
            </a:extLst>
          </p:cNvPr>
          <p:cNvSpPr>
            <a:spLocks noGrp="1"/>
          </p:cNvSpPr>
          <p:nvPr>
            <p:ph type="body" sz="quarter" idx="11"/>
          </p:nvPr>
        </p:nvSpPr>
        <p:spPr/>
        <p:txBody>
          <a:bodyPr/>
          <a:lstStyle/>
          <a:p>
            <a:r>
              <a:rPr lang="pt-BR" dirty="0"/>
              <a:t>Processamento</a:t>
            </a:r>
          </a:p>
          <a:p>
            <a:r>
              <a:rPr lang="pt-BR" dirty="0"/>
              <a:t>em paralelo</a:t>
            </a:r>
          </a:p>
        </p:txBody>
      </p:sp>
    </p:spTree>
    <p:extLst>
      <p:ext uri="{BB962C8B-B14F-4D97-AF65-F5344CB8AC3E}">
        <p14:creationId xmlns:p14="http://schemas.microsoft.com/office/powerpoint/2010/main" val="3208653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Principais componentes de hardware dos computadores</a:t>
            </a:r>
          </a:p>
        </p:txBody>
      </p:sp>
      <p:sp>
        <p:nvSpPr>
          <p:cNvPr id="2" name="Espaço Reservado para Texto 1">
            <a:extLst>
              <a:ext uri="{FF2B5EF4-FFF2-40B4-BE49-F238E27FC236}">
                <a16:creationId xmlns:a16="http://schemas.microsoft.com/office/drawing/2014/main" id="{BC739D0E-97B3-36BE-6EBC-EA21BEA10A03}"/>
              </a:ext>
            </a:extLst>
          </p:cNvPr>
          <p:cNvSpPr>
            <a:spLocks noGrp="1"/>
          </p:cNvSpPr>
          <p:nvPr>
            <p:ph type="body" sz="quarter" idx="11"/>
          </p:nvPr>
        </p:nvSpPr>
        <p:spPr/>
        <p:txBody>
          <a:bodyPr/>
          <a:lstStyle/>
          <a:p>
            <a:r>
              <a:rPr lang="pt-BR" dirty="0"/>
              <a:t>Memória principal</a:t>
            </a:r>
          </a:p>
        </p:txBody>
      </p:sp>
      <p:sp>
        <p:nvSpPr>
          <p:cNvPr id="3" name="CaixaDeTexto 2">
            <a:extLst>
              <a:ext uri="{FF2B5EF4-FFF2-40B4-BE49-F238E27FC236}">
                <a16:creationId xmlns:a16="http://schemas.microsoft.com/office/drawing/2014/main" id="{2F1C0461-3E08-0B54-67B9-AD40350FDB85}"/>
              </a:ext>
            </a:extLst>
          </p:cNvPr>
          <p:cNvSpPr txBox="1"/>
          <p:nvPr/>
        </p:nvSpPr>
        <p:spPr>
          <a:xfrm>
            <a:off x="1019175" y="2327276"/>
            <a:ext cx="5143498" cy="369332"/>
          </a:xfrm>
          <a:prstGeom prst="rect">
            <a:avLst/>
          </a:prstGeom>
          <a:noFill/>
        </p:spPr>
        <p:txBody>
          <a:bodyPr wrap="square">
            <a:spAutoFit/>
          </a:bodyPr>
          <a:lstStyle/>
          <a:p>
            <a:pPr algn="l"/>
            <a:r>
              <a:rPr lang="pt-BR" b="0" i="0" dirty="0">
                <a:solidFill>
                  <a:schemeClr val="bg2">
                    <a:lumMod val="25000"/>
                  </a:schemeClr>
                </a:solidFill>
                <a:effectLst/>
                <a:latin typeface="+mj-lt"/>
              </a:rPr>
              <a:t>Principais características de uma memória RAM:</a:t>
            </a:r>
          </a:p>
        </p:txBody>
      </p:sp>
      <p:grpSp>
        <p:nvGrpSpPr>
          <p:cNvPr id="4" name="Agrupar 3">
            <a:extLst>
              <a:ext uri="{FF2B5EF4-FFF2-40B4-BE49-F238E27FC236}">
                <a16:creationId xmlns:a16="http://schemas.microsoft.com/office/drawing/2014/main" id="{B7292938-0053-8635-3C29-FE8C266DE894}"/>
              </a:ext>
            </a:extLst>
          </p:cNvPr>
          <p:cNvGrpSpPr/>
          <p:nvPr/>
        </p:nvGrpSpPr>
        <p:grpSpPr>
          <a:xfrm>
            <a:off x="1019175" y="3376816"/>
            <a:ext cx="10153650" cy="2336393"/>
            <a:chOff x="2873374" y="1676603"/>
            <a:chExt cx="6637372" cy="2336393"/>
          </a:xfrm>
        </p:grpSpPr>
        <p:grpSp>
          <p:nvGrpSpPr>
            <p:cNvPr id="5" name="Agrupar 4">
              <a:extLst>
                <a:ext uri="{FF2B5EF4-FFF2-40B4-BE49-F238E27FC236}">
                  <a16:creationId xmlns:a16="http://schemas.microsoft.com/office/drawing/2014/main" id="{F53A8B63-33E5-C42D-400F-CBEBED185BD0}"/>
                </a:ext>
              </a:extLst>
            </p:cNvPr>
            <p:cNvGrpSpPr/>
            <p:nvPr/>
          </p:nvGrpSpPr>
          <p:grpSpPr>
            <a:xfrm>
              <a:off x="2873374" y="1676603"/>
              <a:ext cx="3121093" cy="2336393"/>
              <a:chOff x="2873374" y="1676603"/>
              <a:chExt cx="3121093" cy="2336393"/>
            </a:xfrm>
          </p:grpSpPr>
          <p:sp>
            <p:nvSpPr>
              <p:cNvPr id="12" name="Retângulo: Cantos Arredondados 11">
                <a:extLst>
                  <a:ext uri="{FF2B5EF4-FFF2-40B4-BE49-F238E27FC236}">
                    <a16:creationId xmlns:a16="http://schemas.microsoft.com/office/drawing/2014/main" id="{479CC0AF-AADB-3D3B-4F2D-A820629E4514}"/>
                  </a:ext>
                </a:extLst>
              </p:cNvPr>
              <p:cNvSpPr/>
              <p:nvPr/>
            </p:nvSpPr>
            <p:spPr>
              <a:xfrm>
                <a:off x="2873374" y="1676603"/>
                <a:ext cx="3121093" cy="23363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B968F6D3-FAA6-2FCC-E043-2934F5FE9DB5}"/>
                  </a:ext>
                </a:extLst>
              </p:cNvPr>
              <p:cNvSpPr txBox="1"/>
              <p:nvPr/>
            </p:nvSpPr>
            <p:spPr>
              <a:xfrm>
                <a:off x="3082519" y="1913935"/>
                <a:ext cx="2702801" cy="369332"/>
              </a:xfrm>
              <a:prstGeom prst="rect">
                <a:avLst/>
              </a:prstGeom>
              <a:noFill/>
            </p:spPr>
            <p:txBody>
              <a:bodyPr wrap="square">
                <a:spAutoFit/>
              </a:bodyPr>
              <a:lstStyle/>
              <a:p>
                <a:r>
                  <a:rPr lang="pt-BR" b="1" dirty="0"/>
                  <a:t>Capacidade de armazenamento</a:t>
                </a:r>
              </a:p>
            </p:txBody>
          </p:sp>
          <p:sp>
            <p:nvSpPr>
              <p:cNvPr id="14" name="CaixaDeTexto 13">
                <a:extLst>
                  <a:ext uri="{FF2B5EF4-FFF2-40B4-BE49-F238E27FC236}">
                    <a16:creationId xmlns:a16="http://schemas.microsoft.com/office/drawing/2014/main" id="{A50BA00D-D1EC-0495-8B26-DDC92C1F8E86}"/>
                  </a:ext>
                </a:extLst>
              </p:cNvPr>
              <p:cNvSpPr txBox="1"/>
              <p:nvPr/>
            </p:nvSpPr>
            <p:spPr>
              <a:xfrm>
                <a:off x="3082519" y="2630438"/>
                <a:ext cx="2702801" cy="1077218"/>
              </a:xfrm>
              <a:prstGeom prst="rect">
                <a:avLst/>
              </a:prstGeom>
              <a:noFill/>
            </p:spPr>
            <p:txBody>
              <a:bodyPr wrap="square">
                <a:spAutoFit/>
              </a:bodyPr>
              <a:lstStyle/>
              <a:p>
                <a:r>
                  <a:rPr lang="pt-BR" sz="1600" dirty="0">
                    <a:solidFill>
                      <a:schemeClr val="bg2">
                        <a:lumMod val="25000"/>
                      </a:schemeClr>
                    </a:solidFill>
                    <a:effectLst/>
                  </a:rPr>
                  <a:t>Se possui 4 GB (quatro gigabytes) de armazenamento, a memória RAM conta com 4 bilhões dessas células, podendo armazenar até 32 bilhões de bits de dados.</a:t>
                </a:r>
                <a:endParaRPr lang="pt-BR" sz="1600" dirty="0">
                  <a:solidFill>
                    <a:schemeClr val="bg2">
                      <a:lumMod val="25000"/>
                    </a:schemeClr>
                  </a:solidFill>
                </a:endParaRPr>
              </a:p>
            </p:txBody>
          </p:sp>
        </p:grpSp>
        <p:grpSp>
          <p:nvGrpSpPr>
            <p:cNvPr id="8" name="Agrupar 7">
              <a:extLst>
                <a:ext uri="{FF2B5EF4-FFF2-40B4-BE49-F238E27FC236}">
                  <a16:creationId xmlns:a16="http://schemas.microsoft.com/office/drawing/2014/main" id="{8F07443C-BF61-5C2E-F11B-4D9BC8337CBD}"/>
                </a:ext>
              </a:extLst>
            </p:cNvPr>
            <p:cNvGrpSpPr/>
            <p:nvPr/>
          </p:nvGrpSpPr>
          <p:grpSpPr>
            <a:xfrm>
              <a:off x="6389653" y="1676603"/>
              <a:ext cx="3121093" cy="2336393"/>
              <a:chOff x="6389653" y="1676603"/>
              <a:chExt cx="3121093" cy="2336393"/>
            </a:xfrm>
          </p:grpSpPr>
          <p:sp>
            <p:nvSpPr>
              <p:cNvPr id="9" name="Retângulo: Cantos Arredondados 8">
                <a:extLst>
                  <a:ext uri="{FF2B5EF4-FFF2-40B4-BE49-F238E27FC236}">
                    <a16:creationId xmlns:a16="http://schemas.microsoft.com/office/drawing/2014/main" id="{1EAA5F12-AE85-CFDB-6739-B6CEF305A5E5}"/>
                  </a:ext>
                </a:extLst>
              </p:cNvPr>
              <p:cNvSpPr/>
              <p:nvPr/>
            </p:nvSpPr>
            <p:spPr>
              <a:xfrm>
                <a:off x="6389653" y="1676603"/>
                <a:ext cx="3121093" cy="23363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E92EAF61-03C2-E500-D378-04FCDB576670}"/>
                  </a:ext>
                </a:extLst>
              </p:cNvPr>
              <p:cNvSpPr txBox="1"/>
              <p:nvPr/>
            </p:nvSpPr>
            <p:spPr>
              <a:xfrm>
                <a:off x="6598799" y="1915473"/>
                <a:ext cx="2762513" cy="646331"/>
              </a:xfrm>
              <a:prstGeom prst="rect">
                <a:avLst/>
              </a:prstGeom>
              <a:noFill/>
            </p:spPr>
            <p:txBody>
              <a:bodyPr wrap="square">
                <a:spAutoFit/>
              </a:bodyPr>
              <a:lstStyle/>
              <a:p>
                <a:r>
                  <a:rPr lang="pt-BR" b="1" dirty="0">
                    <a:effectLst/>
                  </a:rPr>
                  <a:t>Velocidade de comunicação com o barramento</a:t>
                </a:r>
                <a:endParaRPr lang="pt-BR" b="1" dirty="0"/>
              </a:p>
            </p:txBody>
          </p:sp>
          <p:sp>
            <p:nvSpPr>
              <p:cNvPr id="11" name="CaixaDeTexto 10">
                <a:extLst>
                  <a:ext uri="{FF2B5EF4-FFF2-40B4-BE49-F238E27FC236}">
                    <a16:creationId xmlns:a16="http://schemas.microsoft.com/office/drawing/2014/main" id="{8A826828-BD59-CF8E-09D9-442265CE3433}"/>
                  </a:ext>
                </a:extLst>
              </p:cNvPr>
              <p:cNvSpPr txBox="1"/>
              <p:nvPr/>
            </p:nvSpPr>
            <p:spPr>
              <a:xfrm>
                <a:off x="6598799" y="2631976"/>
                <a:ext cx="2702801" cy="830997"/>
              </a:xfrm>
              <a:prstGeom prst="rect">
                <a:avLst/>
              </a:prstGeom>
              <a:noFill/>
            </p:spPr>
            <p:txBody>
              <a:bodyPr wrap="square">
                <a:spAutoFit/>
              </a:bodyPr>
              <a:lstStyle/>
              <a:p>
                <a:r>
                  <a:rPr lang="pt-BR" sz="1600" dirty="0">
                    <a:solidFill>
                      <a:schemeClr val="bg2">
                        <a:lumMod val="25000"/>
                      </a:schemeClr>
                    </a:solidFill>
                    <a:effectLst/>
                  </a:rPr>
                  <a:t>Trata-se da velocidade com que a memória consegue transferir os dados para o processador.</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191021952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Evolução dos computadores</a:t>
            </a:r>
          </a:p>
        </p:txBody>
      </p:sp>
      <p:sp>
        <p:nvSpPr>
          <p:cNvPr id="2" name="Espaço Reservado para Texto 1">
            <a:extLst>
              <a:ext uri="{FF2B5EF4-FFF2-40B4-BE49-F238E27FC236}">
                <a16:creationId xmlns:a16="http://schemas.microsoft.com/office/drawing/2014/main" id="{46641045-04EA-C34E-15B7-480E35ED65AF}"/>
              </a:ext>
            </a:extLst>
          </p:cNvPr>
          <p:cNvSpPr>
            <a:spLocks noGrp="1"/>
          </p:cNvSpPr>
          <p:nvPr>
            <p:ph type="body" sz="quarter" idx="11"/>
          </p:nvPr>
        </p:nvSpPr>
        <p:spPr/>
        <p:txBody>
          <a:bodyPr/>
          <a:lstStyle/>
          <a:p>
            <a:r>
              <a:rPr lang="pt-BR" dirty="0"/>
              <a:t>Questões de desempenho</a:t>
            </a:r>
          </a:p>
        </p:txBody>
      </p:sp>
      <p:pic>
        <p:nvPicPr>
          <p:cNvPr id="5" name="Imagem 4" descr="Diagrama&#10;&#10;Descrição gerada automaticamente">
            <a:extLst>
              <a:ext uri="{FF2B5EF4-FFF2-40B4-BE49-F238E27FC236}">
                <a16:creationId xmlns:a16="http://schemas.microsoft.com/office/drawing/2014/main" id="{B3DF164E-C175-437E-3469-26B1F266DA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21623" y="2179781"/>
            <a:ext cx="6219177" cy="2060570"/>
          </a:xfrm>
          <a:prstGeom prst="rect">
            <a:avLst/>
          </a:prstGeom>
        </p:spPr>
      </p:pic>
      <p:sp>
        <p:nvSpPr>
          <p:cNvPr id="9" name="CaixaDeTexto 8">
            <a:extLst>
              <a:ext uri="{FF2B5EF4-FFF2-40B4-BE49-F238E27FC236}">
                <a16:creationId xmlns:a16="http://schemas.microsoft.com/office/drawing/2014/main" id="{189B1309-F6F4-1E52-6CAE-84F6CE500810}"/>
              </a:ext>
            </a:extLst>
          </p:cNvPr>
          <p:cNvSpPr txBox="1"/>
          <p:nvPr/>
        </p:nvSpPr>
        <p:spPr>
          <a:xfrm>
            <a:off x="1019175" y="4478932"/>
            <a:ext cx="10018280" cy="646331"/>
          </a:xfrm>
          <a:prstGeom prst="rect">
            <a:avLst/>
          </a:prstGeom>
          <a:noFill/>
        </p:spPr>
        <p:txBody>
          <a:bodyPr wrap="square">
            <a:spAutoFit/>
          </a:bodyPr>
          <a:lstStyle/>
          <a:p>
            <a:r>
              <a:rPr lang="pt-BR" dirty="0">
                <a:solidFill>
                  <a:schemeClr val="bg2">
                    <a:lumMod val="25000"/>
                  </a:schemeClr>
                </a:solidFill>
              </a:rPr>
              <a:t>Algumas aplicações que, atualmente, possuem uma grande capacidade de processamento em sistemas baseados em microprocessadores:</a:t>
            </a:r>
          </a:p>
        </p:txBody>
      </p:sp>
      <p:sp>
        <p:nvSpPr>
          <p:cNvPr id="11" name="CaixaDeTexto 10">
            <a:extLst>
              <a:ext uri="{FF2B5EF4-FFF2-40B4-BE49-F238E27FC236}">
                <a16:creationId xmlns:a16="http://schemas.microsoft.com/office/drawing/2014/main" id="{0E9B3688-6E59-7DD2-C217-E633AD428918}"/>
              </a:ext>
            </a:extLst>
          </p:cNvPr>
          <p:cNvSpPr txBox="1"/>
          <p:nvPr/>
        </p:nvSpPr>
        <p:spPr>
          <a:xfrm>
            <a:off x="1019175" y="5302640"/>
            <a:ext cx="3571298" cy="923330"/>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Processamento de imagem</a:t>
            </a:r>
          </a:p>
          <a:p>
            <a:pPr marL="285750" indent="-285750">
              <a:buFont typeface="Arial" panose="020B0604020202020204" pitchFamily="34" charset="0"/>
              <a:buChar char="•"/>
            </a:pPr>
            <a:r>
              <a:rPr lang="pt-BR" dirty="0">
                <a:solidFill>
                  <a:schemeClr val="bg2">
                    <a:lumMod val="25000"/>
                  </a:schemeClr>
                </a:solidFill>
              </a:rPr>
              <a:t>Renderização tridimensional</a:t>
            </a:r>
          </a:p>
          <a:p>
            <a:pPr marL="285750" indent="-285750">
              <a:buFont typeface="Arial" panose="020B0604020202020204" pitchFamily="34" charset="0"/>
              <a:buChar char="•"/>
            </a:pPr>
            <a:r>
              <a:rPr lang="pt-BR" dirty="0">
                <a:solidFill>
                  <a:schemeClr val="bg2">
                    <a:lumMod val="25000"/>
                  </a:schemeClr>
                </a:solidFill>
              </a:rPr>
              <a:t>Reconhecimento de linguagem</a:t>
            </a:r>
          </a:p>
        </p:txBody>
      </p:sp>
      <p:sp>
        <p:nvSpPr>
          <p:cNvPr id="12" name="CaixaDeTexto 11">
            <a:extLst>
              <a:ext uri="{FF2B5EF4-FFF2-40B4-BE49-F238E27FC236}">
                <a16:creationId xmlns:a16="http://schemas.microsoft.com/office/drawing/2014/main" id="{A7E588B6-CCF0-73DB-CCC8-D5D5F0F43BAA}"/>
              </a:ext>
            </a:extLst>
          </p:cNvPr>
          <p:cNvSpPr txBox="1"/>
          <p:nvPr/>
        </p:nvSpPr>
        <p:spPr>
          <a:xfrm>
            <a:off x="5660448" y="5302640"/>
            <a:ext cx="3571298" cy="646331"/>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Videoconferência</a:t>
            </a:r>
          </a:p>
          <a:p>
            <a:pPr marL="285750" indent="-285750">
              <a:buFont typeface="Arial" panose="020B0604020202020204" pitchFamily="34" charset="0"/>
              <a:buChar char="•"/>
            </a:pPr>
            <a:r>
              <a:rPr lang="pt-BR" dirty="0">
                <a:solidFill>
                  <a:schemeClr val="bg2">
                    <a:lumMod val="25000"/>
                  </a:schemeClr>
                </a:solidFill>
              </a:rPr>
              <a:t>Modelagem e simulação</a:t>
            </a:r>
          </a:p>
        </p:txBody>
      </p:sp>
    </p:spTree>
    <p:extLst>
      <p:ext uri="{BB962C8B-B14F-4D97-AF65-F5344CB8AC3E}">
        <p14:creationId xmlns:p14="http://schemas.microsoft.com/office/powerpoint/2010/main" val="405815998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Evolução dos computadores</a:t>
            </a:r>
          </a:p>
        </p:txBody>
      </p:sp>
      <p:sp>
        <p:nvSpPr>
          <p:cNvPr id="2" name="Espaço Reservado para Texto 1">
            <a:extLst>
              <a:ext uri="{FF2B5EF4-FFF2-40B4-BE49-F238E27FC236}">
                <a16:creationId xmlns:a16="http://schemas.microsoft.com/office/drawing/2014/main" id="{46641045-04EA-C34E-15B7-480E35ED65AF}"/>
              </a:ext>
            </a:extLst>
          </p:cNvPr>
          <p:cNvSpPr>
            <a:spLocks noGrp="1"/>
          </p:cNvSpPr>
          <p:nvPr>
            <p:ph type="body" sz="quarter" idx="11"/>
          </p:nvPr>
        </p:nvSpPr>
        <p:spPr/>
        <p:txBody>
          <a:bodyPr/>
          <a:lstStyle/>
          <a:p>
            <a:r>
              <a:rPr lang="pt-BR" dirty="0"/>
              <a:t>Questões de desempenho</a:t>
            </a:r>
          </a:p>
        </p:txBody>
      </p:sp>
      <p:grpSp>
        <p:nvGrpSpPr>
          <p:cNvPr id="3" name="Agrupar 2">
            <a:extLst>
              <a:ext uri="{FF2B5EF4-FFF2-40B4-BE49-F238E27FC236}">
                <a16:creationId xmlns:a16="http://schemas.microsoft.com/office/drawing/2014/main" id="{4966FF47-752C-D934-CF35-355DE4576735}"/>
              </a:ext>
            </a:extLst>
          </p:cNvPr>
          <p:cNvGrpSpPr/>
          <p:nvPr/>
        </p:nvGrpSpPr>
        <p:grpSpPr>
          <a:xfrm>
            <a:off x="1019175" y="2050615"/>
            <a:ext cx="10153650" cy="4331712"/>
            <a:chOff x="1019175" y="1302005"/>
            <a:chExt cx="10153650" cy="4331712"/>
          </a:xfrm>
        </p:grpSpPr>
        <p:grpSp>
          <p:nvGrpSpPr>
            <p:cNvPr id="4" name="Agrupar 3">
              <a:extLst>
                <a:ext uri="{FF2B5EF4-FFF2-40B4-BE49-F238E27FC236}">
                  <a16:creationId xmlns:a16="http://schemas.microsoft.com/office/drawing/2014/main" id="{DBE29365-DC88-1B47-132C-DE102CA55171}"/>
                </a:ext>
              </a:extLst>
            </p:cNvPr>
            <p:cNvGrpSpPr/>
            <p:nvPr/>
          </p:nvGrpSpPr>
          <p:grpSpPr>
            <a:xfrm>
              <a:off x="1019175" y="1302005"/>
              <a:ext cx="10153650" cy="1793006"/>
              <a:chOff x="1019175" y="886150"/>
              <a:chExt cx="10153650" cy="1793006"/>
            </a:xfrm>
          </p:grpSpPr>
          <p:grpSp>
            <p:nvGrpSpPr>
              <p:cNvPr id="14" name="Agrupar 13">
                <a:extLst>
                  <a:ext uri="{FF2B5EF4-FFF2-40B4-BE49-F238E27FC236}">
                    <a16:creationId xmlns:a16="http://schemas.microsoft.com/office/drawing/2014/main" id="{7125417F-42EA-CD61-8E50-22D512F80BDE}"/>
                  </a:ext>
                </a:extLst>
              </p:cNvPr>
              <p:cNvGrpSpPr/>
              <p:nvPr/>
            </p:nvGrpSpPr>
            <p:grpSpPr>
              <a:xfrm>
                <a:off x="1019175" y="1162443"/>
                <a:ext cx="10153650" cy="1516713"/>
                <a:chOff x="1019175" y="1162443"/>
                <a:chExt cx="10153650" cy="1516713"/>
              </a:xfrm>
            </p:grpSpPr>
            <p:sp>
              <p:nvSpPr>
                <p:cNvPr id="16" name="Retângulo 15">
                  <a:extLst>
                    <a:ext uri="{FF2B5EF4-FFF2-40B4-BE49-F238E27FC236}">
                      <a16:creationId xmlns:a16="http://schemas.microsoft.com/office/drawing/2014/main" id="{C34177F7-A38A-261E-C34D-987D62F48656}"/>
                    </a:ext>
                  </a:extLst>
                </p:cNvPr>
                <p:cNvSpPr/>
                <p:nvPr/>
              </p:nvSpPr>
              <p:spPr>
                <a:xfrm>
                  <a:off x="1019175" y="1162443"/>
                  <a:ext cx="10153650" cy="151671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81206A5A-F0E7-22D4-0AA3-03680915492B}"/>
                    </a:ext>
                  </a:extLst>
                </p:cNvPr>
                <p:cNvSpPr txBox="1"/>
                <p:nvPr/>
              </p:nvSpPr>
              <p:spPr>
                <a:xfrm>
                  <a:off x="1647825" y="1634074"/>
                  <a:ext cx="8896350" cy="707886"/>
                </a:xfrm>
                <a:prstGeom prst="rect">
                  <a:avLst/>
                </a:prstGeom>
                <a:noFill/>
              </p:spPr>
              <p:txBody>
                <a:bodyPr wrap="square" rtlCol="0">
                  <a:spAutoFit/>
                </a:bodyPr>
                <a:lstStyle/>
                <a:p>
                  <a:r>
                    <a:rPr lang="pt-BR" sz="2000" dirty="0">
                      <a:solidFill>
                        <a:schemeClr val="bg1"/>
                      </a:solidFill>
                    </a:rPr>
                    <a:t>Qual seria o resultado se determinada tarefa fosse realizada por várias pessoas ao invés de apenas uma?</a:t>
                  </a:r>
                </a:p>
              </p:txBody>
            </p:sp>
          </p:grpSp>
          <p:pic>
            <p:nvPicPr>
              <p:cNvPr id="15" name="Imagem 14">
                <a:extLst>
                  <a:ext uri="{FF2B5EF4-FFF2-40B4-BE49-F238E27FC236}">
                    <a16:creationId xmlns:a16="http://schemas.microsoft.com/office/drawing/2014/main" id="{BD5C8F98-2EC1-05A7-A73E-3056B50EEA77}"/>
                  </a:ext>
                </a:extLst>
              </p:cNvPr>
              <p:cNvPicPr>
                <a:picLocks noChangeAspect="1"/>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l="4783" t="12189" r="5958" b="12853"/>
              <a:stretch/>
            </p:blipFill>
            <p:spPr>
              <a:xfrm>
                <a:off x="1495742" y="886150"/>
                <a:ext cx="617147" cy="612490"/>
              </a:xfrm>
              <a:prstGeom prst="ellipse">
                <a:avLst/>
              </a:prstGeom>
            </p:spPr>
          </p:pic>
        </p:grpSp>
        <p:grpSp>
          <p:nvGrpSpPr>
            <p:cNvPr id="6" name="Agrupar 5">
              <a:extLst>
                <a:ext uri="{FF2B5EF4-FFF2-40B4-BE49-F238E27FC236}">
                  <a16:creationId xmlns:a16="http://schemas.microsoft.com/office/drawing/2014/main" id="{45011AF7-5879-7772-8379-2C0DFC7E7875}"/>
                </a:ext>
              </a:extLst>
            </p:cNvPr>
            <p:cNvGrpSpPr/>
            <p:nvPr/>
          </p:nvGrpSpPr>
          <p:grpSpPr>
            <a:xfrm>
              <a:off x="1019175" y="3095012"/>
              <a:ext cx="10153650" cy="2538705"/>
              <a:chOff x="1041187" y="3010264"/>
              <a:chExt cx="10153650" cy="2538705"/>
            </a:xfrm>
          </p:grpSpPr>
          <p:sp>
            <p:nvSpPr>
              <p:cNvPr id="8" name="Retângulo 7">
                <a:extLst>
                  <a:ext uri="{FF2B5EF4-FFF2-40B4-BE49-F238E27FC236}">
                    <a16:creationId xmlns:a16="http://schemas.microsoft.com/office/drawing/2014/main" id="{67EE5EF3-FB03-3052-7704-177F6BCA5D9C}"/>
                  </a:ext>
                </a:extLst>
              </p:cNvPr>
              <p:cNvSpPr/>
              <p:nvPr/>
            </p:nvSpPr>
            <p:spPr>
              <a:xfrm>
                <a:off x="1041187" y="3010264"/>
                <a:ext cx="10153650" cy="2538705"/>
              </a:xfrm>
              <a:prstGeom prst="rect">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4CA8A2FE-05D2-D361-C63A-CC411068D756}"/>
                  </a:ext>
                </a:extLst>
              </p:cNvPr>
              <p:cNvSpPr txBox="1"/>
              <p:nvPr/>
            </p:nvSpPr>
            <p:spPr>
              <a:xfrm>
                <a:off x="1688886" y="3475523"/>
                <a:ext cx="8896349" cy="369332"/>
              </a:xfrm>
              <a:prstGeom prst="rect">
                <a:avLst/>
              </a:prstGeom>
              <a:noFill/>
            </p:spPr>
            <p:txBody>
              <a:bodyPr wrap="square" rtlCol="0">
                <a:spAutoFit/>
              </a:bodyPr>
              <a:lstStyle/>
              <a:p>
                <a:r>
                  <a:rPr lang="pt-BR" b="1"/>
                  <a:t>Resposta</a:t>
                </a:r>
              </a:p>
            </p:txBody>
          </p:sp>
          <p:sp>
            <p:nvSpPr>
              <p:cNvPr id="13" name="CaixaDeTexto 12">
                <a:extLst>
                  <a:ext uri="{FF2B5EF4-FFF2-40B4-BE49-F238E27FC236}">
                    <a16:creationId xmlns:a16="http://schemas.microsoft.com/office/drawing/2014/main" id="{F4F0C1AF-9E9A-B435-7409-78E755DEBB0F}"/>
                  </a:ext>
                </a:extLst>
              </p:cNvPr>
              <p:cNvSpPr txBox="1"/>
              <p:nvPr/>
            </p:nvSpPr>
            <p:spPr>
              <a:xfrm>
                <a:off x="1688887" y="3988381"/>
                <a:ext cx="8896350" cy="1477328"/>
              </a:xfrm>
              <a:prstGeom prst="rect">
                <a:avLst/>
              </a:prstGeom>
              <a:noFill/>
            </p:spPr>
            <p:txBody>
              <a:bodyPr wrap="square" rtlCol="0">
                <a:spAutoFit/>
              </a:bodyPr>
              <a:lstStyle/>
              <a:p>
                <a:r>
                  <a:rPr lang="pt-BR" dirty="0">
                    <a:solidFill>
                      <a:schemeClr val="bg2">
                        <a:lumMod val="25000"/>
                      </a:schemeClr>
                    </a:solidFill>
                    <a:effectLst/>
                  </a:rPr>
                  <a:t>As respostas poderiam ser várias, inclusive a possibilidade de não conclusão dessa tarefa. Mas, se olhássemos a distribuição das ações que compõem a tarefa de forma organizada, buscando controlar a sua eficiência, poderíamos obter as seguintes respostas: </a:t>
                </a:r>
              </a:p>
              <a:p>
                <a:pPr marL="285750" indent="-285750">
                  <a:buFont typeface="Arial" panose="020B0604020202020204" pitchFamily="34" charset="0"/>
                  <a:buChar char="•"/>
                </a:pPr>
                <a:r>
                  <a:rPr lang="pt-BR" dirty="0">
                    <a:solidFill>
                      <a:schemeClr val="bg2">
                        <a:lumMod val="25000"/>
                      </a:schemeClr>
                    </a:solidFill>
                    <a:effectLst/>
                  </a:rPr>
                  <a:t>A tarefa será realizada no mesmo tempo.</a:t>
                </a:r>
              </a:p>
              <a:p>
                <a:pPr marL="285750" indent="-285750">
                  <a:buFont typeface="Arial" panose="020B0604020202020204" pitchFamily="34" charset="0"/>
                  <a:buChar char="•"/>
                </a:pPr>
                <a:r>
                  <a:rPr lang="pt-BR" dirty="0">
                    <a:solidFill>
                      <a:schemeClr val="bg2">
                        <a:lumMod val="25000"/>
                      </a:schemeClr>
                    </a:solidFill>
                    <a:effectLst/>
                  </a:rPr>
                  <a:t>O tempo de conclusão da tarefa será reduzido.</a:t>
                </a:r>
                <a:endParaRPr lang="pt-BR" dirty="0">
                  <a:solidFill>
                    <a:schemeClr val="bg2">
                      <a:lumMod val="25000"/>
                    </a:schemeClr>
                  </a:solidFill>
                </a:endParaRPr>
              </a:p>
            </p:txBody>
          </p:sp>
        </p:grpSp>
      </p:grpSp>
    </p:spTree>
    <p:extLst>
      <p:ext uri="{BB962C8B-B14F-4D97-AF65-F5344CB8AC3E}">
        <p14:creationId xmlns:p14="http://schemas.microsoft.com/office/powerpoint/2010/main" val="237355788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Paralelismo em nível de instruções e processadores </a:t>
            </a:r>
            <a:r>
              <a:rPr lang="pt-BR" dirty="0" err="1"/>
              <a:t>superescalares</a:t>
            </a:r>
            <a:endParaRPr lang="pt-BR" dirty="0"/>
          </a:p>
        </p:txBody>
      </p:sp>
      <p:sp>
        <p:nvSpPr>
          <p:cNvPr id="2" name="Espaço Reservado para Texto 1">
            <a:extLst>
              <a:ext uri="{FF2B5EF4-FFF2-40B4-BE49-F238E27FC236}">
                <a16:creationId xmlns:a16="http://schemas.microsoft.com/office/drawing/2014/main" id="{46641045-04EA-C34E-15B7-480E35ED65AF}"/>
              </a:ext>
            </a:extLst>
          </p:cNvPr>
          <p:cNvSpPr>
            <a:spLocks noGrp="1"/>
          </p:cNvSpPr>
          <p:nvPr>
            <p:ph type="body" sz="quarter" idx="11"/>
          </p:nvPr>
        </p:nvSpPr>
        <p:spPr>
          <a:xfrm>
            <a:off x="1019175" y="1621993"/>
            <a:ext cx="10153650" cy="857250"/>
          </a:xfrm>
        </p:spPr>
        <p:txBody>
          <a:bodyPr/>
          <a:lstStyle/>
          <a:p>
            <a:r>
              <a:rPr lang="pt-BR" dirty="0"/>
              <a:t>Superescalar e pipeline</a:t>
            </a:r>
          </a:p>
        </p:txBody>
      </p:sp>
      <p:grpSp>
        <p:nvGrpSpPr>
          <p:cNvPr id="5" name="Agrupar 4">
            <a:extLst>
              <a:ext uri="{FF2B5EF4-FFF2-40B4-BE49-F238E27FC236}">
                <a16:creationId xmlns:a16="http://schemas.microsoft.com/office/drawing/2014/main" id="{96BDCC23-3364-8D1F-EC58-BA72C555043C}"/>
              </a:ext>
            </a:extLst>
          </p:cNvPr>
          <p:cNvGrpSpPr/>
          <p:nvPr/>
        </p:nvGrpSpPr>
        <p:grpSpPr>
          <a:xfrm>
            <a:off x="2044209" y="2447927"/>
            <a:ext cx="7789545" cy="3467442"/>
            <a:chOff x="2201227" y="1749894"/>
            <a:chExt cx="7789545" cy="3467442"/>
          </a:xfrm>
        </p:grpSpPr>
        <p:sp>
          <p:nvSpPr>
            <p:cNvPr id="9" name="Retângulo: Cantos Arredondados 8">
              <a:extLst>
                <a:ext uri="{FF2B5EF4-FFF2-40B4-BE49-F238E27FC236}">
                  <a16:creationId xmlns:a16="http://schemas.microsoft.com/office/drawing/2014/main" id="{AE8F37A3-BE2D-83B8-AFA2-A2D758B4D7CB}"/>
                </a:ext>
              </a:extLst>
            </p:cNvPr>
            <p:cNvSpPr/>
            <p:nvPr/>
          </p:nvSpPr>
          <p:spPr>
            <a:xfrm>
              <a:off x="2201227" y="1749894"/>
              <a:ext cx="7789545" cy="34674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8C363F12-94AC-1EBA-36D9-DE9023766279}"/>
                </a:ext>
              </a:extLst>
            </p:cNvPr>
            <p:cNvSpPr txBox="1"/>
            <p:nvPr/>
          </p:nvSpPr>
          <p:spPr>
            <a:xfrm>
              <a:off x="2382989" y="2076956"/>
              <a:ext cx="3121092" cy="369332"/>
            </a:xfrm>
            <a:prstGeom prst="rect">
              <a:avLst/>
            </a:prstGeom>
            <a:noFill/>
          </p:spPr>
          <p:txBody>
            <a:bodyPr wrap="square">
              <a:spAutoFit/>
            </a:bodyPr>
            <a:lstStyle/>
            <a:p>
              <a:r>
                <a:rPr lang="pt-BR" b="1" dirty="0">
                  <a:effectLst/>
                </a:rPr>
                <a:t>Superescalar</a:t>
              </a:r>
              <a:endParaRPr lang="pt-BR" b="1" dirty="0"/>
            </a:p>
          </p:txBody>
        </p:sp>
        <p:sp>
          <p:nvSpPr>
            <p:cNvPr id="12" name="CaixaDeTexto 11">
              <a:extLst>
                <a:ext uri="{FF2B5EF4-FFF2-40B4-BE49-F238E27FC236}">
                  <a16:creationId xmlns:a16="http://schemas.microsoft.com/office/drawing/2014/main" id="{8D1E0689-C803-529A-BCD8-AF20ACFC408C}"/>
                </a:ext>
              </a:extLst>
            </p:cNvPr>
            <p:cNvSpPr txBox="1"/>
            <p:nvPr/>
          </p:nvSpPr>
          <p:spPr>
            <a:xfrm>
              <a:off x="2382988" y="2793459"/>
              <a:ext cx="3121093" cy="2308324"/>
            </a:xfrm>
            <a:prstGeom prst="rect">
              <a:avLst/>
            </a:prstGeom>
            <a:noFill/>
          </p:spPr>
          <p:txBody>
            <a:bodyPr wrap="square">
              <a:spAutoFit/>
            </a:bodyPr>
            <a:lstStyle/>
            <a:p>
              <a:r>
                <a:rPr lang="pt-BR" sz="1600" dirty="0">
                  <a:solidFill>
                    <a:schemeClr val="bg2">
                      <a:lumMod val="25000"/>
                    </a:schemeClr>
                  </a:solidFill>
                  <a:effectLst/>
                </a:rPr>
                <a:t>Nesta organização, as instruções comuns (aritméticas de inteiros e pontos flutuantes), a carga do valor da memória em um registrador, o armazenamento do valor do registrador na memória e os desvios condicionais poderão ser iniciados e executados de forma independente.</a:t>
              </a:r>
            </a:p>
          </p:txBody>
        </p:sp>
        <p:sp>
          <p:nvSpPr>
            <p:cNvPr id="18" name="CaixaDeTexto 17">
              <a:extLst>
                <a:ext uri="{FF2B5EF4-FFF2-40B4-BE49-F238E27FC236}">
                  <a16:creationId xmlns:a16="http://schemas.microsoft.com/office/drawing/2014/main" id="{A59161F9-1EF0-C3DA-6A66-C28C7E5C5FB1}"/>
                </a:ext>
              </a:extLst>
            </p:cNvPr>
            <p:cNvSpPr txBox="1"/>
            <p:nvPr/>
          </p:nvSpPr>
          <p:spPr>
            <a:xfrm>
              <a:off x="6633275" y="2076956"/>
              <a:ext cx="3121092" cy="369332"/>
            </a:xfrm>
            <a:prstGeom prst="rect">
              <a:avLst/>
            </a:prstGeom>
            <a:noFill/>
          </p:spPr>
          <p:txBody>
            <a:bodyPr wrap="square">
              <a:spAutoFit/>
            </a:bodyPr>
            <a:lstStyle/>
            <a:p>
              <a:r>
                <a:rPr lang="pt-BR" b="1" dirty="0">
                  <a:effectLst/>
                </a:rPr>
                <a:t>Pipeline</a:t>
              </a:r>
              <a:endParaRPr lang="pt-BR" b="1" dirty="0"/>
            </a:p>
          </p:txBody>
        </p:sp>
        <p:sp>
          <p:nvSpPr>
            <p:cNvPr id="19" name="CaixaDeTexto 18">
              <a:extLst>
                <a:ext uri="{FF2B5EF4-FFF2-40B4-BE49-F238E27FC236}">
                  <a16:creationId xmlns:a16="http://schemas.microsoft.com/office/drawing/2014/main" id="{943B2C34-BE16-DF40-1919-211638C085EA}"/>
                </a:ext>
              </a:extLst>
            </p:cNvPr>
            <p:cNvSpPr txBox="1"/>
            <p:nvPr/>
          </p:nvSpPr>
          <p:spPr>
            <a:xfrm>
              <a:off x="6633274" y="2793459"/>
              <a:ext cx="3121093" cy="2062103"/>
            </a:xfrm>
            <a:prstGeom prst="rect">
              <a:avLst/>
            </a:prstGeom>
            <a:noFill/>
          </p:spPr>
          <p:txBody>
            <a:bodyPr wrap="square">
              <a:spAutoFit/>
            </a:bodyPr>
            <a:lstStyle/>
            <a:p>
              <a:r>
                <a:rPr lang="pt-BR" sz="1600" dirty="0">
                  <a:solidFill>
                    <a:schemeClr val="bg2">
                      <a:lumMod val="25000"/>
                    </a:schemeClr>
                  </a:solidFill>
                  <a:effectLst/>
                </a:rPr>
                <a:t>Nesta técnica, o caminho executável de uma instrução é dividido em estágios discretos, permitindo ao processador efetuar várias instruções simultaneamente, contanto que apenas uma delas ocupe cada estágio durante um ciclo de relógio.</a:t>
              </a:r>
            </a:p>
          </p:txBody>
        </p:sp>
        <p:grpSp>
          <p:nvGrpSpPr>
            <p:cNvPr id="20" name="Agrupar 19">
              <a:extLst>
                <a:ext uri="{FF2B5EF4-FFF2-40B4-BE49-F238E27FC236}">
                  <a16:creationId xmlns:a16="http://schemas.microsoft.com/office/drawing/2014/main" id="{0310C70B-EBF1-F2C3-5C0A-9998C2F15D67}"/>
                </a:ext>
              </a:extLst>
            </p:cNvPr>
            <p:cNvGrpSpPr/>
            <p:nvPr/>
          </p:nvGrpSpPr>
          <p:grpSpPr>
            <a:xfrm>
              <a:off x="5882639" y="1951527"/>
              <a:ext cx="371475" cy="3122933"/>
              <a:chOff x="5882639" y="1951527"/>
              <a:chExt cx="371475" cy="3122933"/>
            </a:xfrm>
          </p:grpSpPr>
          <p:cxnSp>
            <p:nvCxnSpPr>
              <p:cNvPr id="21" name="Conector reto 20">
                <a:extLst>
                  <a:ext uri="{FF2B5EF4-FFF2-40B4-BE49-F238E27FC236}">
                    <a16:creationId xmlns:a16="http://schemas.microsoft.com/office/drawing/2014/main" id="{9D3E442C-C63A-617A-286F-1B35836B20CE}"/>
                  </a:ext>
                </a:extLst>
              </p:cNvPr>
              <p:cNvCxnSpPr>
                <a:cxnSpLocks/>
              </p:cNvCxnSpPr>
              <p:nvPr/>
            </p:nvCxnSpPr>
            <p:spPr>
              <a:xfrm>
                <a:off x="6068377" y="1951527"/>
                <a:ext cx="0" cy="3122933"/>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22" name="Elipse 21">
                <a:extLst>
                  <a:ext uri="{FF2B5EF4-FFF2-40B4-BE49-F238E27FC236}">
                    <a16:creationId xmlns:a16="http://schemas.microsoft.com/office/drawing/2014/main" id="{E29D770D-4998-2C15-3956-5A668D70B554}"/>
                  </a:ext>
                </a:extLst>
              </p:cNvPr>
              <p:cNvSpPr/>
              <p:nvPr/>
            </p:nvSpPr>
            <p:spPr>
              <a:xfrm>
                <a:off x="5882639" y="3327256"/>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Sinal de Multiplicação 22">
                <a:extLst>
                  <a:ext uri="{FF2B5EF4-FFF2-40B4-BE49-F238E27FC236}">
                    <a16:creationId xmlns:a16="http://schemas.microsoft.com/office/drawing/2014/main" id="{45B57BBB-C18A-D946-F81F-2FCE7D21707B}"/>
                  </a:ext>
                </a:extLst>
              </p:cNvPr>
              <p:cNvSpPr/>
              <p:nvPr/>
            </p:nvSpPr>
            <p:spPr>
              <a:xfrm>
                <a:off x="5954553" y="3399170"/>
                <a:ext cx="227646" cy="227646"/>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grpSp>
      </p:grpSp>
    </p:spTree>
    <p:extLst>
      <p:ext uri="{BB962C8B-B14F-4D97-AF65-F5344CB8AC3E}">
        <p14:creationId xmlns:p14="http://schemas.microsoft.com/office/powerpoint/2010/main" val="89079487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Paralelismo em nível de instruções e processadores </a:t>
            </a:r>
            <a:r>
              <a:rPr lang="pt-BR" dirty="0" err="1"/>
              <a:t>superescalares</a:t>
            </a:r>
            <a:endParaRPr lang="pt-BR" dirty="0"/>
          </a:p>
        </p:txBody>
      </p:sp>
      <p:sp>
        <p:nvSpPr>
          <p:cNvPr id="2" name="Espaço Reservado para Texto 1">
            <a:extLst>
              <a:ext uri="{FF2B5EF4-FFF2-40B4-BE49-F238E27FC236}">
                <a16:creationId xmlns:a16="http://schemas.microsoft.com/office/drawing/2014/main" id="{46641045-04EA-C34E-15B7-480E35ED65AF}"/>
              </a:ext>
            </a:extLst>
          </p:cNvPr>
          <p:cNvSpPr>
            <a:spLocks noGrp="1"/>
          </p:cNvSpPr>
          <p:nvPr>
            <p:ph type="body" sz="quarter" idx="11"/>
          </p:nvPr>
        </p:nvSpPr>
        <p:spPr>
          <a:xfrm>
            <a:off x="1019175" y="1621993"/>
            <a:ext cx="10153650" cy="857250"/>
          </a:xfrm>
        </p:spPr>
        <p:txBody>
          <a:bodyPr/>
          <a:lstStyle/>
          <a:p>
            <a:r>
              <a:rPr lang="pt-BR" dirty="0"/>
              <a:t>Superescalar e pipeline</a:t>
            </a:r>
          </a:p>
        </p:txBody>
      </p:sp>
      <p:pic>
        <p:nvPicPr>
          <p:cNvPr id="4" name="Imagem 3" descr="Tabela&#10;&#10;Descrição gerada automaticamente com confiança média">
            <a:extLst>
              <a:ext uri="{FF2B5EF4-FFF2-40B4-BE49-F238E27FC236}">
                <a16:creationId xmlns:a16="http://schemas.microsoft.com/office/drawing/2014/main" id="{3FDCE887-FBD3-3CB3-0FC3-FAAFC501D6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27226" y="2817944"/>
            <a:ext cx="4028266" cy="3269609"/>
          </a:xfrm>
          <a:prstGeom prst="rect">
            <a:avLst/>
          </a:prstGeom>
        </p:spPr>
      </p:pic>
      <p:pic>
        <p:nvPicPr>
          <p:cNvPr id="8" name="Imagem 7" descr="Tabela&#10;&#10;Descrição gerada automaticamente com confiança baixa">
            <a:extLst>
              <a:ext uri="{FF2B5EF4-FFF2-40B4-BE49-F238E27FC236}">
                <a16:creationId xmlns:a16="http://schemas.microsoft.com/office/drawing/2014/main" id="{8479D183-D24F-AE99-6D99-291A869BD7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36509" y="2784114"/>
            <a:ext cx="4095172" cy="3303439"/>
          </a:xfrm>
          <a:prstGeom prst="rect">
            <a:avLst/>
          </a:prstGeom>
        </p:spPr>
      </p:pic>
      <p:sp>
        <p:nvSpPr>
          <p:cNvPr id="10" name="Seta: Divisa 9">
            <a:extLst>
              <a:ext uri="{FF2B5EF4-FFF2-40B4-BE49-F238E27FC236}">
                <a16:creationId xmlns:a16="http://schemas.microsoft.com/office/drawing/2014/main" id="{E9AA41DB-7ABB-3E63-7087-39B511B24E7D}"/>
              </a:ext>
            </a:extLst>
          </p:cNvPr>
          <p:cNvSpPr/>
          <p:nvPr/>
        </p:nvSpPr>
        <p:spPr>
          <a:xfrm>
            <a:off x="5791199" y="4024123"/>
            <a:ext cx="526473" cy="857250"/>
          </a:xfrm>
          <a:prstGeom prst="chevr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CaixaDeTexto 13">
            <a:extLst>
              <a:ext uri="{FF2B5EF4-FFF2-40B4-BE49-F238E27FC236}">
                <a16:creationId xmlns:a16="http://schemas.microsoft.com/office/drawing/2014/main" id="{B0AC92CB-39C1-8577-B379-8AACE6D3DD9F}"/>
              </a:ext>
            </a:extLst>
          </p:cNvPr>
          <p:cNvSpPr txBox="1"/>
          <p:nvPr/>
        </p:nvSpPr>
        <p:spPr>
          <a:xfrm>
            <a:off x="1019175" y="2165266"/>
            <a:ext cx="6924098" cy="369332"/>
          </a:xfrm>
          <a:prstGeom prst="rect">
            <a:avLst/>
          </a:prstGeom>
          <a:noFill/>
        </p:spPr>
        <p:txBody>
          <a:bodyPr wrap="square">
            <a:spAutoFit/>
          </a:bodyPr>
          <a:lstStyle/>
          <a:p>
            <a:r>
              <a:rPr lang="pt-BR" dirty="0">
                <a:solidFill>
                  <a:schemeClr val="bg2">
                    <a:lumMod val="25000"/>
                  </a:schemeClr>
                </a:solidFill>
              </a:rPr>
              <a:t>Veja a comparação da execução de instruções sem e com pipeline.</a:t>
            </a:r>
          </a:p>
        </p:txBody>
      </p:sp>
    </p:spTree>
    <p:extLst>
      <p:ext uri="{BB962C8B-B14F-4D97-AF65-F5344CB8AC3E}">
        <p14:creationId xmlns:p14="http://schemas.microsoft.com/office/powerpoint/2010/main" val="6041531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Paralelismo em nível de instruções e processadores </a:t>
            </a:r>
            <a:r>
              <a:rPr lang="pt-BR" dirty="0" err="1"/>
              <a:t>superescalares</a:t>
            </a:r>
            <a:endParaRPr lang="pt-BR" dirty="0"/>
          </a:p>
        </p:txBody>
      </p:sp>
      <p:sp>
        <p:nvSpPr>
          <p:cNvPr id="2" name="Espaço Reservado para Texto 1">
            <a:extLst>
              <a:ext uri="{FF2B5EF4-FFF2-40B4-BE49-F238E27FC236}">
                <a16:creationId xmlns:a16="http://schemas.microsoft.com/office/drawing/2014/main" id="{46641045-04EA-C34E-15B7-480E35ED65AF}"/>
              </a:ext>
            </a:extLst>
          </p:cNvPr>
          <p:cNvSpPr>
            <a:spLocks noGrp="1"/>
          </p:cNvSpPr>
          <p:nvPr>
            <p:ph type="body" sz="quarter" idx="11"/>
          </p:nvPr>
        </p:nvSpPr>
        <p:spPr>
          <a:xfrm>
            <a:off x="1019175" y="1621993"/>
            <a:ext cx="10153650" cy="857250"/>
          </a:xfrm>
        </p:spPr>
        <p:txBody>
          <a:bodyPr/>
          <a:lstStyle/>
          <a:p>
            <a:r>
              <a:rPr lang="pt-BR" dirty="0"/>
              <a:t>Superescalar e pipeline</a:t>
            </a:r>
          </a:p>
        </p:txBody>
      </p:sp>
      <p:sp>
        <p:nvSpPr>
          <p:cNvPr id="5" name="CaixaDeTexto 4">
            <a:extLst>
              <a:ext uri="{FF2B5EF4-FFF2-40B4-BE49-F238E27FC236}">
                <a16:creationId xmlns:a16="http://schemas.microsoft.com/office/drawing/2014/main" id="{41E22B63-2FF7-108A-8410-EAAD9427BEE9}"/>
              </a:ext>
            </a:extLst>
          </p:cNvPr>
          <p:cNvSpPr txBox="1"/>
          <p:nvPr/>
        </p:nvSpPr>
        <p:spPr>
          <a:xfrm>
            <a:off x="1031875" y="2346326"/>
            <a:ext cx="5221143" cy="3693319"/>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VLIW e </a:t>
            </a:r>
            <a:r>
              <a:rPr lang="pt-BR" dirty="0" err="1">
                <a:solidFill>
                  <a:schemeClr val="bg2">
                    <a:lumMod val="25000"/>
                  </a:schemeClr>
                </a:solidFill>
              </a:rPr>
              <a:t>superescalar</a:t>
            </a:r>
            <a:r>
              <a:rPr lang="pt-BR" dirty="0">
                <a:solidFill>
                  <a:schemeClr val="bg2">
                    <a:lumMod val="25000"/>
                  </a:schemeClr>
                </a:solidFill>
              </a:rPr>
              <a:t>: Emitir e executar múltiplas instruções simultaneamente.</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Hyper-</a:t>
            </a:r>
            <a:r>
              <a:rPr lang="pt-BR" dirty="0" err="1">
                <a:solidFill>
                  <a:schemeClr val="bg2">
                    <a:lumMod val="25000"/>
                  </a:schemeClr>
                </a:solidFill>
              </a:rPr>
              <a:t>Threading</a:t>
            </a:r>
            <a:r>
              <a:rPr lang="pt-BR" dirty="0">
                <a:solidFill>
                  <a:schemeClr val="bg2">
                    <a:lumMod val="25000"/>
                  </a:schemeClr>
                </a:solidFill>
              </a:rPr>
              <a:t> Intel: Cria dois processadores virtuais, aumentando paralelismo.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Processadores vetoriais: Executam operações em conjuntos de dados, dependendo de pipelines e alta velocidade.</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Processadores matriciais: Contêm muitas unidades de processamento, eficientes para grandes conjuntos de dados.</a:t>
            </a:r>
          </a:p>
        </p:txBody>
      </p:sp>
      <p:pic>
        <p:nvPicPr>
          <p:cNvPr id="9" name="Imagem 8" descr="Diagrama&#10;&#10;Descrição gerada automaticamente">
            <a:extLst>
              <a:ext uri="{FF2B5EF4-FFF2-40B4-BE49-F238E27FC236}">
                <a16:creationId xmlns:a16="http://schemas.microsoft.com/office/drawing/2014/main" id="{75F2F0A7-E67B-4FBF-9971-9E81349527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83544" y="2050907"/>
            <a:ext cx="4258754" cy="4078719"/>
          </a:xfrm>
          <a:prstGeom prst="rect">
            <a:avLst/>
          </a:prstGeom>
        </p:spPr>
      </p:pic>
    </p:spTree>
    <p:extLst>
      <p:ext uri="{BB962C8B-B14F-4D97-AF65-F5344CB8AC3E}">
        <p14:creationId xmlns:p14="http://schemas.microsoft.com/office/powerpoint/2010/main" val="246537911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Paralelismo em nível de instruções e processadores </a:t>
            </a:r>
            <a:r>
              <a:rPr lang="pt-BR" dirty="0" err="1"/>
              <a:t>superescalares</a:t>
            </a:r>
            <a:endParaRPr lang="pt-BR" dirty="0"/>
          </a:p>
        </p:txBody>
      </p:sp>
      <p:sp>
        <p:nvSpPr>
          <p:cNvPr id="2" name="Espaço Reservado para Texto 1">
            <a:extLst>
              <a:ext uri="{FF2B5EF4-FFF2-40B4-BE49-F238E27FC236}">
                <a16:creationId xmlns:a16="http://schemas.microsoft.com/office/drawing/2014/main" id="{46641045-04EA-C34E-15B7-480E35ED65AF}"/>
              </a:ext>
            </a:extLst>
          </p:cNvPr>
          <p:cNvSpPr>
            <a:spLocks noGrp="1"/>
          </p:cNvSpPr>
          <p:nvPr>
            <p:ph type="body" sz="quarter" idx="11"/>
          </p:nvPr>
        </p:nvSpPr>
        <p:spPr>
          <a:xfrm>
            <a:off x="1019175" y="1621993"/>
            <a:ext cx="10153650" cy="857250"/>
          </a:xfrm>
        </p:spPr>
        <p:txBody>
          <a:bodyPr/>
          <a:lstStyle/>
          <a:p>
            <a:r>
              <a:rPr lang="pt-BR" dirty="0"/>
              <a:t>Pipelines profundos</a:t>
            </a:r>
          </a:p>
        </p:txBody>
      </p:sp>
      <p:sp>
        <p:nvSpPr>
          <p:cNvPr id="5" name="CaixaDeTexto 4">
            <a:extLst>
              <a:ext uri="{FF2B5EF4-FFF2-40B4-BE49-F238E27FC236}">
                <a16:creationId xmlns:a16="http://schemas.microsoft.com/office/drawing/2014/main" id="{41E22B63-2FF7-108A-8410-EAAD9427BEE9}"/>
              </a:ext>
            </a:extLst>
          </p:cNvPr>
          <p:cNvSpPr txBox="1"/>
          <p:nvPr/>
        </p:nvSpPr>
        <p:spPr>
          <a:xfrm>
            <a:off x="1019175" y="2790882"/>
            <a:ext cx="9534525" cy="1754326"/>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Pipelines profundos: Realizam várias instruções simultaneamente, proporcionando paralelismo.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Paralelismo: Múltiplas instruções em diferentes estágios do pipeline simultaneamente.</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Organização escalar tradicional: Uma unidade funcional para operações inteiras e outra para operações de ponto flutuante em um único pipeline.</a:t>
            </a:r>
          </a:p>
        </p:txBody>
      </p:sp>
    </p:spTree>
    <p:extLst>
      <p:ext uri="{BB962C8B-B14F-4D97-AF65-F5344CB8AC3E}">
        <p14:creationId xmlns:p14="http://schemas.microsoft.com/office/powerpoint/2010/main" val="12726569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Paralelismo em nível de instruções e processadores </a:t>
            </a:r>
            <a:r>
              <a:rPr lang="pt-BR" dirty="0" err="1"/>
              <a:t>superescalares</a:t>
            </a:r>
            <a:endParaRPr lang="pt-BR" dirty="0"/>
          </a:p>
        </p:txBody>
      </p:sp>
      <p:sp>
        <p:nvSpPr>
          <p:cNvPr id="2" name="Espaço Reservado para Texto 1">
            <a:extLst>
              <a:ext uri="{FF2B5EF4-FFF2-40B4-BE49-F238E27FC236}">
                <a16:creationId xmlns:a16="http://schemas.microsoft.com/office/drawing/2014/main" id="{46641045-04EA-C34E-15B7-480E35ED65AF}"/>
              </a:ext>
            </a:extLst>
          </p:cNvPr>
          <p:cNvSpPr>
            <a:spLocks noGrp="1"/>
          </p:cNvSpPr>
          <p:nvPr>
            <p:ph type="body" sz="quarter" idx="11"/>
          </p:nvPr>
        </p:nvSpPr>
        <p:spPr>
          <a:xfrm>
            <a:off x="1019175" y="1621993"/>
            <a:ext cx="10153650" cy="857250"/>
          </a:xfrm>
        </p:spPr>
        <p:txBody>
          <a:bodyPr/>
          <a:lstStyle/>
          <a:p>
            <a:r>
              <a:rPr lang="pt-BR" dirty="0"/>
              <a:t>Superescalar X </a:t>
            </a:r>
            <a:r>
              <a:rPr lang="pt-BR" dirty="0" err="1"/>
              <a:t>superpipeline</a:t>
            </a:r>
            <a:endParaRPr lang="pt-BR" dirty="0"/>
          </a:p>
        </p:txBody>
      </p:sp>
      <p:sp>
        <p:nvSpPr>
          <p:cNvPr id="5" name="CaixaDeTexto 4">
            <a:extLst>
              <a:ext uri="{FF2B5EF4-FFF2-40B4-BE49-F238E27FC236}">
                <a16:creationId xmlns:a16="http://schemas.microsoft.com/office/drawing/2014/main" id="{41E22B63-2FF7-108A-8410-EAAD9427BEE9}"/>
              </a:ext>
            </a:extLst>
          </p:cNvPr>
          <p:cNvSpPr txBox="1"/>
          <p:nvPr/>
        </p:nvSpPr>
        <p:spPr>
          <a:xfrm>
            <a:off x="1115002" y="2659786"/>
            <a:ext cx="4879399" cy="2031325"/>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Superpipeline: Múltiplos estágios do pipeline executam tarefas que demandam menos da metade de um ciclo de </a:t>
            </a:r>
            <a:r>
              <a:rPr lang="pt-BR" dirty="0" err="1">
                <a:solidFill>
                  <a:schemeClr val="bg2">
                    <a:lumMod val="25000"/>
                  </a:schemeClr>
                </a:solidFill>
              </a:rPr>
              <a:t>clock</a:t>
            </a:r>
            <a:r>
              <a:rPr lang="pt-BR" dirty="0">
                <a:solidFill>
                  <a:schemeClr val="bg2">
                    <a:lumMod val="25000"/>
                  </a:schemeClr>
                </a:solidFill>
              </a:rPr>
              <a:t>.</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Aumento de desempenho: Dobrar a velocidade do </a:t>
            </a:r>
            <a:r>
              <a:rPr lang="pt-BR" dirty="0" err="1">
                <a:solidFill>
                  <a:schemeClr val="bg2">
                    <a:lumMod val="25000"/>
                  </a:schemeClr>
                </a:solidFill>
              </a:rPr>
              <a:t>clock</a:t>
            </a:r>
            <a:r>
              <a:rPr lang="pt-BR" dirty="0">
                <a:solidFill>
                  <a:schemeClr val="bg2">
                    <a:lumMod val="25000"/>
                  </a:schemeClr>
                </a:solidFill>
              </a:rPr>
              <a:t> interno ao executar duas tarefas em um ciclo de </a:t>
            </a:r>
            <a:r>
              <a:rPr lang="pt-BR" dirty="0" err="1">
                <a:solidFill>
                  <a:schemeClr val="bg2">
                    <a:lumMod val="25000"/>
                  </a:schemeClr>
                </a:solidFill>
              </a:rPr>
              <a:t>clock</a:t>
            </a:r>
            <a:r>
              <a:rPr lang="pt-BR" dirty="0">
                <a:solidFill>
                  <a:schemeClr val="bg2">
                    <a:lumMod val="25000"/>
                  </a:schemeClr>
                </a:solidFill>
              </a:rPr>
              <a:t> externo.</a:t>
            </a:r>
          </a:p>
        </p:txBody>
      </p:sp>
      <p:pic>
        <p:nvPicPr>
          <p:cNvPr id="4" name="Imagem 3" descr="Tela de celular com texto preto sobre fundo branco&#10;&#10;Descrição gerada automaticamente com confiança média">
            <a:extLst>
              <a:ext uri="{FF2B5EF4-FFF2-40B4-BE49-F238E27FC236}">
                <a16:creationId xmlns:a16="http://schemas.microsoft.com/office/drawing/2014/main" id="{ECFBB3BE-4F4F-52C8-1B8A-1F68D62E22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40158" y="1994448"/>
            <a:ext cx="3256788" cy="3475590"/>
          </a:xfrm>
          <a:prstGeom prst="rect">
            <a:avLst/>
          </a:prstGeom>
        </p:spPr>
      </p:pic>
      <p:grpSp>
        <p:nvGrpSpPr>
          <p:cNvPr id="6" name="Agrupar 5">
            <a:extLst>
              <a:ext uri="{FF2B5EF4-FFF2-40B4-BE49-F238E27FC236}">
                <a16:creationId xmlns:a16="http://schemas.microsoft.com/office/drawing/2014/main" id="{C1E40A1D-5EF5-8480-1AB5-8AA38BF5981E}"/>
              </a:ext>
            </a:extLst>
          </p:cNvPr>
          <p:cNvGrpSpPr/>
          <p:nvPr/>
        </p:nvGrpSpPr>
        <p:grpSpPr>
          <a:xfrm>
            <a:off x="7221029" y="5470039"/>
            <a:ext cx="3779432" cy="307777"/>
            <a:chOff x="2051652" y="4330277"/>
            <a:chExt cx="3779432" cy="307777"/>
          </a:xfrm>
        </p:grpSpPr>
        <p:sp>
          <p:nvSpPr>
            <p:cNvPr id="8" name="CaixaDeTexto 7">
              <a:extLst>
                <a:ext uri="{FF2B5EF4-FFF2-40B4-BE49-F238E27FC236}">
                  <a16:creationId xmlns:a16="http://schemas.microsoft.com/office/drawing/2014/main" id="{A432105C-C143-F161-48B3-BB0C9322220D}"/>
                </a:ext>
              </a:extLst>
            </p:cNvPr>
            <p:cNvSpPr txBox="1"/>
            <p:nvPr/>
          </p:nvSpPr>
          <p:spPr>
            <a:xfrm>
              <a:off x="2051652" y="4330277"/>
              <a:ext cx="1211772" cy="307777"/>
            </a:xfrm>
            <a:prstGeom prst="rect">
              <a:avLst/>
            </a:prstGeom>
            <a:noFill/>
          </p:spPr>
          <p:txBody>
            <a:bodyPr wrap="square">
              <a:spAutoFit/>
            </a:bodyPr>
            <a:lstStyle/>
            <a:p>
              <a:r>
                <a:rPr lang="pt-BR" sz="1400" dirty="0"/>
                <a:t>MIPS R4000.</a:t>
              </a:r>
            </a:p>
          </p:txBody>
        </p:sp>
        <p:cxnSp>
          <p:nvCxnSpPr>
            <p:cNvPr id="9" name="Conector reto 8">
              <a:extLst>
                <a:ext uri="{FF2B5EF4-FFF2-40B4-BE49-F238E27FC236}">
                  <a16:creationId xmlns:a16="http://schemas.microsoft.com/office/drawing/2014/main" id="{DF26833E-0992-9BCC-8981-777B15F0E870}"/>
                </a:ext>
              </a:extLst>
            </p:cNvPr>
            <p:cNvCxnSpPr>
              <a:cxnSpLocks/>
            </p:cNvCxnSpPr>
            <p:nvPr/>
          </p:nvCxnSpPr>
          <p:spPr>
            <a:xfrm>
              <a:off x="2144012" y="4638054"/>
              <a:ext cx="3687072"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883416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Paralelismo em nível de instruções e processadores </a:t>
            </a:r>
            <a:r>
              <a:rPr lang="pt-BR" dirty="0" err="1"/>
              <a:t>superescalares</a:t>
            </a:r>
            <a:endParaRPr lang="pt-BR" dirty="0"/>
          </a:p>
        </p:txBody>
      </p:sp>
      <p:sp>
        <p:nvSpPr>
          <p:cNvPr id="2" name="Espaço Reservado para Texto 1">
            <a:extLst>
              <a:ext uri="{FF2B5EF4-FFF2-40B4-BE49-F238E27FC236}">
                <a16:creationId xmlns:a16="http://schemas.microsoft.com/office/drawing/2014/main" id="{46641045-04EA-C34E-15B7-480E35ED65AF}"/>
              </a:ext>
            </a:extLst>
          </p:cNvPr>
          <p:cNvSpPr>
            <a:spLocks noGrp="1"/>
          </p:cNvSpPr>
          <p:nvPr>
            <p:ph type="body" sz="quarter" idx="11"/>
          </p:nvPr>
        </p:nvSpPr>
        <p:spPr>
          <a:xfrm>
            <a:off x="1019175" y="1621993"/>
            <a:ext cx="10153650" cy="857250"/>
          </a:xfrm>
        </p:spPr>
        <p:txBody>
          <a:bodyPr/>
          <a:lstStyle/>
          <a:p>
            <a:r>
              <a:rPr lang="pt-BR" dirty="0"/>
              <a:t>Superescalar X </a:t>
            </a:r>
            <a:r>
              <a:rPr lang="pt-BR" dirty="0" err="1"/>
              <a:t>superpipeline</a:t>
            </a:r>
            <a:endParaRPr lang="pt-BR" dirty="0"/>
          </a:p>
        </p:txBody>
      </p:sp>
      <p:sp>
        <p:nvSpPr>
          <p:cNvPr id="5" name="CaixaDeTexto 4">
            <a:extLst>
              <a:ext uri="{FF2B5EF4-FFF2-40B4-BE49-F238E27FC236}">
                <a16:creationId xmlns:a16="http://schemas.microsoft.com/office/drawing/2014/main" id="{41E22B63-2FF7-108A-8410-EAAD9427BEE9}"/>
              </a:ext>
            </a:extLst>
          </p:cNvPr>
          <p:cNvSpPr txBox="1"/>
          <p:nvPr/>
        </p:nvSpPr>
        <p:spPr>
          <a:xfrm>
            <a:off x="1019175" y="2479243"/>
            <a:ext cx="6352296" cy="2862322"/>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No esquema a seguir, podemos visualizar uma comparação entre as organizações </a:t>
            </a:r>
            <a:r>
              <a:rPr lang="pt-BR" dirty="0" err="1">
                <a:solidFill>
                  <a:schemeClr val="bg2">
                    <a:lumMod val="25000"/>
                  </a:schemeClr>
                </a:solidFill>
              </a:rPr>
              <a:t>superpipeline</a:t>
            </a:r>
            <a:r>
              <a:rPr lang="pt-BR" dirty="0">
                <a:solidFill>
                  <a:schemeClr val="bg2">
                    <a:lumMod val="25000"/>
                  </a:schemeClr>
                </a:solidFill>
              </a:rPr>
              <a:t> e </a:t>
            </a:r>
            <a:r>
              <a:rPr lang="pt-BR" dirty="0" err="1">
                <a:solidFill>
                  <a:schemeClr val="bg2">
                    <a:lumMod val="25000"/>
                  </a:schemeClr>
                </a:solidFill>
              </a:rPr>
              <a:t>superescalar</a:t>
            </a:r>
            <a:r>
              <a:rPr lang="pt-BR" dirty="0">
                <a:solidFill>
                  <a:schemeClr val="bg2">
                    <a:lumMod val="25000"/>
                  </a:schemeClr>
                </a:solidFill>
              </a:rPr>
              <a:t>, tendo um pipeline comum na parte superior do diagrama que será utilizado apenas como referência:</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Pipeline: Inicia e executa uma instrução por ciclo de </a:t>
            </a:r>
            <a:r>
              <a:rPr lang="pt-BR" dirty="0" err="1">
                <a:solidFill>
                  <a:schemeClr val="bg2">
                    <a:lumMod val="25000"/>
                  </a:schemeClr>
                </a:solidFill>
              </a:rPr>
              <a:t>clock</a:t>
            </a:r>
            <a:r>
              <a:rPr lang="pt-BR" dirty="0">
                <a:solidFill>
                  <a:schemeClr val="bg2">
                    <a:lumMod val="25000"/>
                  </a:schemeClr>
                </a:solidFill>
              </a:rPr>
              <a:t>, com quatro estágios.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Superpipeline: Executa dois estágios de pipeline por ciclo de </a:t>
            </a:r>
            <a:r>
              <a:rPr lang="pt-BR" dirty="0" err="1">
                <a:solidFill>
                  <a:schemeClr val="bg2">
                    <a:lumMod val="25000"/>
                  </a:schemeClr>
                </a:solidFill>
              </a:rPr>
              <a:t>clock</a:t>
            </a:r>
            <a:r>
              <a:rPr lang="pt-BR" dirty="0">
                <a:solidFill>
                  <a:schemeClr val="bg2">
                    <a:lumMod val="25000"/>
                  </a:schemeClr>
                </a:solidFill>
              </a:rPr>
              <a:t>, dividindo funções em duas partes não sobrepostas.</a:t>
            </a:r>
          </a:p>
        </p:txBody>
      </p:sp>
      <p:pic>
        <p:nvPicPr>
          <p:cNvPr id="10" name="Imagem 9" descr="Gráfico&#10;&#10;Descrição gerada automaticamente">
            <a:extLst>
              <a:ext uri="{FF2B5EF4-FFF2-40B4-BE49-F238E27FC236}">
                <a16:creationId xmlns:a16="http://schemas.microsoft.com/office/drawing/2014/main" id="{16445797-65BB-A4EC-4AD1-2B64570651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79434" y="1371381"/>
            <a:ext cx="3318177" cy="4902419"/>
          </a:xfrm>
          <a:prstGeom prst="rect">
            <a:avLst/>
          </a:prstGeom>
        </p:spPr>
      </p:pic>
    </p:spTree>
    <p:extLst>
      <p:ext uri="{BB962C8B-B14F-4D97-AF65-F5344CB8AC3E}">
        <p14:creationId xmlns:p14="http://schemas.microsoft.com/office/powerpoint/2010/main" val="160756626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Múltiplos processadores</a:t>
            </a:r>
          </a:p>
        </p:txBody>
      </p:sp>
      <p:sp>
        <p:nvSpPr>
          <p:cNvPr id="2" name="Espaço Reservado para Texto 1">
            <a:extLst>
              <a:ext uri="{FF2B5EF4-FFF2-40B4-BE49-F238E27FC236}">
                <a16:creationId xmlns:a16="http://schemas.microsoft.com/office/drawing/2014/main" id="{46641045-04EA-C34E-15B7-480E35ED65AF}"/>
              </a:ext>
            </a:extLst>
          </p:cNvPr>
          <p:cNvSpPr>
            <a:spLocks noGrp="1"/>
          </p:cNvSpPr>
          <p:nvPr>
            <p:ph type="body" sz="quarter" idx="11"/>
          </p:nvPr>
        </p:nvSpPr>
        <p:spPr>
          <a:xfrm>
            <a:off x="1019175" y="1354139"/>
            <a:ext cx="10153650" cy="857250"/>
          </a:xfrm>
        </p:spPr>
        <p:txBody>
          <a:bodyPr/>
          <a:lstStyle/>
          <a:p>
            <a:r>
              <a:rPr lang="pt-BR" dirty="0"/>
              <a:t>Arquitetura clássica</a:t>
            </a:r>
          </a:p>
        </p:txBody>
      </p:sp>
      <p:sp>
        <p:nvSpPr>
          <p:cNvPr id="5" name="CaixaDeTexto 4">
            <a:extLst>
              <a:ext uri="{FF2B5EF4-FFF2-40B4-BE49-F238E27FC236}">
                <a16:creationId xmlns:a16="http://schemas.microsoft.com/office/drawing/2014/main" id="{41E22B63-2FF7-108A-8410-EAAD9427BEE9}"/>
              </a:ext>
            </a:extLst>
          </p:cNvPr>
          <p:cNvSpPr txBox="1"/>
          <p:nvPr/>
        </p:nvSpPr>
        <p:spPr>
          <a:xfrm>
            <a:off x="1019175" y="2312988"/>
            <a:ext cx="10153650" cy="2862322"/>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Os processadores executam programas com instruções de máquina em sequência porque cada instrução traz uma sequência de operações.</a:t>
            </a:r>
          </a:p>
          <a:p>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Análise detida revela operações paralelas em nível de micro-operações.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Pipeline de instruções: Sobreposição de leitura e execução.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Redução de custo impulsiona arquiteturas mais rápidas e robustas.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Soluções paralelizadas atendem demandas eficientemente.</a:t>
            </a:r>
          </a:p>
        </p:txBody>
      </p:sp>
    </p:spTree>
    <p:extLst>
      <p:ext uri="{BB962C8B-B14F-4D97-AF65-F5344CB8AC3E}">
        <p14:creationId xmlns:p14="http://schemas.microsoft.com/office/powerpoint/2010/main" val="28390875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Múltiplos processadores</a:t>
            </a:r>
          </a:p>
        </p:txBody>
      </p:sp>
      <p:sp>
        <p:nvSpPr>
          <p:cNvPr id="2" name="Espaço Reservado para Texto 1">
            <a:extLst>
              <a:ext uri="{FF2B5EF4-FFF2-40B4-BE49-F238E27FC236}">
                <a16:creationId xmlns:a16="http://schemas.microsoft.com/office/drawing/2014/main" id="{46641045-04EA-C34E-15B7-480E35ED65AF}"/>
              </a:ext>
            </a:extLst>
          </p:cNvPr>
          <p:cNvSpPr>
            <a:spLocks noGrp="1"/>
          </p:cNvSpPr>
          <p:nvPr>
            <p:ph type="body" sz="quarter" idx="11"/>
          </p:nvPr>
        </p:nvSpPr>
        <p:spPr>
          <a:xfrm>
            <a:off x="1019175" y="1354139"/>
            <a:ext cx="10153650" cy="857250"/>
          </a:xfrm>
        </p:spPr>
        <p:txBody>
          <a:bodyPr/>
          <a:lstStyle/>
          <a:p>
            <a:r>
              <a:rPr lang="pt-BR" dirty="0"/>
              <a:t>Tipos de processadores paralelos – taxonomia de Flynn</a:t>
            </a:r>
          </a:p>
        </p:txBody>
      </p:sp>
      <p:sp>
        <p:nvSpPr>
          <p:cNvPr id="5" name="CaixaDeTexto 4">
            <a:extLst>
              <a:ext uri="{FF2B5EF4-FFF2-40B4-BE49-F238E27FC236}">
                <a16:creationId xmlns:a16="http://schemas.microsoft.com/office/drawing/2014/main" id="{41E22B63-2FF7-108A-8410-EAAD9427BEE9}"/>
              </a:ext>
            </a:extLst>
          </p:cNvPr>
          <p:cNvSpPr txBox="1"/>
          <p:nvPr/>
        </p:nvSpPr>
        <p:spPr>
          <a:xfrm>
            <a:off x="1019175" y="2550200"/>
            <a:ext cx="8752898" cy="2031325"/>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Taxonomia de Flynn (1966) classifica computadores em 4 categorias.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Baseada em tipos de fluxos: instruções e dados.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Múltiplos processadores visam paralelismo crescente.</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Esquema pioneiro para entender configurações paralelas.</a:t>
            </a:r>
          </a:p>
        </p:txBody>
      </p:sp>
    </p:spTree>
    <p:extLst>
      <p:ext uri="{BB962C8B-B14F-4D97-AF65-F5344CB8AC3E}">
        <p14:creationId xmlns:p14="http://schemas.microsoft.com/office/powerpoint/2010/main" val="1412238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B468708E-BD75-245D-BFE6-FCA8DE7A9D8E}"/>
              </a:ext>
            </a:extLst>
          </p:cNvPr>
          <p:cNvSpPr>
            <a:spLocks noGrp="1"/>
          </p:cNvSpPr>
          <p:nvPr>
            <p:ph type="body" sz="quarter" idx="10"/>
          </p:nvPr>
        </p:nvSpPr>
        <p:spPr/>
        <p:txBody>
          <a:bodyPr/>
          <a:lstStyle/>
          <a:p>
            <a:r>
              <a:rPr lang="pt-BR" dirty="0"/>
              <a:t>Arquitetura de computadores</a:t>
            </a:r>
          </a:p>
        </p:txBody>
      </p:sp>
    </p:spTree>
    <p:extLst>
      <p:ext uri="{BB962C8B-B14F-4D97-AF65-F5344CB8AC3E}">
        <p14:creationId xmlns:p14="http://schemas.microsoft.com/office/powerpoint/2010/main" val="603711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Principais componentes de hardware dos computadores</a:t>
            </a:r>
          </a:p>
        </p:txBody>
      </p:sp>
      <p:sp>
        <p:nvSpPr>
          <p:cNvPr id="2" name="Espaço Reservado para Texto 1">
            <a:extLst>
              <a:ext uri="{FF2B5EF4-FFF2-40B4-BE49-F238E27FC236}">
                <a16:creationId xmlns:a16="http://schemas.microsoft.com/office/drawing/2014/main" id="{BC739D0E-97B3-36BE-6EBC-EA21BEA10A03}"/>
              </a:ext>
            </a:extLst>
          </p:cNvPr>
          <p:cNvSpPr>
            <a:spLocks noGrp="1"/>
          </p:cNvSpPr>
          <p:nvPr>
            <p:ph type="body" sz="quarter" idx="11"/>
          </p:nvPr>
        </p:nvSpPr>
        <p:spPr/>
        <p:txBody>
          <a:bodyPr/>
          <a:lstStyle/>
          <a:p>
            <a:r>
              <a:rPr lang="pt-BR" dirty="0"/>
              <a:t>Placa-mãe</a:t>
            </a:r>
          </a:p>
        </p:txBody>
      </p:sp>
      <p:sp>
        <p:nvSpPr>
          <p:cNvPr id="3" name="CaixaDeTexto 2">
            <a:extLst>
              <a:ext uri="{FF2B5EF4-FFF2-40B4-BE49-F238E27FC236}">
                <a16:creationId xmlns:a16="http://schemas.microsoft.com/office/drawing/2014/main" id="{2F1C0461-3E08-0B54-67B9-AD40350FDB85}"/>
              </a:ext>
            </a:extLst>
          </p:cNvPr>
          <p:cNvSpPr txBox="1"/>
          <p:nvPr/>
        </p:nvSpPr>
        <p:spPr>
          <a:xfrm>
            <a:off x="1019175" y="2324992"/>
            <a:ext cx="8743950" cy="369332"/>
          </a:xfrm>
          <a:prstGeom prst="rect">
            <a:avLst/>
          </a:prstGeom>
          <a:noFill/>
        </p:spPr>
        <p:txBody>
          <a:bodyPr wrap="square">
            <a:spAutoFit/>
          </a:bodyPr>
          <a:lstStyle/>
          <a:p>
            <a:pPr algn="l"/>
            <a:r>
              <a:rPr lang="pt-BR" dirty="0">
                <a:solidFill>
                  <a:schemeClr val="bg2">
                    <a:lumMod val="25000"/>
                  </a:schemeClr>
                </a:solidFill>
                <a:latin typeface="+mj-lt"/>
              </a:rPr>
              <a:t>C</a:t>
            </a:r>
            <a:r>
              <a:rPr lang="pt-BR" b="0" i="0" dirty="0">
                <a:solidFill>
                  <a:schemeClr val="bg2">
                    <a:lumMod val="25000"/>
                  </a:schemeClr>
                </a:solidFill>
                <a:effectLst/>
                <a:latin typeface="+mj-lt"/>
              </a:rPr>
              <a:t>onsiste em um circuito elétrico impresso e uma série de componentes conectados nela.</a:t>
            </a:r>
          </a:p>
        </p:txBody>
      </p:sp>
      <p:pic>
        <p:nvPicPr>
          <p:cNvPr id="15" name="Imagem 14" descr="Desenho de um cachorro&#10;&#10;Descrição gerada automaticamente com confiança média">
            <a:extLst>
              <a:ext uri="{FF2B5EF4-FFF2-40B4-BE49-F238E27FC236}">
                <a16:creationId xmlns:a16="http://schemas.microsoft.com/office/drawing/2014/main" id="{0B016977-84BA-4C81-20EE-70C3225FCA5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81725" y="3187206"/>
            <a:ext cx="4744490" cy="2088920"/>
          </a:xfrm>
          <a:prstGeom prst="rect">
            <a:avLst/>
          </a:prstGeom>
        </p:spPr>
      </p:pic>
      <p:sp>
        <p:nvSpPr>
          <p:cNvPr id="17" name="CaixaDeTexto 16">
            <a:extLst>
              <a:ext uri="{FF2B5EF4-FFF2-40B4-BE49-F238E27FC236}">
                <a16:creationId xmlns:a16="http://schemas.microsoft.com/office/drawing/2014/main" id="{A6512D14-586F-73D6-6EFE-ED0226B45F86}"/>
              </a:ext>
            </a:extLst>
          </p:cNvPr>
          <p:cNvSpPr txBox="1"/>
          <p:nvPr/>
        </p:nvSpPr>
        <p:spPr>
          <a:xfrm>
            <a:off x="1019175" y="3381196"/>
            <a:ext cx="4610100" cy="1477328"/>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Placa-mãe conecta processador, memória e periféricos através de barramentos.</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Integração avançada inclui periféricos, antes encaixados, como placas de vídeo e redes.</a:t>
            </a:r>
          </a:p>
        </p:txBody>
      </p:sp>
    </p:spTree>
    <p:extLst>
      <p:ext uri="{BB962C8B-B14F-4D97-AF65-F5344CB8AC3E}">
        <p14:creationId xmlns:p14="http://schemas.microsoft.com/office/powerpoint/2010/main" val="2871451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Múltiplos processadores</a:t>
            </a:r>
          </a:p>
        </p:txBody>
      </p:sp>
      <p:sp>
        <p:nvSpPr>
          <p:cNvPr id="2" name="Espaço Reservado para Texto 1">
            <a:extLst>
              <a:ext uri="{FF2B5EF4-FFF2-40B4-BE49-F238E27FC236}">
                <a16:creationId xmlns:a16="http://schemas.microsoft.com/office/drawing/2014/main" id="{46641045-04EA-C34E-15B7-480E35ED65AF}"/>
              </a:ext>
            </a:extLst>
          </p:cNvPr>
          <p:cNvSpPr>
            <a:spLocks noGrp="1"/>
          </p:cNvSpPr>
          <p:nvPr>
            <p:ph type="body" sz="quarter" idx="11"/>
          </p:nvPr>
        </p:nvSpPr>
        <p:spPr>
          <a:xfrm>
            <a:off x="1019175" y="1354139"/>
            <a:ext cx="10153650" cy="857250"/>
          </a:xfrm>
        </p:spPr>
        <p:txBody>
          <a:bodyPr/>
          <a:lstStyle/>
          <a:p>
            <a:r>
              <a:rPr lang="pt-BR" dirty="0"/>
              <a:t>Tipos de processadores paralelos – taxonomia de Flynn</a:t>
            </a:r>
          </a:p>
        </p:txBody>
      </p:sp>
      <p:pic>
        <p:nvPicPr>
          <p:cNvPr id="4" name="Imagem 3">
            <a:extLst>
              <a:ext uri="{FF2B5EF4-FFF2-40B4-BE49-F238E27FC236}">
                <a16:creationId xmlns:a16="http://schemas.microsoft.com/office/drawing/2014/main" id="{93EE6A69-8FCB-D28A-7F61-C456F0D15D78}"/>
              </a:ext>
            </a:extLst>
          </p:cNvPr>
          <p:cNvPicPr>
            <a:picLocks noChangeAspect="1"/>
          </p:cNvPicPr>
          <p:nvPr/>
        </p:nvPicPr>
        <p:blipFill>
          <a:blip r:embed="rId3"/>
          <a:stretch>
            <a:fillRect/>
          </a:stretch>
        </p:blipFill>
        <p:spPr>
          <a:xfrm>
            <a:off x="1456459" y="2548816"/>
            <a:ext cx="9279082" cy="3724984"/>
          </a:xfrm>
          <a:prstGeom prst="rect">
            <a:avLst/>
          </a:prstGeom>
        </p:spPr>
      </p:pic>
    </p:spTree>
    <p:extLst>
      <p:ext uri="{BB962C8B-B14F-4D97-AF65-F5344CB8AC3E}">
        <p14:creationId xmlns:p14="http://schemas.microsoft.com/office/powerpoint/2010/main" val="228886289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Múltiplos processadores</a:t>
            </a:r>
          </a:p>
        </p:txBody>
      </p:sp>
      <p:sp>
        <p:nvSpPr>
          <p:cNvPr id="2" name="Espaço Reservado para Texto 1">
            <a:extLst>
              <a:ext uri="{FF2B5EF4-FFF2-40B4-BE49-F238E27FC236}">
                <a16:creationId xmlns:a16="http://schemas.microsoft.com/office/drawing/2014/main" id="{46641045-04EA-C34E-15B7-480E35ED65AF}"/>
              </a:ext>
            </a:extLst>
          </p:cNvPr>
          <p:cNvSpPr>
            <a:spLocks noGrp="1"/>
          </p:cNvSpPr>
          <p:nvPr>
            <p:ph type="body" sz="quarter" idx="11"/>
          </p:nvPr>
        </p:nvSpPr>
        <p:spPr>
          <a:xfrm>
            <a:off x="1019175" y="1354139"/>
            <a:ext cx="10153650" cy="857250"/>
          </a:xfrm>
        </p:spPr>
        <p:txBody>
          <a:bodyPr/>
          <a:lstStyle/>
          <a:p>
            <a:r>
              <a:rPr lang="pt-BR" dirty="0"/>
              <a:t>Tipos de processadores paralelos – taxonomia de Flynn</a:t>
            </a:r>
          </a:p>
        </p:txBody>
      </p:sp>
      <p:pic>
        <p:nvPicPr>
          <p:cNvPr id="6" name="Imagem 5" descr="Interface gráfica do usuário&#10;&#10;Descrição gerada automaticamente">
            <a:extLst>
              <a:ext uri="{FF2B5EF4-FFF2-40B4-BE49-F238E27FC236}">
                <a16:creationId xmlns:a16="http://schemas.microsoft.com/office/drawing/2014/main" id="{0ED098B6-3BE0-0DB7-5657-E8906FAC8D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76457" y="2133484"/>
            <a:ext cx="4872181" cy="4232707"/>
          </a:xfrm>
          <a:prstGeom prst="rect">
            <a:avLst/>
          </a:prstGeom>
        </p:spPr>
      </p:pic>
    </p:spTree>
    <p:extLst>
      <p:ext uri="{BB962C8B-B14F-4D97-AF65-F5344CB8AC3E}">
        <p14:creationId xmlns:p14="http://schemas.microsoft.com/office/powerpoint/2010/main" val="329695156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Múltiplos processadores</a:t>
            </a:r>
          </a:p>
        </p:txBody>
      </p:sp>
      <p:sp>
        <p:nvSpPr>
          <p:cNvPr id="2" name="Espaço Reservado para Texto 1">
            <a:extLst>
              <a:ext uri="{FF2B5EF4-FFF2-40B4-BE49-F238E27FC236}">
                <a16:creationId xmlns:a16="http://schemas.microsoft.com/office/drawing/2014/main" id="{46641045-04EA-C34E-15B7-480E35ED65AF}"/>
              </a:ext>
            </a:extLst>
          </p:cNvPr>
          <p:cNvSpPr>
            <a:spLocks noGrp="1"/>
          </p:cNvSpPr>
          <p:nvPr>
            <p:ph type="body" sz="quarter" idx="11"/>
          </p:nvPr>
        </p:nvSpPr>
        <p:spPr>
          <a:xfrm>
            <a:off x="1019175" y="1354139"/>
            <a:ext cx="10153650" cy="857250"/>
          </a:xfrm>
        </p:spPr>
        <p:txBody>
          <a:bodyPr/>
          <a:lstStyle/>
          <a:p>
            <a:r>
              <a:rPr lang="pt-BR" dirty="0"/>
              <a:t>Multiprocessadores simétricos</a:t>
            </a:r>
          </a:p>
        </p:txBody>
      </p:sp>
      <p:sp>
        <p:nvSpPr>
          <p:cNvPr id="4" name="CaixaDeTexto 3">
            <a:extLst>
              <a:ext uri="{FF2B5EF4-FFF2-40B4-BE49-F238E27FC236}">
                <a16:creationId xmlns:a16="http://schemas.microsoft.com/office/drawing/2014/main" id="{30EE6C35-7D0A-1BD6-EDDF-D0D2682773FA}"/>
              </a:ext>
            </a:extLst>
          </p:cNvPr>
          <p:cNvSpPr txBox="1"/>
          <p:nvPr/>
        </p:nvSpPr>
        <p:spPr>
          <a:xfrm>
            <a:off x="1019175" y="2138513"/>
            <a:ext cx="10018280" cy="2308324"/>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Computadores antigos tinham 1 processador de uso geral.</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Evolução tecnológica permitiu redução de custo e aumento de desempenho.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Surgimento de sistemas SMP (</a:t>
            </a:r>
            <a:r>
              <a:rPr lang="pt-BR" dirty="0" err="1">
                <a:solidFill>
                  <a:schemeClr val="bg2">
                    <a:lumMod val="25000"/>
                  </a:schemeClr>
                </a:solidFill>
              </a:rPr>
              <a:t>Symmetric</a:t>
            </a:r>
            <a:r>
              <a:rPr lang="pt-BR" dirty="0">
                <a:solidFill>
                  <a:schemeClr val="bg2">
                    <a:lumMod val="25000"/>
                  </a:schemeClr>
                </a:solidFill>
              </a:rPr>
              <a:t> Multiprocessing).</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SMP relacionado à arquitetura de hardware e comportamento de sistemas operacionais.</a:t>
            </a:r>
          </a:p>
          <a:p>
            <a:endParaRPr lang="pt-BR" dirty="0">
              <a:solidFill>
                <a:schemeClr val="bg2">
                  <a:lumMod val="25000"/>
                </a:schemeClr>
              </a:solidFill>
            </a:endParaRPr>
          </a:p>
        </p:txBody>
      </p:sp>
    </p:spTree>
    <p:extLst>
      <p:ext uri="{BB962C8B-B14F-4D97-AF65-F5344CB8AC3E}">
        <p14:creationId xmlns:p14="http://schemas.microsoft.com/office/powerpoint/2010/main" val="100535970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Múltiplos processadores</a:t>
            </a:r>
          </a:p>
        </p:txBody>
      </p:sp>
      <p:sp>
        <p:nvSpPr>
          <p:cNvPr id="2" name="Espaço Reservado para Texto 1">
            <a:extLst>
              <a:ext uri="{FF2B5EF4-FFF2-40B4-BE49-F238E27FC236}">
                <a16:creationId xmlns:a16="http://schemas.microsoft.com/office/drawing/2014/main" id="{46641045-04EA-C34E-15B7-480E35ED65AF}"/>
              </a:ext>
            </a:extLst>
          </p:cNvPr>
          <p:cNvSpPr>
            <a:spLocks noGrp="1"/>
          </p:cNvSpPr>
          <p:nvPr>
            <p:ph type="body" sz="quarter" idx="11"/>
          </p:nvPr>
        </p:nvSpPr>
        <p:spPr>
          <a:xfrm>
            <a:off x="1019175" y="1354139"/>
            <a:ext cx="10153650" cy="857250"/>
          </a:xfrm>
        </p:spPr>
        <p:txBody>
          <a:bodyPr/>
          <a:lstStyle/>
          <a:p>
            <a:r>
              <a:rPr lang="pt-BR" dirty="0"/>
              <a:t>Multiprocessadores simétricos</a:t>
            </a:r>
          </a:p>
        </p:txBody>
      </p:sp>
      <p:grpSp>
        <p:nvGrpSpPr>
          <p:cNvPr id="5" name="Agrupar 4">
            <a:extLst>
              <a:ext uri="{FF2B5EF4-FFF2-40B4-BE49-F238E27FC236}">
                <a16:creationId xmlns:a16="http://schemas.microsoft.com/office/drawing/2014/main" id="{DE7F524B-0DE6-D31E-A03E-794745DF18BA}"/>
              </a:ext>
            </a:extLst>
          </p:cNvPr>
          <p:cNvGrpSpPr/>
          <p:nvPr/>
        </p:nvGrpSpPr>
        <p:grpSpPr>
          <a:xfrm>
            <a:off x="1349227" y="4581295"/>
            <a:ext cx="9826626" cy="1719042"/>
            <a:chOff x="2873374" y="1676603"/>
            <a:chExt cx="6637372" cy="1719042"/>
          </a:xfrm>
        </p:grpSpPr>
        <p:grpSp>
          <p:nvGrpSpPr>
            <p:cNvPr id="8" name="Agrupar 7">
              <a:extLst>
                <a:ext uri="{FF2B5EF4-FFF2-40B4-BE49-F238E27FC236}">
                  <a16:creationId xmlns:a16="http://schemas.microsoft.com/office/drawing/2014/main" id="{F1F64F12-6679-9839-6EB3-3814D2CE617A}"/>
                </a:ext>
              </a:extLst>
            </p:cNvPr>
            <p:cNvGrpSpPr/>
            <p:nvPr/>
          </p:nvGrpSpPr>
          <p:grpSpPr>
            <a:xfrm>
              <a:off x="2873374" y="1676603"/>
              <a:ext cx="3121093" cy="1719041"/>
              <a:chOff x="2873374" y="1676603"/>
              <a:chExt cx="3121093" cy="1719041"/>
            </a:xfrm>
          </p:grpSpPr>
          <p:sp>
            <p:nvSpPr>
              <p:cNvPr id="13" name="Retângulo: Cantos Arredondados 12">
                <a:extLst>
                  <a:ext uri="{FF2B5EF4-FFF2-40B4-BE49-F238E27FC236}">
                    <a16:creationId xmlns:a16="http://schemas.microsoft.com/office/drawing/2014/main" id="{9ABBFD54-23EC-61D5-2A19-0D0B3AC4D76F}"/>
                  </a:ext>
                </a:extLst>
              </p:cNvPr>
              <p:cNvSpPr/>
              <p:nvPr/>
            </p:nvSpPr>
            <p:spPr>
              <a:xfrm>
                <a:off x="2873374" y="1676603"/>
                <a:ext cx="3121093" cy="171904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FE070523-4B71-AD3E-D1DE-66C8F3F12050}"/>
                  </a:ext>
                </a:extLst>
              </p:cNvPr>
              <p:cNvSpPr txBox="1"/>
              <p:nvPr/>
            </p:nvSpPr>
            <p:spPr>
              <a:xfrm>
                <a:off x="3082519" y="2015564"/>
                <a:ext cx="2702801" cy="830997"/>
              </a:xfrm>
              <a:prstGeom prst="rect">
                <a:avLst/>
              </a:prstGeom>
              <a:noFill/>
            </p:spPr>
            <p:txBody>
              <a:bodyPr wrap="square">
                <a:spAutoFit/>
              </a:bodyPr>
              <a:lstStyle/>
              <a:p>
                <a:r>
                  <a:rPr lang="pt-BR" sz="1600" dirty="0">
                    <a:solidFill>
                      <a:schemeClr val="bg2">
                        <a:lumMod val="25000"/>
                      </a:schemeClr>
                    </a:solidFill>
                    <a:effectLst/>
                  </a:rPr>
                  <a:t>Todos os processadores desempenham as mesmas funções. O termo simétrico é derivado dessa afirmação.</a:t>
                </a:r>
                <a:endParaRPr lang="pt-BR" sz="1600" dirty="0">
                  <a:solidFill>
                    <a:schemeClr val="bg2">
                      <a:lumMod val="25000"/>
                    </a:schemeClr>
                  </a:solidFill>
                </a:endParaRPr>
              </a:p>
            </p:txBody>
          </p:sp>
        </p:grpSp>
        <p:grpSp>
          <p:nvGrpSpPr>
            <p:cNvPr id="9" name="Agrupar 8">
              <a:extLst>
                <a:ext uri="{FF2B5EF4-FFF2-40B4-BE49-F238E27FC236}">
                  <a16:creationId xmlns:a16="http://schemas.microsoft.com/office/drawing/2014/main" id="{B31384CF-409B-CD59-E992-4A6EB97C7736}"/>
                </a:ext>
              </a:extLst>
            </p:cNvPr>
            <p:cNvGrpSpPr/>
            <p:nvPr/>
          </p:nvGrpSpPr>
          <p:grpSpPr>
            <a:xfrm>
              <a:off x="6389653" y="1676604"/>
              <a:ext cx="3121093" cy="1719041"/>
              <a:chOff x="6389653" y="1676604"/>
              <a:chExt cx="3121093" cy="1719041"/>
            </a:xfrm>
          </p:grpSpPr>
          <p:sp>
            <p:nvSpPr>
              <p:cNvPr id="10" name="Retângulo: Cantos Arredondados 9">
                <a:extLst>
                  <a:ext uri="{FF2B5EF4-FFF2-40B4-BE49-F238E27FC236}">
                    <a16:creationId xmlns:a16="http://schemas.microsoft.com/office/drawing/2014/main" id="{73A63AC5-C457-F339-DF22-5A72EEE230D0}"/>
                  </a:ext>
                </a:extLst>
              </p:cNvPr>
              <p:cNvSpPr/>
              <p:nvPr/>
            </p:nvSpPr>
            <p:spPr>
              <a:xfrm>
                <a:off x="6389653" y="1676604"/>
                <a:ext cx="3121093" cy="171904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E78188CC-BAED-109C-A19B-E84702CCC158}"/>
                  </a:ext>
                </a:extLst>
              </p:cNvPr>
              <p:cNvSpPr txBox="1"/>
              <p:nvPr/>
            </p:nvSpPr>
            <p:spPr>
              <a:xfrm>
                <a:off x="6598798" y="1948295"/>
                <a:ext cx="2702801" cy="1323439"/>
              </a:xfrm>
              <a:prstGeom prst="rect">
                <a:avLst/>
              </a:prstGeom>
              <a:noFill/>
            </p:spPr>
            <p:txBody>
              <a:bodyPr wrap="square">
                <a:spAutoFit/>
              </a:bodyPr>
              <a:lstStyle/>
              <a:p>
                <a:r>
                  <a:rPr lang="pt-BR" sz="1600" dirty="0">
                    <a:solidFill>
                      <a:schemeClr val="bg2">
                        <a:lumMod val="25000"/>
                      </a:schemeClr>
                    </a:solidFill>
                    <a:effectLst/>
                  </a:rPr>
                  <a:t>Todo o sistema é controlado pelo sistema operacional integrado que fornece a integração entre os processadores, seja para os seus programas, arquivos, dados ou suas tarefas.</a:t>
                </a:r>
                <a:endParaRPr lang="pt-BR" sz="1600" dirty="0">
                  <a:solidFill>
                    <a:schemeClr val="bg2">
                      <a:lumMod val="25000"/>
                    </a:schemeClr>
                  </a:solidFill>
                </a:endParaRPr>
              </a:p>
            </p:txBody>
          </p:sp>
        </p:grpSp>
      </p:grpSp>
      <p:sp>
        <p:nvSpPr>
          <p:cNvPr id="6" name="CaixaDeTexto 5">
            <a:extLst>
              <a:ext uri="{FF2B5EF4-FFF2-40B4-BE49-F238E27FC236}">
                <a16:creationId xmlns:a16="http://schemas.microsoft.com/office/drawing/2014/main" id="{E823AF3C-D9CD-E7EA-EE08-F00305126F95}"/>
              </a:ext>
            </a:extLst>
          </p:cNvPr>
          <p:cNvSpPr txBox="1"/>
          <p:nvPr/>
        </p:nvSpPr>
        <p:spPr>
          <a:xfrm>
            <a:off x="1019174" y="1907374"/>
            <a:ext cx="10153649" cy="369332"/>
          </a:xfrm>
          <a:prstGeom prst="rect">
            <a:avLst/>
          </a:prstGeom>
          <a:noFill/>
        </p:spPr>
        <p:txBody>
          <a:bodyPr wrap="square">
            <a:spAutoFit/>
          </a:bodyPr>
          <a:lstStyle/>
          <a:p>
            <a:r>
              <a:rPr lang="pt-BR" dirty="0">
                <a:solidFill>
                  <a:schemeClr val="bg2">
                    <a:lumMod val="25000"/>
                  </a:schemeClr>
                </a:solidFill>
              </a:rPr>
              <a:t>Um sistema SMP pode ser definido como uma arquitetura independente com as seguintes características:</a:t>
            </a:r>
          </a:p>
        </p:txBody>
      </p:sp>
      <p:grpSp>
        <p:nvGrpSpPr>
          <p:cNvPr id="11" name="Agrupar 10">
            <a:extLst>
              <a:ext uri="{FF2B5EF4-FFF2-40B4-BE49-F238E27FC236}">
                <a16:creationId xmlns:a16="http://schemas.microsoft.com/office/drawing/2014/main" id="{4F2BEADB-96FF-B2BE-A304-B0EFFD14AD47}"/>
              </a:ext>
            </a:extLst>
          </p:cNvPr>
          <p:cNvGrpSpPr/>
          <p:nvPr/>
        </p:nvGrpSpPr>
        <p:grpSpPr>
          <a:xfrm>
            <a:off x="1349227" y="2372442"/>
            <a:ext cx="9826626" cy="2826237"/>
            <a:chOff x="2873374" y="1676603"/>
            <a:chExt cx="6637372" cy="2826237"/>
          </a:xfrm>
        </p:grpSpPr>
        <p:grpSp>
          <p:nvGrpSpPr>
            <p:cNvPr id="14" name="Agrupar 13">
              <a:extLst>
                <a:ext uri="{FF2B5EF4-FFF2-40B4-BE49-F238E27FC236}">
                  <a16:creationId xmlns:a16="http://schemas.microsoft.com/office/drawing/2014/main" id="{00A81196-7EBF-EA20-6AC6-4F26FD60749E}"/>
                </a:ext>
              </a:extLst>
            </p:cNvPr>
            <p:cNvGrpSpPr/>
            <p:nvPr/>
          </p:nvGrpSpPr>
          <p:grpSpPr>
            <a:xfrm>
              <a:off x="2873374" y="1676603"/>
              <a:ext cx="3121093" cy="2073361"/>
              <a:chOff x="2873374" y="1676603"/>
              <a:chExt cx="3121093" cy="2073361"/>
            </a:xfrm>
          </p:grpSpPr>
          <p:sp>
            <p:nvSpPr>
              <p:cNvPr id="19" name="Retângulo: Cantos Arredondados 18">
                <a:extLst>
                  <a:ext uri="{FF2B5EF4-FFF2-40B4-BE49-F238E27FC236}">
                    <a16:creationId xmlns:a16="http://schemas.microsoft.com/office/drawing/2014/main" id="{744EE1C2-B598-1F59-A15F-079DEE38E8BD}"/>
                  </a:ext>
                </a:extLst>
              </p:cNvPr>
              <p:cNvSpPr/>
              <p:nvPr/>
            </p:nvSpPr>
            <p:spPr>
              <a:xfrm>
                <a:off x="2873374" y="1676603"/>
                <a:ext cx="3121093" cy="207336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4E19BF44-E030-3EFB-F5D7-8E980ECE79BB}"/>
                  </a:ext>
                </a:extLst>
              </p:cNvPr>
              <p:cNvSpPr txBox="1"/>
              <p:nvPr/>
            </p:nvSpPr>
            <p:spPr>
              <a:xfrm>
                <a:off x="3082519" y="2015564"/>
                <a:ext cx="2702801" cy="1077218"/>
              </a:xfrm>
              <a:prstGeom prst="rect">
                <a:avLst/>
              </a:prstGeom>
              <a:noFill/>
            </p:spPr>
            <p:txBody>
              <a:bodyPr wrap="square">
                <a:spAutoFit/>
              </a:bodyPr>
              <a:lstStyle/>
              <a:p>
                <a:r>
                  <a:rPr lang="pt-BR" sz="1600" dirty="0">
                    <a:solidFill>
                      <a:schemeClr val="bg2">
                        <a:lumMod val="25000"/>
                      </a:schemeClr>
                    </a:solidFill>
                    <a:effectLst/>
                  </a:rPr>
                  <a:t>Há dois ou mais processadores semelhantes (capacidades que podem ser comparadas).</a:t>
                </a:r>
                <a:endParaRPr lang="pt-BR" sz="1600" dirty="0">
                  <a:solidFill>
                    <a:schemeClr val="bg2">
                      <a:lumMod val="25000"/>
                    </a:schemeClr>
                  </a:solidFill>
                </a:endParaRPr>
              </a:p>
            </p:txBody>
          </p:sp>
        </p:grpSp>
        <p:grpSp>
          <p:nvGrpSpPr>
            <p:cNvPr id="16" name="Agrupar 15">
              <a:extLst>
                <a:ext uri="{FF2B5EF4-FFF2-40B4-BE49-F238E27FC236}">
                  <a16:creationId xmlns:a16="http://schemas.microsoft.com/office/drawing/2014/main" id="{92EA67BA-EB1E-88B0-A59C-4F4195E395BC}"/>
                </a:ext>
              </a:extLst>
            </p:cNvPr>
            <p:cNvGrpSpPr/>
            <p:nvPr/>
          </p:nvGrpSpPr>
          <p:grpSpPr>
            <a:xfrm>
              <a:off x="6389653" y="1676604"/>
              <a:ext cx="3121093" cy="2826236"/>
              <a:chOff x="6389653" y="1676604"/>
              <a:chExt cx="3121093" cy="2826236"/>
            </a:xfrm>
          </p:grpSpPr>
          <p:sp>
            <p:nvSpPr>
              <p:cNvPr id="17" name="Retângulo: Cantos Arredondados 16">
                <a:extLst>
                  <a:ext uri="{FF2B5EF4-FFF2-40B4-BE49-F238E27FC236}">
                    <a16:creationId xmlns:a16="http://schemas.microsoft.com/office/drawing/2014/main" id="{68A57759-EA96-45A5-CE90-76DF9D1DEA97}"/>
                  </a:ext>
                </a:extLst>
              </p:cNvPr>
              <p:cNvSpPr/>
              <p:nvPr/>
            </p:nvSpPr>
            <p:spPr>
              <a:xfrm>
                <a:off x="6389653" y="1676604"/>
                <a:ext cx="3121093" cy="207336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a:extLst>
                  <a:ext uri="{FF2B5EF4-FFF2-40B4-BE49-F238E27FC236}">
                    <a16:creationId xmlns:a16="http://schemas.microsoft.com/office/drawing/2014/main" id="{9847C855-3C3F-3189-F21E-4725C7EB9CD2}"/>
                  </a:ext>
                </a:extLst>
              </p:cNvPr>
              <p:cNvSpPr txBox="1"/>
              <p:nvPr/>
            </p:nvSpPr>
            <p:spPr>
              <a:xfrm>
                <a:off x="6598798" y="1948295"/>
                <a:ext cx="2702801" cy="2554545"/>
              </a:xfrm>
              <a:prstGeom prst="rect">
                <a:avLst/>
              </a:prstGeom>
              <a:noFill/>
            </p:spPr>
            <p:txBody>
              <a:bodyPr wrap="square">
                <a:spAutoFit/>
              </a:bodyPr>
              <a:lstStyle/>
              <a:p>
                <a:r>
                  <a:rPr lang="pt-BR" sz="1600" dirty="0">
                    <a:solidFill>
                      <a:schemeClr val="bg2">
                        <a:lumMod val="25000"/>
                      </a:schemeClr>
                    </a:solidFill>
                    <a:effectLst/>
                  </a:rPr>
                  <a:t>Os processadores compartilham a mesma memória principal e os dispositivos de E/S, além de serem interconectados por barramentos ou algum outro esquema de conexão que permita a equalização do tempo de resposta para cada processador.</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271550518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Coerência de cache</a:t>
            </a:r>
          </a:p>
        </p:txBody>
      </p:sp>
      <p:grpSp>
        <p:nvGrpSpPr>
          <p:cNvPr id="3" name="Agrupar 2">
            <a:extLst>
              <a:ext uri="{FF2B5EF4-FFF2-40B4-BE49-F238E27FC236}">
                <a16:creationId xmlns:a16="http://schemas.microsoft.com/office/drawing/2014/main" id="{AB5E4D9B-0D22-0B08-6C8A-0C283821F6E2}"/>
              </a:ext>
            </a:extLst>
          </p:cNvPr>
          <p:cNvGrpSpPr/>
          <p:nvPr/>
        </p:nvGrpSpPr>
        <p:grpSpPr>
          <a:xfrm>
            <a:off x="1246909" y="1676603"/>
            <a:ext cx="9707418" cy="4597197"/>
            <a:chOff x="2873374" y="1676603"/>
            <a:chExt cx="6637372" cy="4597197"/>
          </a:xfrm>
        </p:grpSpPr>
        <p:grpSp>
          <p:nvGrpSpPr>
            <p:cNvPr id="4" name="Agrupar 3">
              <a:extLst>
                <a:ext uri="{FF2B5EF4-FFF2-40B4-BE49-F238E27FC236}">
                  <a16:creationId xmlns:a16="http://schemas.microsoft.com/office/drawing/2014/main" id="{EBC8A925-E591-3197-AFD5-C6A3BB290C8A}"/>
                </a:ext>
              </a:extLst>
            </p:cNvPr>
            <p:cNvGrpSpPr/>
            <p:nvPr/>
          </p:nvGrpSpPr>
          <p:grpSpPr>
            <a:xfrm>
              <a:off x="2873374" y="1676603"/>
              <a:ext cx="3121093" cy="4597197"/>
              <a:chOff x="2873374" y="1676603"/>
              <a:chExt cx="3121093" cy="4597197"/>
            </a:xfrm>
          </p:grpSpPr>
          <p:sp>
            <p:nvSpPr>
              <p:cNvPr id="25" name="Retângulo: Cantos Arredondados 24">
                <a:extLst>
                  <a:ext uri="{FF2B5EF4-FFF2-40B4-BE49-F238E27FC236}">
                    <a16:creationId xmlns:a16="http://schemas.microsoft.com/office/drawing/2014/main" id="{B75AC0F8-1113-AC69-D0FE-595EEA85DE1C}"/>
                  </a:ext>
                </a:extLst>
              </p:cNvPr>
              <p:cNvSpPr/>
              <p:nvPr/>
            </p:nvSpPr>
            <p:spPr>
              <a:xfrm>
                <a:off x="2873374" y="1676603"/>
                <a:ext cx="3121093" cy="459719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CaixaDeTexto 25">
                <a:extLst>
                  <a:ext uri="{FF2B5EF4-FFF2-40B4-BE49-F238E27FC236}">
                    <a16:creationId xmlns:a16="http://schemas.microsoft.com/office/drawing/2014/main" id="{6991363B-5AE6-B234-3989-0F7A4FDDD7CF}"/>
                  </a:ext>
                </a:extLst>
              </p:cNvPr>
              <p:cNvSpPr txBox="1"/>
              <p:nvPr/>
            </p:nvSpPr>
            <p:spPr>
              <a:xfrm>
                <a:off x="3082519" y="1913935"/>
                <a:ext cx="2702801" cy="369332"/>
              </a:xfrm>
              <a:prstGeom prst="rect">
                <a:avLst/>
              </a:prstGeom>
              <a:noFill/>
            </p:spPr>
            <p:txBody>
              <a:bodyPr wrap="square">
                <a:spAutoFit/>
              </a:bodyPr>
              <a:lstStyle/>
              <a:p>
                <a:r>
                  <a:rPr lang="pt-BR" b="1" dirty="0"/>
                  <a:t>Coerência de cache UMA</a:t>
                </a:r>
              </a:p>
            </p:txBody>
          </p:sp>
          <p:sp>
            <p:nvSpPr>
              <p:cNvPr id="27" name="CaixaDeTexto 26">
                <a:extLst>
                  <a:ext uri="{FF2B5EF4-FFF2-40B4-BE49-F238E27FC236}">
                    <a16:creationId xmlns:a16="http://schemas.microsoft.com/office/drawing/2014/main" id="{2B9F5804-CE5D-CF10-759B-23086F1BB9E6}"/>
                  </a:ext>
                </a:extLst>
              </p:cNvPr>
              <p:cNvSpPr txBox="1"/>
              <p:nvPr/>
            </p:nvSpPr>
            <p:spPr>
              <a:xfrm>
                <a:off x="3082519" y="2630438"/>
                <a:ext cx="2702801" cy="2308324"/>
              </a:xfrm>
              <a:prstGeom prst="rect">
                <a:avLst/>
              </a:prstGeom>
              <a:noFill/>
            </p:spPr>
            <p:txBody>
              <a:bodyPr wrap="square">
                <a:spAutoFit/>
              </a:bodyPr>
              <a:lstStyle/>
              <a:p>
                <a:pPr marL="285750" indent="-285750">
                  <a:buFont typeface="Arial" panose="020B0604020202020204" pitchFamily="34" charset="0"/>
                  <a:buChar char="•"/>
                </a:pPr>
                <a:r>
                  <a:rPr lang="pt-BR" sz="1600" dirty="0">
                    <a:solidFill>
                      <a:schemeClr val="bg2">
                        <a:lumMod val="25000"/>
                      </a:schemeClr>
                    </a:solidFill>
                    <a:effectLst/>
                  </a:rPr>
                  <a:t>Protocolos de coerência de cache para UMA são simples.</a:t>
                </a:r>
              </a:p>
              <a:p>
                <a:pPr marL="285750" indent="-285750">
                  <a:buFont typeface="Arial" panose="020B0604020202020204" pitchFamily="34" charset="0"/>
                  <a:buChar char="•"/>
                </a:pPr>
                <a:r>
                  <a:rPr lang="pt-BR" sz="1600" dirty="0">
                    <a:solidFill>
                      <a:schemeClr val="bg2">
                        <a:lumMod val="25000"/>
                      </a:schemeClr>
                    </a:solidFill>
                    <a:effectLst/>
                  </a:rPr>
                  <a:t>Barramento rápido e caches relativamente pequenos facilitam implementação.</a:t>
                </a:r>
              </a:p>
              <a:p>
                <a:pPr marL="285750" indent="-285750">
                  <a:buFont typeface="Arial" panose="020B0604020202020204" pitchFamily="34" charset="0"/>
                  <a:buChar char="•"/>
                </a:pPr>
                <a:r>
                  <a:rPr lang="pt-BR" sz="1600" dirty="0">
                    <a:solidFill>
                      <a:schemeClr val="bg2">
                        <a:lumMod val="25000"/>
                      </a:schemeClr>
                    </a:solidFill>
                    <a:effectLst/>
                  </a:rPr>
                  <a:t>Atualização de dados requer escuta do barramento.</a:t>
                </a:r>
              </a:p>
              <a:p>
                <a:pPr marL="285750" indent="-285750">
                  <a:buFont typeface="Arial" panose="020B0604020202020204" pitchFamily="34" charset="0"/>
                  <a:buChar char="•"/>
                </a:pPr>
                <a:r>
                  <a:rPr lang="pt-BR" sz="1600" dirty="0">
                    <a:solidFill>
                      <a:schemeClr val="bg2">
                        <a:lumMod val="25000"/>
                      </a:schemeClr>
                    </a:solidFill>
                    <a:effectLst/>
                  </a:rPr>
                  <a:t>Escuta de barramento gera tráfego adicional.</a:t>
                </a:r>
                <a:endParaRPr lang="pt-BR" sz="1600" dirty="0">
                  <a:solidFill>
                    <a:schemeClr val="bg2">
                      <a:lumMod val="25000"/>
                    </a:schemeClr>
                  </a:solidFill>
                </a:endParaRPr>
              </a:p>
            </p:txBody>
          </p:sp>
        </p:grpSp>
        <p:grpSp>
          <p:nvGrpSpPr>
            <p:cNvPr id="21" name="Agrupar 20">
              <a:extLst>
                <a:ext uri="{FF2B5EF4-FFF2-40B4-BE49-F238E27FC236}">
                  <a16:creationId xmlns:a16="http://schemas.microsoft.com/office/drawing/2014/main" id="{0ADBDAA0-7B13-E253-EF51-3DD924C3F630}"/>
                </a:ext>
              </a:extLst>
            </p:cNvPr>
            <p:cNvGrpSpPr/>
            <p:nvPr/>
          </p:nvGrpSpPr>
          <p:grpSpPr>
            <a:xfrm>
              <a:off x="6389653" y="1676603"/>
              <a:ext cx="3121093" cy="4597197"/>
              <a:chOff x="6389653" y="1676603"/>
              <a:chExt cx="3121093" cy="4597197"/>
            </a:xfrm>
          </p:grpSpPr>
          <p:sp>
            <p:nvSpPr>
              <p:cNvPr id="22" name="Retângulo: Cantos Arredondados 21">
                <a:extLst>
                  <a:ext uri="{FF2B5EF4-FFF2-40B4-BE49-F238E27FC236}">
                    <a16:creationId xmlns:a16="http://schemas.microsoft.com/office/drawing/2014/main" id="{D4C9E05D-1389-0A67-8159-AC10258FD248}"/>
                  </a:ext>
                </a:extLst>
              </p:cNvPr>
              <p:cNvSpPr/>
              <p:nvPr/>
            </p:nvSpPr>
            <p:spPr>
              <a:xfrm>
                <a:off x="6389653" y="1676603"/>
                <a:ext cx="3121093" cy="459719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a:extLst>
                  <a:ext uri="{FF2B5EF4-FFF2-40B4-BE49-F238E27FC236}">
                    <a16:creationId xmlns:a16="http://schemas.microsoft.com/office/drawing/2014/main" id="{AA7E98DE-E4C1-25E9-7D52-BB2EF98E0EA9}"/>
                  </a:ext>
                </a:extLst>
              </p:cNvPr>
              <p:cNvSpPr txBox="1"/>
              <p:nvPr/>
            </p:nvSpPr>
            <p:spPr>
              <a:xfrm>
                <a:off x="6598799" y="1915473"/>
                <a:ext cx="2702801" cy="369332"/>
              </a:xfrm>
              <a:prstGeom prst="rect">
                <a:avLst/>
              </a:prstGeom>
              <a:noFill/>
            </p:spPr>
            <p:txBody>
              <a:bodyPr wrap="square">
                <a:spAutoFit/>
              </a:bodyPr>
              <a:lstStyle/>
              <a:p>
                <a:r>
                  <a:rPr lang="pt-BR" b="1" dirty="0">
                    <a:effectLst/>
                  </a:rPr>
                  <a:t>NUMA com cache coerente (CC-NUMA)</a:t>
                </a:r>
                <a:endParaRPr lang="pt-BR" b="1" dirty="0"/>
              </a:p>
            </p:txBody>
          </p:sp>
          <p:sp>
            <p:nvSpPr>
              <p:cNvPr id="24" name="CaixaDeTexto 23">
                <a:extLst>
                  <a:ext uri="{FF2B5EF4-FFF2-40B4-BE49-F238E27FC236}">
                    <a16:creationId xmlns:a16="http://schemas.microsoft.com/office/drawing/2014/main" id="{CDFD3887-B9D8-FD27-11B2-ED3106E151C2}"/>
                  </a:ext>
                </a:extLst>
              </p:cNvPr>
              <p:cNvSpPr txBox="1"/>
              <p:nvPr/>
            </p:nvSpPr>
            <p:spPr>
              <a:xfrm>
                <a:off x="6598799" y="2631976"/>
                <a:ext cx="2836164" cy="3539430"/>
              </a:xfrm>
              <a:prstGeom prst="rect">
                <a:avLst/>
              </a:prstGeom>
              <a:noFill/>
            </p:spPr>
            <p:txBody>
              <a:bodyPr wrap="square">
                <a:spAutoFit/>
              </a:bodyPr>
              <a:lstStyle/>
              <a:p>
                <a:pPr marL="285750" indent="-285750">
                  <a:buFont typeface="Arial" panose="020B0604020202020204" pitchFamily="34" charset="0"/>
                  <a:buChar char="•"/>
                </a:pPr>
                <a:r>
                  <a:rPr lang="pt-BR" sz="1600" dirty="0">
                    <a:solidFill>
                      <a:schemeClr val="bg2">
                        <a:lumMod val="25000"/>
                      </a:schemeClr>
                    </a:solidFill>
                    <a:effectLst/>
                  </a:rPr>
                  <a:t>CC-NUMA: Cache </a:t>
                </a:r>
                <a:r>
                  <a:rPr lang="pt-BR" sz="1600" dirty="0" err="1">
                    <a:solidFill>
                      <a:schemeClr val="bg2">
                        <a:lumMod val="25000"/>
                      </a:schemeClr>
                    </a:solidFill>
                    <a:effectLst/>
                  </a:rPr>
                  <a:t>Coherent</a:t>
                </a:r>
                <a:r>
                  <a:rPr lang="pt-BR" sz="1600" dirty="0">
                    <a:solidFill>
                      <a:schemeClr val="bg2">
                        <a:lumMod val="25000"/>
                      </a:schemeClr>
                    </a:solidFill>
                    <a:effectLst/>
                  </a:rPr>
                  <a:t> Non-</a:t>
                </a:r>
                <a:r>
                  <a:rPr lang="pt-BR" sz="1600" dirty="0" err="1">
                    <a:solidFill>
                      <a:schemeClr val="bg2">
                        <a:lumMod val="25000"/>
                      </a:schemeClr>
                    </a:solidFill>
                    <a:effectLst/>
                  </a:rPr>
                  <a:t>Uniform</a:t>
                </a:r>
                <a:r>
                  <a:rPr lang="pt-BR" sz="1600" dirty="0">
                    <a:solidFill>
                      <a:schemeClr val="bg2">
                        <a:lumMod val="25000"/>
                      </a:schemeClr>
                    </a:solidFill>
                    <a:effectLst/>
                  </a:rPr>
                  <a:t> </a:t>
                </a:r>
                <a:r>
                  <a:rPr lang="pt-BR" sz="1600" dirty="0" err="1">
                    <a:solidFill>
                      <a:schemeClr val="bg2">
                        <a:lumMod val="25000"/>
                      </a:schemeClr>
                    </a:solidFill>
                    <a:effectLst/>
                  </a:rPr>
                  <a:t>Memory</a:t>
                </a:r>
                <a:r>
                  <a:rPr lang="pt-BR" sz="1600" dirty="0">
                    <a:solidFill>
                      <a:schemeClr val="bg2">
                        <a:lumMod val="25000"/>
                      </a:schemeClr>
                    </a:solidFill>
                    <a:effectLst/>
                  </a:rPr>
                  <a:t> Access.</a:t>
                </a:r>
              </a:p>
              <a:p>
                <a:pPr marL="285750" indent="-285750">
                  <a:buFont typeface="Arial" panose="020B0604020202020204" pitchFamily="34" charset="0"/>
                  <a:buChar char="•"/>
                </a:pPr>
                <a:r>
                  <a:rPr lang="pt-BR" sz="1600" dirty="0">
                    <a:solidFill>
                      <a:schemeClr val="bg2">
                        <a:lumMod val="25000"/>
                      </a:schemeClr>
                    </a:solidFill>
                    <a:effectLst/>
                  </a:rPr>
                  <a:t>Cada endereço associado a um nó nativo.</a:t>
                </a:r>
              </a:p>
              <a:p>
                <a:pPr marL="285750" indent="-285750">
                  <a:buFont typeface="Arial" panose="020B0604020202020204" pitchFamily="34" charset="0"/>
                  <a:buChar char="•"/>
                </a:pPr>
                <a:r>
                  <a:rPr lang="pt-BR" sz="1600" dirty="0">
                    <a:solidFill>
                      <a:schemeClr val="bg2">
                        <a:lumMod val="25000"/>
                      </a:schemeClr>
                    </a:solidFill>
                    <a:effectLst/>
                  </a:rPr>
                  <a:t>Falha de cache: contato com nó associado ao endereço.</a:t>
                </a:r>
              </a:p>
              <a:p>
                <a:pPr marL="285750" indent="-285750">
                  <a:buFont typeface="Arial" panose="020B0604020202020204" pitchFamily="34" charset="0"/>
                  <a:buChar char="•"/>
                </a:pPr>
                <a:r>
                  <a:rPr lang="pt-BR" sz="1600" dirty="0">
                    <a:solidFill>
                      <a:schemeClr val="bg2">
                        <a:lumMod val="25000"/>
                      </a:schemeClr>
                    </a:solidFill>
                    <a:effectLst/>
                  </a:rPr>
                  <a:t>Item limpo: despachado para cache do requisitante.</a:t>
                </a:r>
              </a:p>
              <a:p>
                <a:pPr marL="285750" indent="-285750">
                  <a:buFont typeface="Arial" panose="020B0604020202020204" pitchFamily="34" charset="0"/>
                  <a:buChar char="•"/>
                </a:pPr>
                <a:r>
                  <a:rPr lang="pt-BR" sz="1600" dirty="0">
                    <a:solidFill>
                      <a:schemeClr val="bg2">
                        <a:lumMod val="25000"/>
                      </a:schemeClr>
                    </a:solidFill>
                    <a:effectLst/>
                  </a:rPr>
                  <a:t>Item sujo: despachado para nó com cópia suja e requisitante.</a:t>
                </a:r>
              </a:p>
              <a:p>
                <a:pPr marL="285750" indent="-285750">
                  <a:buFont typeface="Arial" panose="020B0604020202020204" pitchFamily="34" charset="0"/>
                  <a:buChar char="•"/>
                </a:pPr>
                <a:r>
                  <a:rPr lang="pt-BR" sz="1600" dirty="0">
                    <a:solidFill>
                      <a:schemeClr val="bg2">
                        <a:lumMod val="25000"/>
                      </a:schemeClr>
                    </a:solidFill>
                    <a:effectLst/>
                  </a:rPr>
                  <a:t>Modificação: requisitada via nó nativo, notifica modificação a outros nós.</a:t>
                </a:r>
              </a:p>
              <a:p>
                <a:pPr marL="285750" indent="-285750">
                  <a:buFont typeface="Arial" panose="020B0604020202020204" pitchFamily="34" charset="0"/>
                  <a:buChar char="•"/>
                </a:pPr>
                <a:r>
                  <a:rPr lang="pt-BR" sz="1600" dirty="0">
                    <a:solidFill>
                      <a:schemeClr val="bg2">
                        <a:lumMod val="25000"/>
                      </a:schemeClr>
                    </a:solidFill>
                    <a:effectLst/>
                  </a:rPr>
                  <a:t>Protocolo eficiente, mas pode ter mau desempenho se muitos acessos vindos de nós remotos.</a:t>
                </a:r>
              </a:p>
            </p:txBody>
          </p:sp>
        </p:grpSp>
      </p:grpSp>
    </p:spTree>
    <p:extLst>
      <p:ext uri="{BB962C8B-B14F-4D97-AF65-F5344CB8AC3E}">
        <p14:creationId xmlns:p14="http://schemas.microsoft.com/office/powerpoint/2010/main" val="221659565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Coerência de cache</a:t>
            </a:r>
          </a:p>
        </p:txBody>
      </p:sp>
      <p:pic>
        <p:nvPicPr>
          <p:cNvPr id="5" name="Imagem 4" descr="Diagrama&#10;&#10;Descrição gerada automaticamente">
            <a:extLst>
              <a:ext uri="{FF2B5EF4-FFF2-40B4-BE49-F238E27FC236}">
                <a16:creationId xmlns:a16="http://schemas.microsoft.com/office/drawing/2014/main" id="{352C0C5D-F75F-C3CA-FF1B-0A5C3A8681F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24727" y="1816736"/>
            <a:ext cx="6315219" cy="4130615"/>
          </a:xfrm>
          <a:prstGeom prst="rect">
            <a:avLst/>
          </a:prstGeom>
        </p:spPr>
      </p:pic>
    </p:spTree>
    <p:extLst>
      <p:ext uri="{BB962C8B-B14F-4D97-AF65-F5344CB8AC3E}">
        <p14:creationId xmlns:p14="http://schemas.microsoft.com/office/powerpoint/2010/main" val="324115796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Computadores </a:t>
            </a:r>
            <a:r>
              <a:rPr lang="pt-BR" dirty="0" err="1"/>
              <a:t>multicore</a:t>
            </a:r>
            <a:endParaRPr lang="pt-BR" dirty="0"/>
          </a:p>
        </p:txBody>
      </p:sp>
      <p:sp>
        <p:nvSpPr>
          <p:cNvPr id="3" name="CaixaDeTexto 2">
            <a:extLst>
              <a:ext uri="{FF2B5EF4-FFF2-40B4-BE49-F238E27FC236}">
                <a16:creationId xmlns:a16="http://schemas.microsoft.com/office/drawing/2014/main" id="{952B9E62-416C-2A75-01C0-08B546CB02CA}"/>
              </a:ext>
            </a:extLst>
          </p:cNvPr>
          <p:cNvSpPr txBox="1"/>
          <p:nvPr/>
        </p:nvSpPr>
        <p:spPr>
          <a:xfrm>
            <a:off x="1019175" y="2413337"/>
            <a:ext cx="9682307" cy="2031325"/>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Multicore: Combinação de duas ou mais unidades de processamento em uma pastilha de silício.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Cada core tem componentes independentes (registradores, ULA, pipeline, UC).</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Inclui caches L1 de dados e instruções, bem como caches L2 e L3.</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Alguns processadores </a:t>
            </a:r>
            <a:r>
              <a:rPr lang="pt-BR" dirty="0" err="1">
                <a:solidFill>
                  <a:schemeClr val="bg2">
                    <a:lumMod val="25000"/>
                  </a:schemeClr>
                </a:solidFill>
              </a:rPr>
              <a:t>multicore</a:t>
            </a:r>
            <a:r>
              <a:rPr lang="pt-BR" dirty="0">
                <a:solidFill>
                  <a:schemeClr val="bg2">
                    <a:lumMod val="25000"/>
                  </a:schemeClr>
                </a:solidFill>
              </a:rPr>
              <a:t> também incluem memória e controladores de periféricos.</a:t>
            </a:r>
          </a:p>
        </p:txBody>
      </p:sp>
    </p:spTree>
    <p:extLst>
      <p:ext uri="{BB962C8B-B14F-4D97-AF65-F5344CB8AC3E}">
        <p14:creationId xmlns:p14="http://schemas.microsoft.com/office/powerpoint/2010/main" val="18689784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Desempenho do hardware</a:t>
            </a:r>
          </a:p>
        </p:txBody>
      </p:sp>
      <p:sp>
        <p:nvSpPr>
          <p:cNvPr id="3" name="CaixaDeTexto 2">
            <a:extLst>
              <a:ext uri="{FF2B5EF4-FFF2-40B4-BE49-F238E27FC236}">
                <a16:creationId xmlns:a16="http://schemas.microsoft.com/office/drawing/2014/main" id="{952B9E62-416C-2A75-01C0-08B546CB02CA}"/>
              </a:ext>
            </a:extLst>
          </p:cNvPr>
          <p:cNvSpPr txBox="1"/>
          <p:nvPr/>
        </p:nvSpPr>
        <p:spPr>
          <a:xfrm>
            <a:off x="945428" y="1859339"/>
            <a:ext cx="10301144" cy="3139321"/>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Evolução dos processadores: Inicial foco no aumento do paralelismo em nível de instruções.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Soluções como pipeline, </a:t>
            </a:r>
            <a:r>
              <a:rPr lang="pt-BR" dirty="0" err="1">
                <a:solidFill>
                  <a:schemeClr val="bg2">
                    <a:lumMod val="25000"/>
                  </a:schemeClr>
                </a:solidFill>
              </a:rPr>
              <a:t>superescalar</a:t>
            </a:r>
            <a:r>
              <a:rPr lang="pt-BR" dirty="0">
                <a:solidFill>
                  <a:schemeClr val="bg2">
                    <a:lumMod val="25000"/>
                  </a:schemeClr>
                </a:solidFill>
              </a:rPr>
              <a:t> e SMT buscaram maximizar desempenho.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Limitações e desafios surgiram, como aumento de consumo de energia e calor.</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Regra de Pollack: Aumento de desempenho proporcional à raiz quadrada do aumento da complexidade.</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Multiplicidade de cores permite ganhos quase lineares, especialmente com software otimizado.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Integração de pastilhas amplia espaço para caches, reduzindo o consumo de energia.</a:t>
            </a:r>
          </a:p>
        </p:txBody>
      </p:sp>
    </p:spTree>
    <p:extLst>
      <p:ext uri="{BB962C8B-B14F-4D97-AF65-F5344CB8AC3E}">
        <p14:creationId xmlns:p14="http://schemas.microsoft.com/office/powerpoint/2010/main" val="18967557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Desempenho do hardware</a:t>
            </a:r>
          </a:p>
        </p:txBody>
      </p:sp>
      <p:grpSp>
        <p:nvGrpSpPr>
          <p:cNvPr id="2" name="Agrupar 1">
            <a:extLst>
              <a:ext uri="{FF2B5EF4-FFF2-40B4-BE49-F238E27FC236}">
                <a16:creationId xmlns:a16="http://schemas.microsoft.com/office/drawing/2014/main" id="{69821ACA-A695-C5E8-B075-06995E3609D1}"/>
              </a:ext>
            </a:extLst>
          </p:cNvPr>
          <p:cNvGrpSpPr/>
          <p:nvPr/>
        </p:nvGrpSpPr>
        <p:grpSpPr>
          <a:xfrm>
            <a:off x="669636" y="2148837"/>
            <a:ext cx="10852728" cy="3220916"/>
            <a:chOff x="1200936" y="1770092"/>
            <a:chExt cx="9850521" cy="2091189"/>
          </a:xfrm>
        </p:grpSpPr>
        <p:grpSp>
          <p:nvGrpSpPr>
            <p:cNvPr id="4" name="Agrupar 3">
              <a:extLst>
                <a:ext uri="{FF2B5EF4-FFF2-40B4-BE49-F238E27FC236}">
                  <a16:creationId xmlns:a16="http://schemas.microsoft.com/office/drawing/2014/main" id="{A1F0B1DB-BA3C-5531-0B8B-61EB3C2F805F}"/>
                </a:ext>
              </a:extLst>
            </p:cNvPr>
            <p:cNvGrpSpPr/>
            <p:nvPr/>
          </p:nvGrpSpPr>
          <p:grpSpPr>
            <a:xfrm>
              <a:off x="1200936" y="1849041"/>
              <a:ext cx="3121093" cy="2012240"/>
              <a:chOff x="2661436" y="1817291"/>
              <a:chExt cx="3121093" cy="2012240"/>
            </a:xfrm>
          </p:grpSpPr>
          <p:sp>
            <p:nvSpPr>
              <p:cNvPr id="16" name="Retângulo: Cantos Arredondados 15">
                <a:extLst>
                  <a:ext uri="{FF2B5EF4-FFF2-40B4-BE49-F238E27FC236}">
                    <a16:creationId xmlns:a16="http://schemas.microsoft.com/office/drawing/2014/main" id="{7596A7E9-71BD-A71D-8C56-ABD8B2E2B763}"/>
                  </a:ext>
                </a:extLst>
              </p:cNvPr>
              <p:cNvSpPr/>
              <p:nvPr/>
            </p:nvSpPr>
            <p:spPr>
              <a:xfrm>
                <a:off x="2661436" y="2256867"/>
                <a:ext cx="3121093" cy="157266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FB6278B6-1723-414E-23A2-D2D04EA22E3A}"/>
                  </a:ext>
                </a:extLst>
              </p:cNvPr>
              <p:cNvSpPr txBox="1"/>
              <p:nvPr/>
            </p:nvSpPr>
            <p:spPr>
              <a:xfrm>
                <a:off x="2870581" y="3375014"/>
                <a:ext cx="2702801" cy="295320"/>
              </a:xfrm>
              <a:prstGeom prst="rect">
                <a:avLst/>
              </a:prstGeom>
              <a:noFill/>
            </p:spPr>
            <p:txBody>
              <a:bodyPr wrap="square">
                <a:spAutoFit/>
              </a:bodyPr>
              <a:lstStyle/>
              <a:p>
                <a:r>
                  <a:rPr lang="pt-BR" b="1" dirty="0">
                    <a:effectLst/>
                  </a:rPr>
                  <a:t>Superescalar</a:t>
                </a:r>
                <a:endParaRPr lang="pt-BR" b="1" dirty="0"/>
              </a:p>
            </p:txBody>
          </p:sp>
          <p:pic>
            <p:nvPicPr>
              <p:cNvPr id="19" name="Imagem 18">
                <a:extLst>
                  <a:ext uri="{FF2B5EF4-FFF2-40B4-BE49-F238E27FC236}">
                    <a16:creationId xmlns:a16="http://schemas.microsoft.com/office/drawing/2014/main" id="{7D5FCAD6-EEAC-B7ED-8A10-17F77375C8E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661436" y="1817291"/>
                <a:ext cx="3121093" cy="1114446"/>
              </a:xfrm>
              <a:prstGeom prst="rect">
                <a:avLst/>
              </a:prstGeom>
            </p:spPr>
          </p:pic>
        </p:grpSp>
        <p:grpSp>
          <p:nvGrpSpPr>
            <p:cNvPr id="5" name="Agrupar 4">
              <a:extLst>
                <a:ext uri="{FF2B5EF4-FFF2-40B4-BE49-F238E27FC236}">
                  <a16:creationId xmlns:a16="http://schemas.microsoft.com/office/drawing/2014/main" id="{58873BD3-3C99-FBD8-947A-BDA4ACC31813}"/>
                </a:ext>
              </a:extLst>
            </p:cNvPr>
            <p:cNvGrpSpPr/>
            <p:nvPr/>
          </p:nvGrpSpPr>
          <p:grpSpPr>
            <a:xfrm>
              <a:off x="4600126" y="1867063"/>
              <a:ext cx="3121093" cy="1994218"/>
              <a:chOff x="2661436" y="1835313"/>
              <a:chExt cx="3121093" cy="1994218"/>
            </a:xfrm>
          </p:grpSpPr>
          <p:sp>
            <p:nvSpPr>
              <p:cNvPr id="12" name="Retângulo: Cantos Arredondados 11">
                <a:extLst>
                  <a:ext uri="{FF2B5EF4-FFF2-40B4-BE49-F238E27FC236}">
                    <a16:creationId xmlns:a16="http://schemas.microsoft.com/office/drawing/2014/main" id="{A76E191A-14B0-5E1C-E44A-F0C16E81751C}"/>
                  </a:ext>
                </a:extLst>
              </p:cNvPr>
              <p:cNvSpPr/>
              <p:nvPr/>
            </p:nvSpPr>
            <p:spPr>
              <a:xfrm>
                <a:off x="2661436" y="2256867"/>
                <a:ext cx="3121093" cy="157266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086AFB0B-584F-C7A6-B72A-328288857DB2}"/>
                  </a:ext>
                </a:extLst>
              </p:cNvPr>
              <p:cNvSpPr txBox="1"/>
              <p:nvPr/>
            </p:nvSpPr>
            <p:spPr>
              <a:xfrm>
                <a:off x="2870581" y="3375014"/>
                <a:ext cx="2702801" cy="295320"/>
              </a:xfrm>
              <a:prstGeom prst="rect">
                <a:avLst/>
              </a:prstGeom>
              <a:noFill/>
            </p:spPr>
            <p:txBody>
              <a:bodyPr wrap="square">
                <a:spAutoFit/>
              </a:bodyPr>
              <a:lstStyle/>
              <a:p>
                <a:r>
                  <a:rPr lang="pt-BR" b="1" dirty="0" err="1">
                    <a:effectLst/>
                  </a:rPr>
                  <a:t>Multithreading</a:t>
                </a:r>
                <a:r>
                  <a:rPr lang="pt-BR" b="1" dirty="0">
                    <a:effectLst/>
                  </a:rPr>
                  <a:t> simultâneo</a:t>
                </a:r>
                <a:endParaRPr lang="pt-BR" b="1" dirty="0"/>
              </a:p>
            </p:txBody>
          </p:sp>
          <p:pic>
            <p:nvPicPr>
              <p:cNvPr id="15" name="Imagem 14">
                <a:extLst>
                  <a:ext uri="{FF2B5EF4-FFF2-40B4-BE49-F238E27FC236}">
                    <a16:creationId xmlns:a16="http://schemas.microsoft.com/office/drawing/2014/main" id="{60E1A717-8706-1424-DFE5-25A080AD71CF}"/>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2661436" y="1835313"/>
                <a:ext cx="3121093" cy="1078402"/>
              </a:xfrm>
              <a:prstGeom prst="rect">
                <a:avLst/>
              </a:prstGeom>
            </p:spPr>
          </p:pic>
        </p:grpSp>
        <p:grpSp>
          <p:nvGrpSpPr>
            <p:cNvPr id="6" name="Agrupar 5">
              <a:extLst>
                <a:ext uri="{FF2B5EF4-FFF2-40B4-BE49-F238E27FC236}">
                  <a16:creationId xmlns:a16="http://schemas.microsoft.com/office/drawing/2014/main" id="{EC7CCADC-7456-49DD-443C-CAA4C4D1F443}"/>
                </a:ext>
              </a:extLst>
            </p:cNvPr>
            <p:cNvGrpSpPr/>
            <p:nvPr/>
          </p:nvGrpSpPr>
          <p:grpSpPr>
            <a:xfrm>
              <a:off x="7930364" y="1770092"/>
              <a:ext cx="3121093" cy="2091189"/>
              <a:chOff x="2661436" y="1745083"/>
              <a:chExt cx="3121093" cy="2091189"/>
            </a:xfrm>
          </p:grpSpPr>
          <p:sp>
            <p:nvSpPr>
              <p:cNvPr id="8" name="Retângulo: Cantos Arredondados 7">
                <a:extLst>
                  <a:ext uri="{FF2B5EF4-FFF2-40B4-BE49-F238E27FC236}">
                    <a16:creationId xmlns:a16="http://schemas.microsoft.com/office/drawing/2014/main" id="{A9B0C523-7FF6-8A20-FC69-E8AA23AA1B2B}"/>
                  </a:ext>
                </a:extLst>
              </p:cNvPr>
              <p:cNvSpPr/>
              <p:nvPr/>
            </p:nvSpPr>
            <p:spPr>
              <a:xfrm>
                <a:off x="2661436" y="2256867"/>
                <a:ext cx="3121093" cy="157940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9A94904D-AD12-17CE-0DE1-CDEC75E4E272}"/>
                  </a:ext>
                </a:extLst>
              </p:cNvPr>
              <p:cNvSpPr txBox="1"/>
              <p:nvPr/>
            </p:nvSpPr>
            <p:spPr>
              <a:xfrm>
                <a:off x="2870581" y="3375014"/>
                <a:ext cx="2702801" cy="295320"/>
              </a:xfrm>
              <a:prstGeom prst="rect">
                <a:avLst/>
              </a:prstGeom>
              <a:noFill/>
            </p:spPr>
            <p:txBody>
              <a:bodyPr wrap="square">
                <a:spAutoFit/>
              </a:bodyPr>
              <a:lstStyle/>
              <a:p>
                <a:r>
                  <a:rPr lang="pt-BR" b="1" dirty="0">
                    <a:effectLst/>
                  </a:rPr>
                  <a:t>Multicore</a:t>
                </a:r>
                <a:endParaRPr lang="pt-BR" b="1" dirty="0"/>
              </a:p>
            </p:txBody>
          </p:sp>
          <p:pic>
            <p:nvPicPr>
              <p:cNvPr id="11" name="Imagem 10">
                <a:extLst>
                  <a:ext uri="{FF2B5EF4-FFF2-40B4-BE49-F238E27FC236}">
                    <a16:creationId xmlns:a16="http://schemas.microsoft.com/office/drawing/2014/main" id="{0BC3E792-227A-6229-6031-3167ED52D4D0}"/>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661436" y="1745083"/>
                <a:ext cx="3121093" cy="1258862"/>
              </a:xfrm>
              <a:prstGeom prst="rect">
                <a:avLst/>
              </a:prstGeom>
            </p:spPr>
          </p:pic>
        </p:grpSp>
      </p:grpSp>
    </p:spTree>
    <p:extLst>
      <p:ext uri="{BB962C8B-B14F-4D97-AF65-F5344CB8AC3E}">
        <p14:creationId xmlns:p14="http://schemas.microsoft.com/office/powerpoint/2010/main" val="33050506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Desempenho do software</a:t>
            </a:r>
          </a:p>
        </p:txBody>
      </p:sp>
      <p:sp>
        <p:nvSpPr>
          <p:cNvPr id="3" name="CaixaDeTexto 2">
            <a:extLst>
              <a:ext uri="{FF2B5EF4-FFF2-40B4-BE49-F238E27FC236}">
                <a16:creationId xmlns:a16="http://schemas.microsoft.com/office/drawing/2014/main" id="{952B9E62-416C-2A75-01C0-08B546CB02CA}"/>
              </a:ext>
            </a:extLst>
          </p:cNvPr>
          <p:cNvSpPr txBox="1"/>
          <p:nvPr/>
        </p:nvSpPr>
        <p:spPr>
          <a:xfrm>
            <a:off x="945428" y="1859339"/>
            <a:ext cx="10301144" cy="3139321"/>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Desempenho em softwares pode ser medido considerando o tempo para partes serial e paralelizável, incluindo sobrecarga de escalonamento.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Mesmo com parte do código sendo serial, sistemas </a:t>
            </a:r>
            <a:r>
              <a:rPr lang="pt-BR" dirty="0" err="1">
                <a:solidFill>
                  <a:schemeClr val="bg2">
                    <a:lumMod val="25000"/>
                  </a:schemeClr>
                </a:solidFill>
              </a:rPr>
              <a:t>multicore</a:t>
            </a:r>
            <a:r>
              <a:rPr lang="pt-BR" dirty="0">
                <a:solidFill>
                  <a:schemeClr val="bg2">
                    <a:lumMod val="25000"/>
                  </a:schemeClr>
                </a:solidFill>
              </a:rPr>
              <a:t> podem ser vantajosos comparados a soluções de um único core.</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Softwares de servidores, lidando com muitas transações em paralelo, podem eficientemente aproveitar estruturas </a:t>
            </a:r>
            <a:r>
              <a:rPr lang="pt-BR" dirty="0" err="1">
                <a:solidFill>
                  <a:schemeClr val="bg2">
                    <a:lumMod val="25000"/>
                  </a:schemeClr>
                </a:solidFill>
              </a:rPr>
              <a:t>multicore</a:t>
            </a:r>
            <a:r>
              <a:rPr lang="pt-BR" dirty="0">
                <a:solidFill>
                  <a:schemeClr val="bg2">
                    <a:lumMod val="25000"/>
                  </a:schemeClr>
                </a:solidFill>
              </a:rPr>
              <a:t>.</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 habilidade de dimensionar o rendimento em função do número de cores é uma vantagem em softwares de uso geral para servidores.</a:t>
            </a:r>
          </a:p>
        </p:txBody>
      </p:sp>
    </p:spTree>
    <p:extLst>
      <p:ext uri="{BB962C8B-B14F-4D97-AF65-F5344CB8AC3E}">
        <p14:creationId xmlns:p14="http://schemas.microsoft.com/office/powerpoint/2010/main" val="3561132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Principais componentes de hardware dos computadores</a:t>
            </a:r>
          </a:p>
        </p:txBody>
      </p:sp>
      <p:sp>
        <p:nvSpPr>
          <p:cNvPr id="2" name="Espaço Reservado para Texto 1">
            <a:extLst>
              <a:ext uri="{FF2B5EF4-FFF2-40B4-BE49-F238E27FC236}">
                <a16:creationId xmlns:a16="http://schemas.microsoft.com/office/drawing/2014/main" id="{BC739D0E-97B3-36BE-6EBC-EA21BEA10A03}"/>
              </a:ext>
            </a:extLst>
          </p:cNvPr>
          <p:cNvSpPr>
            <a:spLocks noGrp="1"/>
          </p:cNvSpPr>
          <p:nvPr>
            <p:ph type="body" sz="quarter" idx="11"/>
          </p:nvPr>
        </p:nvSpPr>
        <p:spPr/>
        <p:txBody>
          <a:bodyPr/>
          <a:lstStyle/>
          <a:p>
            <a:r>
              <a:rPr lang="pt-BR" dirty="0"/>
              <a:t>Periféricos</a:t>
            </a:r>
          </a:p>
        </p:txBody>
      </p:sp>
      <p:sp>
        <p:nvSpPr>
          <p:cNvPr id="3" name="CaixaDeTexto 2">
            <a:extLst>
              <a:ext uri="{FF2B5EF4-FFF2-40B4-BE49-F238E27FC236}">
                <a16:creationId xmlns:a16="http://schemas.microsoft.com/office/drawing/2014/main" id="{2F1C0461-3E08-0B54-67B9-AD40350FDB85}"/>
              </a:ext>
            </a:extLst>
          </p:cNvPr>
          <p:cNvSpPr txBox="1"/>
          <p:nvPr/>
        </p:nvSpPr>
        <p:spPr>
          <a:xfrm>
            <a:off x="1019175" y="2690336"/>
            <a:ext cx="10153650" cy="1200329"/>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Componentes conectados à parte central são periféricos, essenciais para sistemas computacionais.</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Primeiro computador usava lâmpadas como saída e cartões perfurados como entrada, destacando a evolução dos dispositivos.</a:t>
            </a:r>
          </a:p>
        </p:txBody>
      </p:sp>
    </p:spTree>
    <p:extLst>
      <p:ext uri="{BB962C8B-B14F-4D97-AF65-F5344CB8AC3E}">
        <p14:creationId xmlns:p14="http://schemas.microsoft.com/office/powerpoint/2010/main" val="6180187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Desempenho do software</a:t>
            </a:r>
          </a:p>
        </p:txBody>
      </p:sp>
      <p:grpSp>
        <p:nvGrpSpPr>
          <p:cNvPr id="2" name="Agrupar 1">
            <a:extLst>
              <a:ext uri="{FF2B5EF4-FFF2-40B4-BE49-F238E27FC236}">
                <a16:creationId xmlns:a16="http://schemas.microsoft.com/office/drawing/2014/main" id="{5F6D27B0-A498-0A2B-10DF-E340A905617B}"/>
              </a:ext>
            </a:extLst>
          </p:cNvPr>
          <p:cNvGrpSpPr/>
          <p:nvPr/>
        </p:nvGrpSpPr>
        <p:grpSpPr>
          <a:xfrm>
            <a:off x="1331624" y="1722630"/>
            <a:ext cx="9528752" cy="2253095"/>
            <a:chOff x="2873374" y="1676603"/>
            <a:chExt cx="6637372" cy="2253095"/>
          </a:xfrm>
        </p:grpSpPr>
        <p:grpSp>
          <p:nvGrpSpPr>
            <p:cNvPr id="4" name="Agrupar 3">
              <a:extLst>
                <a:ext uri="{FF2B5EF4-FFF2-40B4-BE49-F238E27FC236}">
                  <a16:creationId xmlns:a16="http://schemas.microsoft.com/office/drawing/2014/main" id="{BF74863B-CD00-8F88-930A-23E4A9E47D6C}"/>
                </a:ext>
              </a:extLst>
            </p:cNvPr>
            <p:cNvGrpSpPr/>
            <p:nvPr/>
          </p:nvGrpSpPr>
          <p:grpSpPr>
            <a:xfrm>
              <a:off x="2873374" y="1676603"/>
              <a:ext cx="3121093" cy="2253095"/>
              <a:chOff x="2873374" y="1676603"/>
              <a:chExt cx="3121093" cy="2253095"/>
            </a:xfrm>
          </p:grpSpPr>
          <p:sp>
            <p:nvSpPr>
              <p:cNvPr id="10" name="Retângulo: Cantos Arredondados 9">
                <a:extLst>
                  <a:ext uri="{FF2B5EF4-FFF2-40B4-BE49-F238E27FC236}">
                    <a16:creationId xmlns:a16="http://schemas.microsoft.com/office/drawing/2014/main" id="{0892AFF5-066F-B66B-2B0B-AC16717C4979}"/>
                  </a:ext>
                </a:extLst>
              </p:cNvPr>
              <p:cNvSpPr/>
              <p:nvPr/>
            </p:nvSpPr>
            <p:spPr>
              <a:xfrm>
                <a:off x="2873374" y="1676603"/>
                <a:ext cx="3121093" cy="225309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DDA382EB-2F6A-C0FB-3ACB-1804E7332D6B}"/>
                  </a:ext>
                </a:extLst>
              </p:cNvPr>
              <p:cNvSpPr txBox="1"/>
              <p:nvPr/>
            </p:nvSpPr>
            <p:spPr>
              <a:xfrm>
                <a:off x="3082519" y="1913935"/>
                <a:ext cx="2702801" cy="646331"/>
              </a:xfrm>
              <a:prstGeom prst="rect">
                <a:avLst/>
              </a:prstGeom>
              <a:noFill/>
            </p:spPr>
            <p:txBody>
              <a:bodyPr wrap="square">
                <a:spAutoFit/>
              </a:bodyPr>
              <a:lstStyle/>
              <a:p>
                <a:r>
                  <a:rPr lang="pt-BR" b="1" dirty="0"/>
                  <a:t>Aplicações </a:t>
                </a:r>
                <a:r>
                  <a:rPr lang="pt-BR" b="1" dirty="0" err="1"/>
                  <a:t>multithread</a:t>
                </a:r>
                <a:r>
                  <a:rPr lang="pt-BR" b="1" dirty="0"/>
                  <a:t> nativas (paralelismo em nível de thread)</a:t>
                </a:r>
              </a:p>
            </p:txBody>
          </p:sp>
          <p:sp>
            <p:nvSpPr>
              <p:cNvPr id="12" name="CaixaDeTexto 11">
                <a:extLst>
                  <a:ext uri="{FF2B5EF4-FFF2-40B4-BE49-F238E27FC236}">
                    <a16:creationId xmlns:a16="http://schemas.microsoft.com/office/drawing/2014/main" id="{586C8BEC-94B0-0600-8473-65955199461B}"/>
                  </a:ext>
                </a:extLst>
              </p:cNvPr>
              <p:cNvSpPr txBox="1"/>
              <p:nvPr/>
            </p:nvSpPr>
            <p:spPr>
              <a:xfrm>
                <a:off x="3082519" y="2630438"/>
                <a:ext cx="2702801" cy="830997"/>
              </a:xfrm>
              <a:prstGeom prst="rect">
                <a:avLst/>
              </a:prstGeom>
              <a:noFill/>
            </p:spPr>
            <p:txBody>
              <a:bodyPr wrap="square">
                <a:spAutoFit/>
              </a:bodyPr>
              <a:lstStyle/>
              <a:p>
                <a:r>
                  <a:rPr lang="pt-BR" sz="1600" b="0" i="0" dirty="0">
                    <a:solidFill>
                      <a:schemeClr val="bg2">
                        <a:lumMod val="25000"/>
                      </a:schemeClr>
                    </a:solidFill>
                    <a:effectLst/>
                    <a:latin typeface="+mj-lt"/>
                  </a:rPr>
                  <a:t>São caracterizadas por possuírem um pequeno número de processos com alto nível de paralelização.</a:t>
                </a:r>
                <a:endParaRPr lang="pt-BR" sz="1600" dirty="0">
                  <a:solidFill>
                    <a:schemeClr val="bg2">
                      <a:lumMod val="25000"/>
                    </a:schemeClr>
                  </a:solidFill>
                  <a:latin typeface="+mj-lt"/>
                </a:endParaRPr>
              </a:p>
            </p:txBody>
          </p:sp>
        </p:grpSp>
        <p:grpSp>
          <p:nvGrpSpPr>
            <p:cNvPr id="5" name="Agrupar 4">
              <a:extLst>
                <a:ext uri="{FF2B5EF4-FFF2-40B4-BE49-F238E27FC236}">
                  <a16:creationId xmlns:a16="http://schemas.microsoft.com/office/drawing/2014/main" id="{F892483D-309C-4E2B-E220-F47B46ADE7B7}"/>
                </a:ext>
              </a:extLst>
            </p:cNvPr>
            <p:cNvGrpSpPr/>
            <p:nvPr/>
          </p:nvGrpSpPr>
          <p:grpSpPr>
            <a:xfrm>
              <a:off x="6389653" y="1676603"/>
              <a:ext cx="3121093" cy="2253095"/>
              <a:chOff x="6389653" y="1676603"/>
              <a:chExt cx="3121093" cy="2253095"/>
            </a:xfrm>
          </p:grpSpPr>
          <p:sp>
            <p:nvSpPr>
              <p:cNvPr id="6" name="Retângulo: Cantos Arredondados 5">
                <a:extLst>
                  <a:ext uri="{FF2B5EF4-FFF2-40B4-BE49-F238E27FC236}">
                    <a16:creationId xmlns:a16="http://schemas.microsoft.com/office/drawing/2014/main" id="{302F051A-3BD7-2C05-FCD6-C5A4C7783CE4}"/>
                  </a:ext>
                </a:extLst>
              </p:cNvPr>
              <p:cNvSpPr/>
              <p:nvPr/>
            </p:nvSpPr>
            <p:spPr>
              <a:xfrm>
                <a:off x="6389653" y="1676603"/>
                <a:ext cx="3121093" cy="225309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FB8AA25E-667C-D738-DADB-BEC627A8202F}"/>
                  </a:ext>
                </a:extLst>
              </p:cNvPr>
              <p:cNvSpPr txBox="1"/>
              <p:nvPr/>
            </p:nvSpPr>
            <p:spPr>
              <a:xfrm>
                <a:off x="6598799" y="1915473"/>
                <a:ext cx="2702801" cy="646331"/>
              </a:xfrm>
              <a:prstGeom prst="rect">
                <a:avLst/>
              </a:prstGeom>
              <a:noFill/>
            </p:spPr>
            <p:txBody>
              <a:bodyPr wrap="square">
                <a:spAutoFit/>
              </a:bodyPr>
              <a:lstStyle/>
              <a:p>
                <a:r>
                  <a:rPr lang="pt-BR" b="1" dirty="0">
                    <a:effectLst/>
                  </a:rPr>
                  <a:t>Aplicações com múltiplos processos (paralelismo em nível de processo)</a:t>
                </a:r>
                <a:endParaRPr lang="pt-BR" b="1" dirty="0"/>
              </a:p>
            </p:txBody>
          </p:sp>
          <p:sp>
            <p:nvSpPr>
              <p:cNvPr id="9" name="CaixaDeTexto 8">
                <a:extLst>
                  <a:ext uri="{FF2B5EF4-FFF2-40B4-BE49-F238E27FC236}">
                    <a16:creationId xmlns:a16="http://schemas.microsoft.com/office/drawing/2014/main" id="{5C8696AD-686E-A175-5214-312507D71ABA}"/>
                  </a:ext>
                </a:extLst>
              </p:cNvPr>
              <p:cNvSpPr txBox="1"/>
              <p:nvPr/>
            </p:nvSpPr>
            <p:spPr>
              <a:xfrm>
                <a:off x="6598799" y="2631976"/>
                <a:ext cx="2702801" cy="1077218"/>
              </a:xfrm>
              <a:prstGeom prst="rect">
                <a:avLst/>
              </a:prstGeom>
              <a:noFill/>
            </p:spPr>
            <p:txBody>
              <a:bodyPr wrap="square">
                <a:spAutoFit/>
              </a:bodyPr>
              <a:lstStyle/>
              <a:p>
                <a:r>
                  <a:rPr lang="pt-BR" sz="1600" dirty="0">
                    <a:solidFill>
                      <a:schemeClr val="bg2">
                        <a:lumMod val="25000"/>
                      </a:schemeClr>
                    </a:solidFill>
                    <a:effectLst/>
                  </a:rPr>
                  <a:t>São caracterizadas pela presença de muitos processos de thread única (threads podem ser consideradas como fluxos de um processo).</a:t>
                </a:r>
                <a:endParaRPr lang="pt-BR" sz="1600" dirty="0">
                  <a:solidFill>
                    <a:schemeClr val="bg2">
                      <a:lumMod val="25000"/>
                    </a:schemeClr>
                  </a:solidFill>
                </a:endParaRPr>
              </a:p>
            </p:txBody>
          </p:sp>
        </p:grpSp>
      </p:grpSp>
      <p:grpSp>
        <p:nvGrpSpPr>
          <p:cNvPr id="13" name="Agrupar 12">
            <a:extLst>
              <a:ext uri="{FF2B5EF4-FFF2-40B4-BE49-F238E27FC236}">
                <a16:creationId xmlns:a16="http://schemas.microsoft.com/office/drawing/2014/main" id="{09C6955C-5516-2D42-1FBA-E474017D330F}"/>
              </a:ext>
            </a:extLst>
          </p:cNvPr>
          <p:cNvGrpSpPr/>
          <p:nvPr/>
        </p:nvGrpSpPr>
        <p:grpSpPr>
          <a:xfrm>
            <a:off x="1331624" y="4110090"/>
            <a:ext cx="9528752" cy="2253095"/>
            <a:chOff x="2873374" y="1676603"/>
            <a:chExt cx="6637372" cy="2253095"/>
          </a:xfrm>
        </p:grpSpPr>
        <p:grpSp>
          <p:nvGrpSpPr>
            <p:cNvPr id="14" name="Agrupar 13">
              <a:extLst>
                <a:ext uri="{FF2B5EF4-FFF2-40B4-BE49-F238E27FC236}">
                  <a16:creationId xmlns:a16="http://schemas.microsoft.com/office/drawing/2014/main" id="{4F01EC8E-5C63-1796-F68D-E4C3E2FFF783}"/>
                </a:ext>
              </a:extLst>
            </p:cNvPr>
            <p:cNvGrpSpPr/>
            <p:nvPr/>
          </p:nvGrpSpPr>
          <p:grpSpPr>
            <a:xfrm>
              <a:off x="2873374" y="1676603"/>
              <a:ext cx="3121093" cy="2253095"/>
              <a:chOff x="2873374" y="1676603"/>
              <a:chExt cx="3121093" cy="2253095"/>
            </a:xfrm>
          </p:grpSpPr>
          <p:sp>
            <p:nvSpPr>
              <p:cNvPr id="19" name="Retângulo: Cantos Arredondados 18">
                <a:extLst>
                  <a:ext uri="{FF2B5EF4-FFF2-40B4-BE49-F238E27FC236}">
                    <a16:creationId xmlns:a16="http://schemas.microsoft.com/office/drawing/2014/main" id="{A6C2B6BB-FD62-FC41-EBE7-DBD6B387EAEF}"/>
                  </a:ext>
                </a:extLst>
              </p:cNvPr>
              <p:cNvSpPr/>
              <p:nvPr/>
            </p:nvSpPr>
            <p:spPr>
              <a:xfrm>
                <a:off x="2873374" y="1676603"/>
                <a:ext cx="3121093" cy="225309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225677B8-87FF-C969-6E11-73E8CBD6359D}"/>
                  </a:ext>
                </a:extLst>
              </p:cNvPr>
              <p:cNvSpPr txBox="1"/>
              <p:nvPr/>
            </p:nvSpPr>
            <p:spPr>
              <a:xfrm>
                <a:off x="3082519" y="1913935"/>
                <a:ext cx="2702801" cy="369332"/>
              </a:xfrm>
              <a:prstGeom prst="rect">
                <a:avLst/>
              </a:prstGeom>
              <a:noFill/>
            </p:spPr>
            <p:txBody>
              <a:bodyPr wrap="square">
                <a:spAutoFit/>
              </a:bodyPr>
              <a:lstStyle/>
              <a:p>
                <a:r>
                  <a:rPr lang="pt-BR" b="1" dirty="0"/>
                  <a:t>Aplicações Java</a:t>
                </a:r>
              </a:p>
            </p:txBody>
          </p:sp>
          <p:sp>
            <p:nvSpPr>
              <p:cNvPr id="21" name="CaixaDeTexto 20">
                <a:extLst>
                  <a:ext uri="{FF2B5EF4-FFF2-40B4-BE49-F238E27FC236}">
                    <a16:creationId xmlns:a16="http://schemas.microsoft.com/office/drawing/2014/main" id="{ABEBF357-99FD-01BC-1195-DFA6F13BAE4A}"/>
                  </a:ext>
                </a:extLst>
              </p:cNvPr>
              <p:cNvSpPr txBox="1"/>
              <p:nvPr/>
            </p:nvSpPr>
            <p:spPr>
              <a:xfrm>
                <a:off x="3082519" y="2482662"/>
                <a:ext cx="2702801" cy="1323439"/>
              </a:xfrm>
              <a:prstGeom prst="rect">
                <a:avLst/>
              </a:prstGeom>
              <a:noFill/>
            </p:spPr>
            <p:txBody>
              <a:bodyPr wrap="square">
                <a:spAutoFit/>
              </a:bodyPr>
              <a:lstStyle/>
              <a:p>
                <a:r>
                  <a:rPr lang="pt-BR" sz="1600" b="0" i="0" dirty="0">
                    <a:solidFill>
                      <a:schemeClr val="bg2">
                        <a:lumMod val="25000"/>
                      </a:schemeClr>
                    </a:solidFill>
                    <a:effectLst/>
                    <a:latin typeface="+mj-lt"/>
                  </a:rPr>
                  <a:t>Aceitam threads de uma maneira natural, isto é, a Máquina Virtual Java (JVM) é um processo </a:t>
                </a:r>
                <a:r>
                  <a:rPr lang="pt-BR" sz="1600" b="0" i="0" dirty="0" err="1">
                    <a:solidFill>
                      <a:schemeClr val="bg2">
                        <a:lumMod val="25000"/>
                      </a:schemeClr>
                    </a:solidFill>
                    <a:effectLst/>
                    <a:latin typeface="+mj-lt"/>
                  </a:rPr>
                  <a:t>multithread</a:t>
                </a:r>
                <a:r>
                  <a:rPr lang="pt-BR" sz="1600" b="0" i="0" dirty="0">
                    <a:solidFill>
                      <a:schemeClr val="bg2">
                        <a:lumMod val="25000"/>
                      </a:schemeClr>
                    </a:solidFill>
                    <a:effectLst/>
                    <a:latin typeface="+mj-lt"/>
                  </a:rPr>
                  <a:t> que permite o escalonamento e o gerenciamento de memória para aplicações Java.</a:t>
                </a:r>
                <a:endParaRPr lang="pt-BR" sz="1600" dirty="0">
                  <a:solidFill>
                    <a:schemeClr val="bg2">
                      <a:lumMod val="25000"/>
                    </a:schemeClr>
                  </a:solidFill>
                  <a:latin typeface="+mj-lt"/>
                </a:endParaRPr>
              </a:p>
            </p:txBody>
          </p:sp>
        </p:grpSp>
        <p:grpSp>
          <p:nvGrpSpPr>
            <p:cNvPr id="15" name="Agrupar 14">
              <a:extLst>
                <a:ext uri="{FF2B5EF4-FFF2-40B4-BE49-F238E27FC236}">
                  <a16:creationId xmlns:a16="http://schemas.microsoft.com/office/drawing/2014/main" id="{3A000BEF-BBD5-4702-6301-7D3B825B3EBA}"/>
                </a:ext>
              </a:extLst>
            </p:cNvPr>
            <p:cNvGrpSpPr/>
            <p:nvPr/>
          </p:nvGrpSpPr>
          <p:grpSpPr>
            <a:xfrm>
              <a:off x="6389653" y="1676603"/>
              <a:ext cx="3121093" cy="2253095"/>
              <a:chOff x="6389653" y="1676603"/>
              <a:chExt cx="3121093" cy="2253095"/>
            </a:xfrm>
          </p:grpSpPr>
          <p:sp>
            <p:nvSpPr>
              <p:cNvPr id="16" name="Retângulo: Cantos Arredondados 15">
                <a:extLst>
                  <a:ext uri="{FF2B5EF4-FFF2-40B4-BE49-F238E27FC236}">
                    <a16:creationId xmlns:a16="http://schemas.microsoft.com/office/drawing/2014/main" id="{F58302E7-4FBF-6D05-7894-8827257F12F4}"/>
                  </a:ext>
                </a:extLst>
              </p:cNvPr>
              <p:cNvSpPr/>
              <p:nvPr/>
            </p:nvSpPr>
            <p:spPr>
              <a:xfrm>
                <a:off x="6389653" y="1676603"/>
                <a:ext cx="3121093" cy="225309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A84EA740-D901-F42A-B696-C8ADBBA4DC20}"/>
                  </a:ext>
                </a:extLst>
              </p:cNvPr>
              <p:cNvSpPr txBox="1"/>
              <p:nvPr/>
            </p:nvSpPr>
            <p:spPr>
              <a:xfrm>
                <a:off x="6598799" y="1915473"/>
                <a:ext cx="2702801" cy="646331"/>
              </a:xfrm>
              <a:prstGeom prst="rect">
                <a:avLst/>
              </a:prstGeom>
              <a:noFill/>
            </p:spPr>
            <p:txBody>
              <a:bodyPr wrap="square">
                <a:spAutoFit/>
              </a:bodyPr>
              <a:lstStyle/>
              <a:p>
                <a:r>
                  <a:rPr lang="pt-BR" b="1" dirty="0">
                    <a:effectLst/>
                  </a:rPr>
                  <a:t>Aplicações com múltiplas instâncias (paralelismo em nível de aplicação)</a:t>
                </a:r>
                <a:endParaRPr lang="pt-BR" b="1" dirty="0"/>
              </a:p>
            </p:txBody>
          </p:sp>
          <p:sp>
            <p:nvSpPr>
              <p:cNvPr id="18" name="CaixaDeTexto 17">
                <a:extLst>
                  <a:ext uri="{FF2B5EF4-FFF2-40B4-BE49-F238E27FC236}">
                    <a16:creationId xmlns:a16="http://schemas.microsoft.com/office/drawing/2014/main" id="{12FEFF0B-8B5B-D2BF-46DA-7E8D65C06713}"/>
                  </a:ext>
                </a:extLst>
              </p:cNvPr>
              <p:cNvSpPr txBox="1"/>
              <p:nvPr/>
            </p:nvSpPr>
            <p:spPr>
              <a:xfrm>
                <a:off x="6598798" y="2567324"/>
                <a:ext cx="2848716" cy="1323439"/>
              </a:xfrm>
              <a:prstGeom prst="rect">
                <a:avLst/>
              </a:prstGeom>
              <a:noFill/>
            </p:spPr>
            <p:txBody>
              <a:bodyPr wrap="square">
                <a:spAutoFit/>
              </a:bodyPr>
              <a:lstStyle/>
              <a:p>
                <a:r>
                  <a:rPr lang="pt-BR" sz="1600" dirty="0">
                    <a:solidFill>
                      <a:schemeClr val="bg2">
                        <a:lumMod val="25000"/>
                      </a:schemeClr>
                    </a:solidFill>
                    <a:effectLst/>
                  </a:rPr>
                  <a:t>Mesmo que uma aplicação individual não possa ser dimensionada para obter vantagem em um número grande de threads, ainda é possível que se beneficie com a execução de várias instâncias da aplicação em paralelo.</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19657486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Organização </a:t>
            </a:r>
            <a:r>
              <a:rPr lang="pt-BR" dirty="0" err="1"/>
              <a:t>multicore</a:t>
            </a:r>
            <a:endParaRPr lang="pt-BR" dirty="0"/>
          </a:p>
        </p:txBody>
      </p:sp>
      <p:sp>
        <p:nvSpPr>
          <p:cNvPr id="3" name="CaixaDeTexto 2">
            <a:extLst>
              <a:ext uri="{FF2B5EF4-FFF2-40B4-BE49-F238E27FC236}">
                <a16:creationId xmlns:a16="http://schemas.microsoft.com/office/drawing/2014/main" id="{952B9E62-416C-2A75-01C0-08B546CB02CA}"/>
              </a:ext>
            </a:extLst>
          </p:cNvPr>
          <p:cNvSpPr txBox="1"/>
          <p:nvPr/>
        </p:nvSpPr>
        <p:spPr>
          <a:xfrm>
            <a:off x="1019175" y="1722630"/>
            <a:ext cx="10301144" cy="369332"/>
          </a:xfrm>
          <a:prstGeom prst="rect">
            <a:avLst/>
          </a:prstGeom>
          <a:noFill/>
        </p:spPr>
        <p:txBody>
          <a:bodyPr wrap="square">
            <a:spAutoFit/>
          </a:bodyPr>
          <a:lstStyle/>
          <a:p>
            <a:r>
              <a:rPr lang="pt-BR" dirty="0">
                <a:solidFill>
                  <a:schemeClr val="bg2">
                    <a:lumMod val="25000"/>
                  </a:schemeClr>
                </a:solidFill>
              </a:rPr>
              <a:t>As principais variáveis em uma organização </a:t>
            </a:r>
            <a:r>
              <a:rPr lang="pt-BR" dirty="0" err="1">
                <a:solidFill>
                  <a:schemeClr val="bg2">
                    <a:lumMod val="25000"/>
                  </a:schemeClr>
                </a:solidFill>
              </a:rPr>
              <a:t>multicore</a:t>
            </a:r>
            <a:r>
              <a:rPr lang="pt-BR" dirty="0">
                <a:solidFill>
                  <a:schemeClr val="bg2">
                    <a:lumMod val="25000"/>
                  </a:schemeClr>
                </a:solidFill>
              </a:rPr>
              <a:t> são:</a:t>
            </a:r>
          </a:p>
        </p:txBody>
      </p:sp>
      <p:grpSp>
        <p:nvGrpSpPr>
          <p:cNvPr id="2" name="Agrupar 1">
            <a:extLst>
              <a:ext uri="{FF2B5EF4-FFF2-40B4-BE49-F238E27FC236}">
                <a16:creationId xmlns:a16="http://schemas.microsoft.com/office/drawing/2014/main" id="{5F6D27B0-A498-0A2B-10DF-E340A905617B}"/>
              </a:ext>
            </a:extLst>
          </p:cNvPr>
          <p:cNvGrpSpPr/>
          <p:nvPr/>
        </p:nvGrpSpPr>
        <p:grpSpPr>
          <a:xfrm>
            <a:off x="1361367" y="2645666"/>
            <a:ext cx="9528752" cy="1255361"/>
            <a:chOff x="2873374" y="1676603"/>
            <a:chExt cx="6637372" cy="1255361"/>
          </a:xfrm>
        </p:grpSpPr>
        <p:grpSp>
          <p:nvGrpSpPr>
            <p:cNvPr id="4" name="Agrupar 3">
              <a:extLst>
                <a:ext uri="{FF2B5EF4-FFF2-40B4-BE49-F238E27FC236}">
                  <a16:creationId xmlns:a16="http://schemas.microsoft.com/office/drawing/2014/main" id="{BF74863B-CD00-8F88-930A-23E4A9E47D6C}"/>
                </a:ext>
              </a:extLst>
            </p:cNvPr>
            <p:cNvGrpSpPr/>
            <p:nvPr/>
          </p:nvGrpSpPr>
          <p:grpSpPr>
            <a:xfrm>
              <a:off x="2873374" y="1676604"/>
              <a:ext cx="3121093" cy="1255360"/>
              <a:chOff x="2873374" y="1676604"/>
              <a:chExt cx="3121093" cy="1255360"/>
            </a:xfrm>
          </p:grpSpPr>
          <p:sp>
            <p:nvSpPr>
              <p:cNvPr id="10" name="Retângulo: Cantos Arredondados 9">
                <a:extLst>
                  <a:ext uri="{FF2B5EF4-FFF2-40B4-BE49-F238E27FC236}">
                    <a16:creationId xmlns:a16="http://schemas.microsoft.com/office/drawing/2014/main" id="{0892AFF5-066F-B66B-2B0B-AC16717C4979}"/>
                  </a:ext>
                </a:extLst>
              </p:cNvPr>
              <p:cNvSpPr/>
              <p:nvPr/>
            </p:nvSpPr>
            <p:spPr>
              <a:xfrm>
                <a:off x="2873374" y="1676604"/>
                <a:ext cx="3121093" cy="125536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DDA382EB-2F6A-C0FB-3ACB-1804E7332D6B}"/>
                  </a:ext>
                </a:extLst>
              </p:cNvPr>
              <p:cNvSpPr txBox="1"/>
              <p:nvPr/>
            </p:nvSpPr>
            <p:spPr>
              <a:xfrm>
                <a:off x="3082519" y="1913935"/>
                <a:ext cx="2702801" cy="646331"/>
              </a:xfrm>
              <a:prstGeom prst="rect">
                <a:avLst/>
              </a:prstGeom>
              <a:noFill/>
            </p:spPr>
            <p:txBody>
              <a:bodyPr wrap="square">
                <a:spAutoFit/>
              </a:bodyPr>
              <a:lstStyle/>
              <a:p>
                <a:r>
                  <a:rPr lang="pt-BR" b="1" dirty="0"/>
                  <a:t>Número de cores processadores no chip</a:t>
                </a:r>
              </a:p>
            </p:txBody>
          </p:sp>
        </p:grpSp>
        <p:grpSp>
          <p:nvGrpSpPr>
            <p:cNvPr id="5" name="Agrupar 4">
              <a:extLst>
                <a:ext uri="{FF2B5EF4-FFF2-40B4-BE49-F238E27FC236}">
                  <a16:creationId xmlns:a16="http://schemas.microsoft.com/office/drawing/2014/main" id="{F892483D-309C-4E2B-E220-F47B46ADE7B7}"/>
                </a:ext>
              </a:extLst>
            </p:cNvPr>
            <p:cNvGrpSpPr/>
            <p:nvPr/>
          </p:nvGrpSpPr>
          <p:grpSpPr>
            <a:xfrm>
              <a:off x="6389653" y="1676603"/>
              <a:ext cx="3121093" cy="1255361"/>
              <a:chOff x="6389653" y="1676603"/>
              <a:chExt cx="3121093" cy="1255361"/>
            </a:xfrm>
          </p:grpSpPr>
          <p:sp>
            <p:nvSpPr>
              <p:cNvPr id="6" name="Retângulo: Cantos Arredondados 5">
                <a:extLst>
                  <a:ext uri="{FF2B5EF4-FFF2-40B4-BE49-F238E27FC236}">
                    <a16:creationId xmlns:a16="http://schemas.microsoft.com/office/drawing/2014/main" id="{302F051A-3BD7-2C05-FCD6-C5A4C7783CE4}"/>
                  </a:ext>
                </a:extLst>
              </p:cNvPr>
              <p:cNvSpPr/>
              <p:nvPr/>
            </p:nvSpPr>
            <p:spPr>
              <a:xfrm>
                <a:off x="6389653" y="1676603"/>
                <a:ext cx="3121093" cy="125536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FB8AA25E-667C-D738-DADB-BEC627A8202F}"/>
                  </a:ext>
                </a:extLst>
              </p:cNvPr>
              <p:cNvSpPr txBox="1"/>
              <p:nvPr/>
            </p:nvSpPr>
            <p:spPr>
              <a:xfrm>
                <a:off x="6598799" y="1915473"/>
                <a:ext cx="2702801" cy="369332"/>
              </a:xfrm>
              <a:prstGeom prst="rect">
                <a:avLst/>
              </a:prstGeom>
              <a:noFill/>
            </p:spPr>
            <p:txBody>
              <a:bodyPr wrap="square">
                <a:spAutoFit/>
              </a:bodyPr>
              <a:lstStyle/>
              <a:p>
                <a:r>
                  <a:rPr lang="pt-BR" b="1" dirty="0">
                    <a:effectLst/>
                  </a:rPr>
                  <a:t>Número de níveis da memória cache</a:t>
                </a:r>
                <a:endParaRPr lang="pt-BR" b="1" dirty="0"/>
              </a:p>
            </p:txBody>
          </p:sp>
        </p:grpSp>
      </p:grpSp>
      <p:grpSp>
        <p:nvGrpSpPr>
          <p:cNvPr id="13" name="Agrupar 12">
            <a:extLst>
              <a:ext uri="{FF2B5EF4-FFF2-40B4-BE49-F238E27FC236}">
                <a16:creationId xmlns:a16="http://schemas.microsoft.com/office/drawing/2014/main" id="{09C6955C-5516-2D42-1FBA-E474017D330F}"/>
              </a:ext>
            </a:extLst>
          </p:cNvPr>
          <p:cNvGrpSpPr/>
          <p:nvPr/>
        </p:nvGrpSpPr>
        <p:grpSpPr>
          <a:xfrm>
            <a:off x="1331624" y="4138358"/>
            <a:ext cx="9528752" cy="1255361"/>
            <a:chOff x="2873374" y="1676603"/>
            <a:chExt cx="6637372" cy="1255361"/>
          </a:xfrm>
        </p:grpSpPr>
        <p:grpSp>
          <p:nvGrpSpPr>
            <p:cNvPr id="14" name="Agrupar 13">
              <a:extLst>
                <a:ext uri="{FF2B5EF4-FFF2-40B4-BE49-F238E27FC236}">
                  <a16:creationId xmlns:a16="http://schemas.microsoft.com/office/drawing/2014/main" id="{4F01EC8E-5C63-1796-F68D-E4C3E2FFF783}"/>
                </a:ext>
              </a:extLst>
            </p:cNvPr>
            <p:cNvGrpSpPr/>
            <p:nvPr/>
          </p:nvGrpSpPr>
          <p:grpSpPr>
            <a:xfrm>
              <a:off x="2873374" y="1676603"/>
              <a:ext cx="3121093" cy="1255361"/>
              <a:chOff x="2873374" y="1676603"/>
              <a:chExt cx="3121093" cy="1255361"/>
            </a:xfrm>
          </p:grpSpPr>
          <p:sp>
            <p:nvSpPr>
              <p:cNvPr id="19" name="Retângulo: Cantos Arredondados 18">
                <a:extLst>
                  <a:ext uri="{FF2B5EF4-FFF2-40B4-BE49-F238E27FC236}">
                    <a16:creationId xmlns:a16="http://schemas.microsoft.com/office/drawing/2014/main" id="{A6C2B6BB-FD62-FC41-EBE7-DBD6B387EAEF}"/>
                  </a:ext>
                </a:extLst>
              </p:cNvPr>
              <p:cNvSpPr/>
              <p:nvPr/>
            </p:nvSpPr>
            <p:spPr>
              <a:xfrm>
                <a:off x="2873374" y="1676603"/>
                <a:ext cx="3121093" cy="125536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225677B8-87FF-C969-6E11-73E8CBD6359D}"/>
                  </a:ext>
                </a:extLst>
              </p:cNvPr>
              <p:cNvSpPr txBox="1"/>
              <p:nvPr/>
            </p:nvSpPr>
            <p:spPr>
              <a:xfrm>
                <a:off x="3082519" y="1913935"/>
                <a:ext cx="2702801" cy="646331"/>
              </a:xfrm>
              <a:prstGeom prst="rect">
                <a:avLst/>
              </a:prstGeom>
              <a:noFill/>
            </p:spPr>
            <p:txBody>
              <a:bodyPr wrap="square">
                <a:spAutoFit/>
              </a:bodyPr>
              <a:lstStyle/>
              <a:p>
                <a:r>
                  <a:rPr lang="pt-BR" b="1" dirty="0"/>
                  <a:t>Quantidade de memória cache compartilhada</a:t>
                </a:r>
              </a:p>
            </p:txBody>
          </p:sp>
        </p:grpSp>
        <p:grpSp>
          <p:nvGrpSpPr>
            <p:cNvPr id="15" name="Agrupar 14">
              <a:extLst>
                <a:ext uri="{FF2B5EF4-FFF2-40B4-BE49-F238E27FC236}">
                  <a16:creationId xmlns:a16="http://schemas.microsoft.com/office/drawing/2014/main" id="{3A000BEF-BBD5-4702-6301-7D3B825B3EBA}"/>
                </a:ext>
              </a:extLst>
            </p:cNvPr>
            <p:cNvGrpSpPr/>
            <p:nvPr/>
          </p:nvGrpSpPr>
          <p:grpSpPr>
            <a:xfrm>
              <a:off x="6389653" y="1676603"/>
              <a:ext cx="3121093" cy="1255361"/>
              <a:chOff x="6389653" y="1676603"/>
              <a:chExt cx="3121093" cy="1255361"/>
            </a:xfrm>
          </p:grpSpPr>
          <p:sp>
            <p:nvSpPr>
              <p:cNvPr id="16" name="Retângulo: Cantos Arredondados 15">
                <a:extLst>
                  <a:ext uri="{FF2B5EF4-FFF2-40B4-BE49-F238E27FC236}">
                    <a16:creationId xmlns:a16="http://schemas.microsoft.com/office/drawing/2014/main" id="{F58302E7-4FBF-6D05-7894-8827257F12F4}"/>
                  </a:ext>
                </a:extLst>
              </p:cNvPr>
              <p:cNvSpPr/>
              <p:nvPr/>
            </p:nvSpPr>
            <p:spPr>
              <a:xfrm>
                <a:off x="6389653" y="1676603"/>
                <a:ext cx="3121093" cy="125536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A84EA740-D901-F42A-B696-C8ADBBA4DC20}"/>
                  </a:ext>
                </a:extLst>
              </p:cNvPr>
              <p:cNvSpPr txBox="1"/>
              <p:nvPr/>
            </p:nvSpPr>
            <p:spPr>
              <a:xfrm>
                <a:off x="6598799" y="1915473"/>
                <a:ext cx="2702801" cy="646331"/>
              </a:xfrm>
              <a:prstGeom prst="rect">
                <a:avLst/>
              </a:prstGeom>
              <a:noFill/>
            </p:spPr>
            <p:txBody>
              <a:bodyPr wrap="square">
                <a:spAutoFit/>
              </a:bodyPr>
              <a:lstStyle/>
              <a:p>
                <a:r>
                  <a:rPr lang="pt-BR" b="1" dirty="0">
                    <a:effectLst/>
                  </a:rPr>
                  <a:t>Emprego do </a:t>
                </a:r>
                <a:r>
                  <a:rPr lang="pt-BR" b="1" dirty="0" err="1">
                    <a:effectLst/>
                  </a:rPr>
                  <a:t>multithreading</a:t>
                </a:r>
                <a:r>
                  <a:rPr lang="pt-BR" b="1" dirty="0">
                    <a:effectLst/>
                  </a:rPr>
                  <a:t> simultâneo (SMT)</a:t>
                </a:r>
                <a:endParaRPr lang="pt-BR" b="1" dirty="0"/>
              </a:p>
            </p:txBody>
          </p:sp>
        </p:grpSp>
      </p:grpSp>
    </p:spTree>
    <p:extLst>
      <p:ext uri="{BB962C8B-B14F-4D97-AF65-F5344CB8AC3E}">
        <p14:creationId xmlns:p14="http://schemas.microsoft.com/office/powerpoint/2010/main" val="26638703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Organização </a:t>
            </a:r>
            <a:r>
              <a:rPr lang="pt-BR" dirty="0" err="1"/>
              <a:t>multicore</a:t>
            </a:r>
            <a:endParaRPr lang="pt-BR" dirty="0"/>
          </a:p>
        </p:txBody>
      </p:sp>
      <p:sp>
        <p:nvSpPr>
          <p:cNvPr id="9" name="Espaço Reservado para Texto 8">
            <a:extLst>
              <a:ext uri="{FF2B5EF4-FFF2-40B4-BE49-F238E27FC236}">
                <a16:creationId xmlns:a16="http://schemas.microsoft.com/office/drawing/2014/main" id="{BE3A9B86-6AA5-4E2F-69DB-94FB4D278019}"/>
              </a:ext>
            </a:extLst>
          </p:cNvPr>
          <p:cNvSpPr>
            <a:spLocks noGrp="1"/>
          </p:cNvSpPr>
          <p:nvPr>
            <p:ph type="body" sz="quarter" idx="11"/>
          </p:nvPr>
        </p:nvSpPr>
        <p:spPr>
          <a:xfrm>
            <a:off x="1019175" y="1206843"/>
            <a:ext cx="10153650" cy="857250"/>
          </a:xfrm>
        </p:spPr>
        <p:txBody>
          <a:bodyPr/>
          <a:lstStyle/>
          <a:p>
            <a:r>
              <a:rPr lang="pt-BR" dirty="0"/>
              <a:t>Níveis de cache e cache compartilhada</a:t>
            </a:r>
          </a:p>
        </p:txBody>
      </p:sp>
      <p:grpSp>
        <p:nvGrpSpPr>
          <p:cNvPr id="18" name="Agrupar 17">
            <a:extLst>
              <a:ext uri="{FF2B5EF4-FFF2-40B4-BE49-F238E27FC236}">
                <a16:creationId xmlns:a16="http://schemas.microsoft.com/office/drawing/2014/main" id="{8AAD3028-FAFA-F2E4-C46C-82B6925F3DB5}"/>
              </a:ext>
            </a:extLst>
          </p:cNvPr>
          <p:cNvGrpSpPr/>
          <p:nvPr/>
        </p:nvGrpSpPr>
        <p:grpSpPr>
          <a:xfrm>
            <a:off x="528243" y="1753603"/>
            <a:ext cx="3164191" cy="2471008"/>
            <a:chOff x="2870581" y="1817291"/>
            <a:chExt cx="2871990" cy="1604309"/>
          </a:xfrm>
        </p:grpSpPr>
        <p:sp>
          <p:nvSpPr>
            <p:cNvPr id="29" name="Retângulo: Cantos Arredondados 28">
              <a:extLst>
                <a:ext uri="{FF2B5EF4-FFF2-40B4-BE49-F238E27FC236}">
                  <a16:creationId xmlns:a16="http://schemas.microsoft.com/office/drawing/2014/main" id="{3929EED8-903C-1BC0-63A0-83B4A0360F6A}"/>
                </a:ext>
              </a:extLst>
            </p:cNvPr>
            <p:cNvSpPr/>
            <p:nvPr/>
          </p:nvSpPr>
          <p:spPr>
            <a:xfrm>
              <a:off x="2870581" y="2256867"/>
              <a:ext cx="2702801" cy="116473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1C86B312-B094-FF0C-367E-C5B07AFC4DC4}"/>
                </a:ext>
              </a:extLst>
            </p:cNvPr>
            <p:cNvSpPr txBox="1"/>
            <p:nvPr/>
          </p:nvSpPr>
          <p:spPr>
            <a:xfrm>
              <a:off x="3105852" y="3048591"/>
              <a:ext cx="2636719" cy="239790"/>
            </a:xfrm>
            <a:prstGeom prst="rect">
              <a:avLst/>
            </a:prstGeom>
            <a:noFill/>
          </p:spPr>
          <p:txBody>
            <a:bodyPr wrap="square">
              <a:spAutoFit/>
            </a:bodyPr>
            <a:lstStyle/>
            <a:p>
              <a:r>
                <a:rPr lang="pt-BR" b="1" dirty="0">
                  <a:effectLst/>
                </a:rPr>
                <a:t>Cache L1 dedicada</a:t>
              </a:r>
              <a:endParaRPr lang="pt-BR" b="1" dirty="0"/>
            </a:p>
          </p:txBody>
        </p:sp>
        <p:pic>
          <p:nvPicPr>
            <p:cNvPr id="31" name="Imagem 30">
              <a:extLst>
                <a:ext uri="{FF2B5EF4-FFF2-40B4-BE49-F238E27FC236}">
                  <a16:creationId xmlns:a16="http://schemas.microsoft.com/office/drawing/2014/main" id="{4CA02B77-3F5B-DE6A-88DC-5ACDBE336B1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215315" y="1817291"/>
              <a:ext cx="2013336" cy="1114446"/>
            </a:xfrm>
            <a:prstGeom prst="rect">
              <a:avLst/>
            </a:prstGeom>
          </p:spPr>
        </p:pic>
      </p:grpSp>
      <p:grpSp>
        <p:nvGrpSpPr>
          <p:cNvPr id="21" name="Agrupar 20">
            <a:extLst>
              <a:ext uri="{FF2B5EF4-FFF2-40B4-BE49-F238E27FC236}">
                <a16:creationId xmlns:a16="http://schemas.microsoft.com/office/drawing/2014/main" id="{2BB97B39-42BE-38F1-0724-EC5C27334450}"/>
              </a:ext>
            </a:extLst>
          </p:cNvPr>
          <p:cNvGrpSpPr/>
          <p:nvPr/>
        </p:nvGrpSpPr>
        <p:grpSpPr>
          <a:xfrm>
            <a:off x="5842014" y="1844652"/>
            <a:ext cx="2977789" cy="2443250"/>
            <a:chOff x="2870581" y="1835313"/>
            <a:chExt cx="2702802" cy="1586287"/>
          </a:xfrm>
        </p:grpSpPr>
        <p:sp>
          <p:nvSpPr>
            <p:cNvPr id="26" name="Retângulo: Cantos Arredondados 25">
              <a:extLst>
                <a:ext uri="{FF2B5EF4-FFF2-40B4-BE49-F238E27FC236}">
                  <a16:creationId xmlns:a16="http://schemas.microsoft.com/office/drawing/2014/main" id="{F81CA87D-A42E-1913-F4B1-1F3BE93C499B}"/>
                </a:ext>
              </a:extLst>
            </p:cNvPr>
            <p:cNvSpPr/>
            <p:nvPr/>
          </p:nvSpPr>
          <p:spPr>
            <a:xfrm>
              <a:off x="2870581" y="2256867"/>
              <a:ext cx="2702802" cy="116473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CaixaDeTexto 26">
              <a:extLst>
                <a:ext uri="{FF2B5EF4-FFF2-40B4-BE49-F238E27FC236}">
                  <a16:creationId xmlns:a16="http://schemas.microsoft.com/office/drawing/2014/main" id="{70E97EC5-ABCF-12A5-F76F-06BEE2C3951E}"/>
                </a:ext>
              </a:extLst>
            </p:cNvPr>
            <p:cNvSpPr txBox="1"/>
            <p:nvPr/>
          </p:nvSpPr>
          <p:spPr>
            <a:xfrm>
              <a:off x="3256856" y="3002904"/>
              <a:ext cx="2053493" cy="239790"/>
            </a:xfrm>
            <a:prstGeom prst="rect">
              <a:avLst/>
            </a:prstGeom>
            <a:noFill/>
          </p:spPr>
          <p:txBody>
            <a:bodyPr wrap="square">
              <a:spAutoFit/>
            </a:bodyPr>
            <a:lstStyle/>
            <a:p>
              <a:r>
                <a:rPr lang="pt-BR" b="1" dirty="0">
                  <a:effectLst/>
                </a:rPr>
                <a:t>Cache L2 dedicada</a:t>
              </a:r>
              <a:endParaRPr lang="pt-BR" b="1" dirty="0"/>
            </a:p>
          </p:txBody>
        </p:sp>
        <p:pic>
          <p:nvPicPr>
            <p:cNvPr id="28" name="Imagem 27">
              <a:extLst>
                <a:ext uri="{FF2B5EF4-FFF2-40B4-BE49-F238E27FC236}">
                  <a16:creationId xmlns:a16="http://schemas.microsoft.com/office/drawing/2014/main" id="{6228143B-27BE-BEBD-6160-750C55A5C840}"/>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3279731" y="1835313"/>
              <a:ext cx="1884504" cy="1078402"/>
            </a:xfrm>
            <a:prstGeom prst="rect">
              <a:avLst/>
            </a:prstGeom>
          </p:spPr>
        </p:pic>
      </p:grpSp>
      <p:grpSp>
        <p:nvGrpSpPr>
          <p:cNvPr id="33" name="Agrupar 32">
            <a:extLst>
              <a:ext uri="{FF2B5EF4-FFF2-40B4-BE49-F238E27FC236}">
                <a16:creationId xmlns:a16="http://schemas.microsoft.com/office/drawing/2014/main" id="{8DBB89FD-947D-EA6F-B19D-E3518B7DB624}"/>
              </a:ext>
            </a:extLst>
          </p:cNvPr>
          <p:cNvGrpSpPr/>
          <p:nvPr/>
        </p:nvGrpSpPr>
        <p:grpSpPr>
          <a:xfrm>
            <a:off x="3185127" y="3872200"/>
            <a:ext cx="3183140" cy="2471008"/>
            <a:chOff x="2870581" y="1817291"/>
            <a:chExt cx="2889190" cy="1604309"/>
          </a:xfrm>
        </p:grpSpPr>
        <p:sp>
          <p:nvSpPr>
            <p:cNvPr id="38" name="Retângulo: Cantos Arredondados 37">
              <a:extLst>
                <a:ext uri="{FF2B5EF4-FFF2-40B4-BE49-F238E27FC236}">
                  <a16:creationId xmlns:a16="http://schemas.microsoft.com/office/drawing/2014/main" id="{FF327A96-CC30-8623-8E77-098B4EC11D6E}"/>
                </a:ext>
              </a:extLst>
            </p:cNvPr>
            <p:cNvSpPr/>
            <p:nvPr/>
          </p:nvSpPr>
          <p:spPr>
            <a:xfrm>
              <a:off x="2870581" y="2256867"/>
              <a:ext cx="2702801" cy="116473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a:extLst>
                <a:ext uri="{FF2B5EF4-FFF2-40B4-BE49-F238E27FC236}">
                  <a16:creationId xmlns:a16="http://schemas.microsoft.com/office/drawing/2014/main" id="{92EF5862-5959-1AAB-2361-6BB2778113EC}"/>
                </a:ext>
              </a:extLst>
            </p:cNvPr>
            <p:cNvSpPr txBox="1"/>
            <p:nvPr/>
          </p:nvSpPr>
          <p:spPr>
            <a:xfrm>
              <a:off x="3056970" y="3056773"/>
              <a:ext cx="2702801" cy="239790"/>
            </a:xfrm>
            <a:prstGeom prst="rect">
              <a:avLst/>
            </a:prstGeom>
            <a:noFill/>
          </p:spPr>
          <p:txBody>
            <a:bodyPr wrap="square">
              <a:spAutoFit/>
            </a:bodyPr>
            <a:lstStyle/>
            <a:p>
              <a:r>
                <a:rPr lang="pt-BR" b="1" dirty="0">
                  <a:effectLst/>
                </a:rPr>
                <a:t>Cache L2 compartilhada</a:t>
              </a:r>
              <a:endParaRPr lang="pt-BR" b="1" dirty="0"/>
            </a:p>
          </p:txBody>
        </p:sp>
        <p:pic>
          <p:nvPicPr>
            <p:cNvPr id="40" name="Imagem 39">
              <a:extLst>
                <a:ext uri="{FF2B5EF4-FFF2-40B4-BE49-F238E27FC236}">
                  <a16:creationId xmlns:a16="http://schemas.microsoft.com/office/drawing/2014/main" id="{A3334EBB-AAEC-8E4D-1508-4EF0EFE39C39}"/>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3259567" y="1817291"/>
              <a:ext cx="1924832" cy="1114446"/>
            </a:xfrm>
            <a:prstGeom prst="rect">
              <a:avLst/>
            </a:prstGeom>
          </p:spPr>
        </p:pic>
      </p:grpSp>
      <p:grpSp>
        <p:nvGrpSpPr>
          <p:cNvPr id="34" name="Agrupar 33">
            <a:extLst>
              <a:ext uri="{FF2B5EF4-FFF2-40B4-BE49-F238E27FC236}">
                <a16:creationId xmlns:a16="http://schemas.microsoft.com/office/drawing/2014/main" id="{E8C87CBF-EAE2-AD3D-EFA1-D8365935C8C0}"/>
              </a:ext>
            </a:extLst>
          </p:cNvPr>
          <p:cNvGrpSpPr/>
          <p:nvPr/>
        </p:nvGrpSpPr>
        <p:grpSpPr>
          <a:xfrm>
            <a:off x="8369028" y="3830550"/>
            <a:ext cx="3219954" cy="2443250"/>
            <a:chOff x="2887910" y="1835313"/>
            <a:chExt cx="2922604" cy="1586287"/>
          </a:xfrm>
        </p:grpSpPr>
        <p:sp>
          <p:nvSpPr>
            <p:cNvPr id="35" name="Retângulo: Cantos Arredondados 34">
              <a:extLst>
                <a:ext uri="{FF2B5EF4-FFF2-40B4-BE49-F238E27FC236}">
                  <a16:creationId xmlns:a16="http://schemas.microsoft.com/office/drawing/2014/main" id="{73D249A3-E3DE-5447-0025-51DD4DC56A6D}"/>
                </a:ext>
              </a:extLst>
            </p:cNvPr>
            <p:cNvSpPr/>
            <p:nvPr/>
          </p:nvSpPr>
          <p:spPr>
            <a:xfrm>
              <a:off x="2887910" y="2256867"/>
              <a:ext cx="2702801" cy="116473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CaixaDeTexto 35">
              <a:extLst>
                <a:ext uri="{FF2B5EF4-FFF2-40B4-BE49-F238E27FC236}">
                  <a16:creationId xmlns:a16="http://schemas.microsoft.com/office/drawing/2014/main" id="{3D70B7B6-7D91-FD47-ACAF-44F5ED28D0B5}"/>
                </a:ext>
              </a:extLst>
            </p:cNvPr>
            <p:cNvSpPr txBox="1"/>
            <p:nvPr/>
          </p:nvSpPr>
          <p:spPr>
            <a:xfrm>
              <a:off x="3107713" y="3039337"/>
              <a:ext cx="2702801" cy="239790"/>
            </a:xfrm>
            <a:prstGeom prst="rect">
              <a:avLst/>
            </a:prstGeom>
            <a:noFill/>
          </p:spPr>
          <p:txBody>
            <a:bodyPr wrap="square">
              <a:spAutoFit/>
            </a:bodyPr>
            <a:lstStyle/>
            <a:p>
              <a:r>
                <a:rPr lang="pt-BR" b="1" dirty="0">
                  <a:effectLst/>
                </a:rPr>
                <a:t>Cache L3 compartilhada</a:t>
              </a:r>
              <a:endParaRPr lang="pt-BR" b="1" dirty="0"/>
            </a:p>
          </p:txBody>
        </p:sp>
        <p:pic>
          <p:nvPicPr>
            <p:cNvPr id="37" name="Imagem 36">
              <a:extLst>
                <a:ext uri="{FF2B5EF4-FFF2-40B4-BE49-F238E27FC236}">
                  <a16:creationId xmlns:a16="http://schemas.microsoft.com/office/drawing/2014/main" id="{F7329A44-A1C2-B3A5-B17C-4A6CB1C6C3FC}"/>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3349976" y="1835313"/>
              <a:ext cx="1744013" cy="1078402"/>
            </a:xfrm>
            <a:prstGeom prst="rect">
              <a:avLst/>
            </a:prstGeom>
          </p:spPr>
        </p:pic>
      </p:grpSp>
    </p:spTree>
    <p:extLst>
      <p:ext uri="{BB962C8B-B14F-4D97-AF65-F5344CB8AC3E}">
        <p14:creationId xmlns:p14="http://schemas.microsoft.com/office/powerpoint/2010/main" val="257754478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Organização </a:t>
            </a:r>
            <a:r>
              <a:rPr lang="pt-BR" dirty="0" err="1"/>
              <a:t>multicore</a:t>
            </a:r>
            <a:endParaRPr lang="pt-BR" dirty="0"/>
          </a:p>
        </p:txBody>
      </p:sp>
      <p:sp>
        <p:nvSpPr>
          <p:cNvPr id="9" name="Espaço Reservado para Texto 8">
            <a:extLst>
              <a:ext uri="{FF2B5EF4-FFF2-40B4-BE49-F238E27FC236}">
                <a16:creationId xmlns:a16="http://schemas.microsoft.com/office/drawing/2014/main" id="{BE3A9B86-6AA5-4E2F-69DB-94FB4D278019}"/>
              </a:ext>
            </a:extLst>
          </p:cNvPr>
          <p:cNvSpPr>
            <a:spLocks noGrp="1"/>
          </p:cNvSpPr>
          <p:nvPr>
            <p:ph type="body" sz="quarter" idx="11"/>
          </p:nvPr>
        </p:nvSpPr>
        <p:spPr>
          <a:xfrm>
            <a:off x="1019175" y="1206843"/>
            <a:ext cx="10153650" cy="857250"/>
          </a:xfrm>
        </p:spPr>
        <p:txBody>
          <a:bodyPr/>
          <a:lstStyle/>
          <a:p>
            <a:r>
              <a:rPr lang="pt-BR" dirty="0" err="1"/>
              <a:t>Multithreading</a:t>
            </a:r>
            <a:r>
              <a:rPr lang="pt-BR" dirty="0"/>
              <a:t> simultâneo</a:t>
            </a:r>
          </a:p>
        </p:txBody>
      </p:sp>
      <p:grpSp>
        <p:nvGrpSpPr>
          <p:cNvPr id="2" name="Agrupar 1">
            <a:extLst>
              <a:ext uri="{FF2B5EF4-FFF2-40B4-BE49-F238E27FC236}">
                <a16:creationId xmlns:a16="http://schemas.microsoft.com/office/drawing/2014/main" id="{DED23C96-05AC-495F-24DD-A7D8711C6D13}"/>
              </a:ext>
            </a:extLst>
          </p:cNvPr>
          <p:cNvGrpSpPr/>
          <p:nvPr/>
        </p:nvGrpSpPr>
        <p:grpSpPr>
          <a:xfrm>
            <a:off x="2201227" y="2312988"/>
            <a:ext cx="7789545" cy="2039942"/>
            <a:chOff x="2201227" y="1749894"/>
            <a:chExt cx="7789545" cy="2039942"/>
          </a:xfrm>
        </p:grpSpPr>
        <p:sp>
          <p:nvSpPr>
            <p:cNvPr id="3" name="Retângulo: Cantos Arredondados 2">
              <a:extLst>
                <a:ext uri="{FF2B5EF4-FFF2-40B4-BE49-F238E27FC236}">
                  <a16:creationId xmlns:a16="http://schemas.microsoft.com/office/drawing/2014/main" id="{45C55711-C740-BE26-F9D2-501A91038C64}"/>
                </a:ext>
              </a:extLst>
            </p:cNvPr>
            <p:cNvSpPr/>
            <p:nvPr/>
          </p:nvSpPr>
          <p:spPr>
            <a:xfrm>
              <a:off x="2201227" y="1749894"/>
              <a:ext cx="7789545" cy="20399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0ECB0464-140A-9530-6066-E880B2999DA2}"/>
                </a:ext>
              </a:extLst>
            </p:cNvPr>
            <p:cNvSpPr txBox="1"/>
            <p:nvPr/>
          </p:nvSpPr>
          <p:spPr>
            <a:xfrm>
              <a:off x="2382989" y="2076956"/>
              <a:ext cx="3121092" cy="369332"/>
            </a:xfrm>
            <a:prstGeom prst="rect">
              <a:avLst/>
            </a:prstGeom>
            <a:noFill/>
          </p:spPr>
          <p:txBody>
            <a:bodyPr wrap="square">
              <a:spAutoFit/>
            </a:bodyPr>
            <a:lstStyle/>
            <a:p>
              <a:r>
                <a:rPr lang="pt-BR" b="1" dirty="0">
                  <a:effectLst/>
                </a:rPr>
                <a:t>Intel Core Duo</a:t>
              </a:r>
              <a:endParaRPr lang="pt-BR" b="1" dirty="0"/>
            </a:p>
          </p:txBody>
        </p:sp>
        <p:sp>
          <p:nvSpPr>
            <p:cNvPr id="5" name="CaixaDeTexto 4">
              <a:extLst>
                <a:ext uri="{FF2B5EF4-FFF2-40B4-BE49-F238E27FC236}">
                  <a16:creationId xmlns:a16="http://schemas.microsoft.com/office/drawing/2014/main" id="{B7484620-9CD4-3666-BBC3-A52FE23BBE94}"/>
                </a:ext>
              </a:extLst>
            </p:cNvPr>
            <p:cNvSpPr txBox="1"/>
            <p:nvPr/>
          </p:nvSpPr>
          <p:spPr>
            <a:xfrm>
              <a:off x="2382988" y="2793459"/>
              <a:ext cx="3121093" cy="338554"/>
            </a:xfrm>
            <a:prstGeom prst="rect">
              <a:avLst/>
            </a:prstGeom>
            <a:noFill/>
          </p:spPr>
          <p:txBody>
            <a:bodyPr wrap="square">
              <a:spAutoFit/>
            </a:bodyPr>
            <a:lstStyle/>
            <a:p>
              <a:r>
                <a:rPr lang="pt-BR" sz="1600" dirty="0">
                  <a:solidFill>
                    <a:schemeClr val="bg2">
                      <a:lumMod val="25000"/>
                    </a:schemeClr>
                  </a:solidFill>
                  <a:effectLst/>
                </a:rPr>
                <a:t>Utiliza cores </a:t>
              </a:r>
              <a:r>
                <a:rPr lang="pt-BR" sz="1600" dirty="0" err="1">
                  <a:solidFill>
                    <a:schemeClr val="bg2">
                      <a:lumMod val="25000"/>
                    </a:schemeClr>
                  </a:solidFill>
                  <a:effectLst/>
                </a:rPr>
                <a:t>superescalares</a:t>
              </a:r>
              <a:r>
                <a:rPr lang="pt-BR" sz="1600" dirty="0">
                  <a:solidFill>
                    <a:schemeClr val="bg2">
                      <a:lumMod val="25000"/>
                    </a:schemeClr>
                  </a:solidFill>
                  <a:effectLst/>
                </a:rPr>
                <a:t> puros.</a:t>
              </a:r>
            </a:p>
          </p:txBody>
        </p:sp>
        <p:sp>
          <p:nvSpPr>
            <p:cNvPr id="6" name="CaixaDeTexto 5">
              <a:extLst>
                <a:ext uri="{FF2B5EF4-FFF2-40B4-BE49-F238E27FC236}">
                  <a16:creationId xmlns:a16="http://schemas.microsoft.com/office/drawing/2014/main" id="{40C64B2F-7387-9FE2-0936-9AC2E5992E21}"/>
                </a:ext>
              </a:extLst>
            </p:cNvPr>
            <p:cNvSpPr txBox="1"/>
            <p:nvPr/>
          </p:nvSpPr>
          <p:spPr>
            <a:xfrm>
              <a:off x="6633275" y="2076956"/>
              <a:ext cx="3121092" cy="369332"/>
            </a:xfrm>
            <a:prstGeom prst="rect">
              <a:avLst/>
            </a:prstGeom>
            <a:noFill/>
          </p:spPr>
          <p:txBody>
            <a:bodyPr wrap="square">
              <a:spAutoFit/>
            </a:bodyPr>
            <a:lstStyle/>
            <a:p>
              <a:r>
                <a:rPr lang="pt-BR" b="1" dirty="0">
                  <a:effectLst/>
                </a:rPr>
                <a:t>Intel Core I7</a:t>
              </a:r>
              <a:endParaRPr lang="pt-BR" b="1" dirty="0"/>
            </a:p>
          </p:txBody>
        </p:sp>
        <p:sp>
          <p:nvSpPr>
            <p:cNvPr id="8" name="CaixaDeTexto 7">
              <a:extLst>
                <a:ext uri="{FF2B5EF4-FFF2-40B4-BE49-F238E27FC236}">
                  <a16:creationId xmlns:a16="http://schemas.microsoft.com/office/drawing/2014/main" id="{A4F5182B-2088-EF49-26E3-743413D402D8}"/>
                </a:ext>
              </a:extLst>
            </p:cNvPr>
            <p:cNvSpPr txBox="1"/>
            <p:nvPr/>
          </p:nvSpPr>
          <p:spPr>
            <a:xfrm>
              <a:off x="6633274" y="2793459"/>
              <a:ext cx="3121093" cy="338554"/>
            </a:xfrm>
            <a:prstGeom prst="rect">
              <a:avLst/>
            </a:prstGeom>
            <a:noFill/>
          </p:spPr>
          <p:txBody>
            <a:bodyPr wrap="square">
              <a:spAutoFit/>
            </a:bodyPr>
            <a:lstStyle/>
            <a:p>
              <a:r>
                <a:rPr lang="pt-BR" sz="1600" dirty="0">
                  <a:solidFill>
                    <a:schemeClr val="bg2">
                      <a:lumMod val="25000"/>
                    </a:schemeClr>
                  </a:solidFill>
                  <a:effectLst/>
                </a:rPr>
                <a:t>Utiliza cores SMT.</a:t>
              </a:r>
            </a:p>
          </p:txBody>
        </p:sp>
        <p:grpSp>
          <p:nvGrpSpPr>
            <p:cNvPr id="10" name="Agrupar 9">
              <a:extLst>
                <a:ext uri="{FF2B5EF4-FFF2-40B4-BE49-F238E27FC236}">
                  <a16:creationId xmlns:a16="http://schemas.microsoft.com/office/drawing/2014/main" id="{EC33F1BC-A976-D89E-81A9-1385E0C8F216}"/>
                </a:ext>
              </a:extLst>
            </p:cNvPr>
            <p:cNvGrpSpPr/>
            <p:nvPr/>
          </p:nvGrpSpPr>
          <p:grpSpPr>
            <a:xfrm>
              <a:off x="5882639" y="1951527"/>
              <a:ext cx="371475" cy="1656000"/>
              <a:chOff x="5882639" y="1951527"/>
              <a:chExt cx="371475" cy="1656000"/>
            </a:xfrm>
          </p:grpSpPr>
          <p:cxnSp>
            <p:nvCxnSpPr>
              <p:cNvPr id="11" name="Conector reto 10">
                <a:extLst>
                  <a:ext uri="{FF2B5EF4-FFF2-40B4-BE49-F238E27FC236}">
                    <a16:creationId xmlns:a16="http://schemas.microsoft.com/office/drawing/2014/main" id="{834FC27F-6EAD-0F12-BE0E-CDC416AF8157}"/>
                  </a:ext>
                </a:extLst>
              </p:cNvPr>
              <p:cNvCxnSpPr>
                <a:cxnSpLocks/>
              </p:cNvCxnSpPr>
              <p:nvPr/>
            </p:nvCxnSpPr>
            <p:spPr>
              <a:xfrm>
                <a:off x="6068377" y="1951527"/>
                <a:ext cx="0" cy="1656000"/>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12" name="Elipse 11">
                <a:extLst>
                  <a:ext uri="{FF2B5EF4-FFF2-40B4-BE49-F238E27FC236}">
                    <a16:creationId xmlns:a16="http://schemas.microsoft.com/office/drawing/2014/main" id="{C71EDC15-4FD6-E614-CA5C-D0BF909269C6}"/>
                  </a:ext>
                </a:extLst>
              </p:cNvPr>
              <p:cNvSpPr/>
              <p:nvPr/>
            </p:nvSpPr>
            <p:spPr>
              <a:xfrm>
                <a:off x="5882639" y="2552194"/>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inal de Multiplicação 12">
                <a:extLst>
                  <a:ext uri="{FF2B5EF4-FFF2-40B4-BE49-F238E27FC236}">
                    <a16:creationId xmlns:a16="http://schemas.microsoft.com/office/drawing/2014/main" id="{D76DD1DD-12C4-1F25-8D02-9E187DDD6312}"/>
                  </a:ext>
                </a:extLst>
              </p:cNvPr>
              <p:cNvSpPr/>
              <p:nvPr/>
            </p:nvSpPr>
            <p:spPr>
              <a:xfrm>
                <a:off x="5954553" y="2624108"/>
                <a:ext cx="227646" cy="227646"/>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grpSp>
      </p:grpSp>
    </p:spTree>
    <p:extLst>
      <p:ext uri="{BB962C8B-B14F-4D97-AF65-F5344CB8AC3E}">
        <p14:creationId xmlns:p14="http://schemas.microsoft.com/office/powerpoint/2010/main" val="1325633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Organização </a:t>
            </a:r>
            <a:r>
              <a:rPr lang="pt-BR" dirty="0" err="1"/>
              <a:t>multicore</a:t>
            </a:r>
            <a:endParaRPr lang="pt-BR" dirty="0"/>
          </a:p>
        </p:txBody>
      </p:sp>
      <p:sp>
        <p:nvSpPr>
          <p:cNvPr id="9" name="Espaço Reservado para Texto 8">
            <a:extLst>
              <a:ext uri="{FF2B5EF4-FFF2-40B4-BE49-F238E27FC236}">
                <a16:creationId xmlns:a16="http://schemas.microsoft.com/office/drawing/2014/main" id="{BE3A9B86-6AA5-4E2F-69DB-94FB4D278019}"/>
              </a:ext>
            </a:extLst>
          </p:cNvPr>
          <p:cNvSpPr>
            <a:spLocks noGrp="1"/>
          </p:cNvSpPr>
          <p:nvPr>
            <p:ph type="body" sz="quarter" idx="11"/>
          </p:nvPr>
        </p:nvSpPr>
        <p:spPr>
          <a:xfrm>
            <a:off x="1019175" y="1206843"/>
            <a:ext cx="10153650" cy="857250"/>
          </a:xfrm>
        </p:spPr>
        <p:txBody>
          <a:bodyPr/>
          <a:lstStyle/>
          <a:p>
            <a:r>
              <a:rPr lang="pt-BR" dirty="0" err="1"/>
              <a:t>Multithreading</a:t>
            </a:r>
            <a:r>
              <a:rPr lang="pt-BR" dirty="0"/>
              <a:t> simultâneo</a:t>
            </a:r>
          </a:p>
        </p:txBody>
      </p:sp>
      <p:pic>
        <p:nvPicPr>
          <p:cNvPr id="15" name="Imagem 14" descr="Uma imagem contendo Quadrado&#10;&#10;Descrição gerada automaticamente">
            <a:extLst>
              <a:ext uri="{FF2B5EF4-FFF2-40B4-BE49-F238E27FC236}">
                <a16:creationId xmlns:a16="http://schemas.microsoft.com/office/drawing/2014/main" id="{BDC0036C-3853-C793-EEFD-DF841AEC15C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24091" y="1849433"/>
            <a:ext cx="4824547" cy="3590151"/>
          </a:xfrm>
          <a:prstGeom prst="rect">
            <a:avLst/>
          </a:prstGeom>
        </p:spPr>
      </p:pic>
      <p:grpSp>
        <p:nvGrpSpPr>
          <p:cNvPr id="16" name="Agrupar 15">
            <a:extLst>
              <a:ext uri="{FF2B5EF4-FFF2-40B4-BE49-F238E27FC236}">
                <a16:creationId xmlns:a16="http://schemas.microsoft.com/office/drawing/2014/main" id="{73452113-C1DF-3DE4-DBBB-8EC7D2003241}"/>
              </a:ext>
            </a:extLst>
          </p:cNvPr>
          <p:cNvGrpSpPr/>
          <p:nvPr/>
        </p:nvGrpSpPr>
        <p:grpSpPr>
          <a:xfrm>
            <a:off x="3324091" y="5651157"/>
            <a:ext cx="7139405" cy="646331"/>
            <a:chOff x="2051652" y="4330277"/>
            <a:chExt cx="5075474" cy="646331"/>
          </a:xfrm>
        </p:grpSpPr>
        <p:sp>
          <p:nvSpPr>
            <p:cNvPr id="17" name="CaixaDeTexto 16">
              <a:extLst>
                <a:ext uri="{FF2B5EF4-FFF2-40B4-BE49-F238E27FC236}">
                  <a16:creationId xmlns:a16="http://schemas.microsoft.com/office/drawing/2014/main" id="{644CD741-3E45-117A-EA44-AF0014510392}"/>
                </a:ext>
              </a:extLst>
            </p:cNvPr>
            <p:cNvSpPr txBox="1"/>
            <p:nvPr/>
          </p:nvSpPr>
          <p:spPr>
            <a:xfrm>
              <a:off x="2051652" y="4330277"/>
              <a:ext cx="5075474" cy="646331"/>
            </a:xfrm>
            <a:prstGeom prst="rect">
              <a:avLst/>
            </a:prstGeom>
            <a:noFill/>
          </p:spPr>
          <p:txBody>
            <a:bodyPr wrap="square">
              <a:spAutoFit/>
            </a:bodyPr>
            <a:lstStyle/>
            <a:p>
              <a:r>
                <a:rPr lang="pt-BR" sz="1200" dirty="0"/>
                <a:t>Exemplo de execução de threads com: (a) um processador escalar; (b) dois processadores; (c) um processador habilitado com </a:t>
              </a:r>
              <a:r>
                <a:rPr lang="pt-BR" sz="1200" dirty="0" err="1"/>
                <a:t>hyper-threading</a:t>
              </a:r>
              <a:r>
                <a:rPr lang="pt-BR" sz="1200" dirty="0"/>
                <a:t>; (d) dois processadores habilitados com </a:t>
              </a:r>
              <a:r>
                <a:rPr lang="pt-BR" sz="1200" dirty="0" err="1"/>
                <a:t>hyper-threading</a:t>
              </a:r>
              <a:r>
                <a:rPr lang="pt-BR" sz="1200" dirty="0"/>
                <a:t>.</a:t>
              </a:r>
            </a:p>
          </p:txBody>
        </p:sp>
        <p:cxnSp>
          <p:nvCxnSpPr>
            <p:cNvPr id="18" name="Conector reto 17">
              <a:extLst>
                <a:ext uri="{FF2B5EF4-FFF2-40B4-BE49-F238E27FC236}">
                  <a16:creationId xmlns:a16="http://schemas.microsoft.com/office/drawing/2014/main" id="{3BF4DCD6-C5F1-DB5B-BF42-28BF4AD5CD76}"/>
                </a:ext>
              </a:extLst>
            </p:cNvPr>
            <p:cNvCxnSpPr>
              <a:cxnSpLocks/>
            </p:cNvCxnSpPr>
            <p:nvPr/>
          </p:nvCxnSpPr>
          <p:spPr>
            <a:xfrm>
              <a:off x="2144012" y="4820934"/>
              <a:ext cx="3687072"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30046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Organização </a:t>
            </a:r>
            <a:r>
              <a:rPr lang="pt-BR" dirty="0" err="1"/>
              <a:t>multicore</a:t>
            </a:r>
            <a:endParaRPr lang="pt-BR" dirty="0"/>
          </a:p>
        </p:txBody>
      </p:sp>
      <p:sp>
        <p:nvSpPr>
          <p:cNvPr id="9" name="Espaço Reservado para Texto 8">
            <a:extLst>
              <a:ext uri="{FF2B5EF4-FFF2-40B4-BE49-F238E27FC236}">
                <a16:creationId xmlns:a16="http://schemas.microsoft.com/office/drawing/2014/main" id="{BE3A9B86-6AA5-4E2F-69DB-94FB4D278019}"/>
              </a:ext>
            </a:extLst>
          </p:cNvPr>
          <p:cNvSpPr>
            <a:spLocks noGrp="1"/>
          </p:cNvSpPr>
          <p:nvPr>
            <p:ph type="body" sz="quarter" idx="11"/>
          </p:nvPr>
        </p:nvSpPr>
        <p:spPr>
          <a:xfrm>
            <a:off x="1019175" y="1206843"/>
            <a:ext cx="10153650" cy="857250"/>
          </a:xfrm>
        </p:spPr>
        <p:txBody>
          <a:bodyPr/>
          <a:lstStyle/>
          <a:p>
            <a:r>
              <a:rPr lang="pt-BR" dirty="0" err="1"/>
              <a:t>Multithreading</a:t>
            </a:r>
            <a:r>
              <a:rPr lang="pt-BR" dirty="0"/>
              <a:t> simultâneo</a:t>
            </a:r>
          </a:p>
        </p:txBody>
      </p:sp>
      <p:grpSp>
        <p:nvGrpSpPr>
          <p:cNvPr id="3" name="Agrupar 2">
            <a:extLst>
              <a:ext uri="{FF2B5EF4-FFF2-40B4-BE49-F238E27FC236}">
                <a16:creationId xmlns:a16="http://schemas.microsoft.com/office/drawing/2014/main" id="{E066D797-7C6B-CECA-037C-6F53D6E5A16E}"/>
              </a:ext>
            </a:extLst>
          </p:cNvPr>
          <p:cNvGrpSpPr/>
          <p:nvPr/>
        </p:nvGrpSpPr>
        <p:grpSpPr>
          <a:xfrm>
            <a:off x="1019175" y="2127912"/>
            <a:ext cx="9984106" cy="1815663"/>
            <a:chOff x="2873374" y="1676604"/>
            <a:chExt cx="3121093" cy="1815663"/>
          </a:xfrm>
        </p:grpSpPr>
        <p:sp>
          <p:nvSpPr>
            <p:cNvPr id="10" name="Retângulo: Cantos Arredondados 9">
              <a:extLst>
                <a:ext uri="{FF2B5EF4-FFF2-40B4-BE49-F238E27FC236}">
                  <a16:creationId xmlns:a16="http://schemas.microsoft.com/office/drawing/2014/main" id="{43D4D1A2-B844-576C-D74E-4BCC2FCC9D25}"/>
                </a:ext>
              </a:extLst>
            </p:cNvPr>
            <p:cNvSpPr/>
            <p:nvPr/>
          </p:nvSpPr>
          <p:spPr>
            <a:xfrm>
              <a:off x="2873374" y="1676604"/>
              <a:ext cx="3121093" cy="156900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CBF45B88-D62F-4151-1D04-7062A529809D}"/>
                </a:ext>
              </a:extLst>
            </p:cNvPr>
            <p:cNvSpPr txBox="1"/>
            <p:nvPr/>
          </p:nvSpPr>
          <p:spPr>
            <a:xfrm>
              <a:off x="3082519" y="1913935"/>
              <a:ext cx="2702801" cy="369332"/>
            </a:xfrm>
            <a:prstGeom prst="rect">
              <a:avLst/>
            </a:prstGeom>
            <a:noFill/>
          </p:spPr>
          <p:txBody>
            <a:bodyPr wrap="square">
              <a:spAutoFit/>
            </a:bodyPr>
            <a:lstStyle/>
            <a:p>
              <a:r>
                <a:rPr lang="pt-BR" b="1" dirty="0"/>
                <a:t>Superescalar</a:t>
              </a:r>
            </a:p>
          </p:txBody>
        </p:sp>
        <p:sp>
          <p:nvSpPr>
            <p:cNvPr id="12" name="CaixaDeTexto 11">
              <a:extLst>
                <a:ext uri="{FF2B5EF4-FFF2-40B4-BE49-F238E27FC236}">
                  <a16:creationId xmlns:a16="http://schemas.microsoft.com/office/drawing/2014/main" id="{04B3C21C-9DB7-4D74-6FBD-15CDED4F1D9E}"/>
                </a:ext>
              </a:extLst>
            </p:cNvPr>
            <p:cNvSpPr txBox="1"/>
            <p:nvPr/>
          </p:nvSpPr>
          <p:spPr>
            <a:xfrm>
              <a:off x="3082519" y="2415049"/>
              <a:ext cx="2702801" cy="1077218"/>
            </a:xfrm>
            <a:prstGeom prst="rect">
              <a:avLst/>
            </a:prstGeom>
            <a:noFill/>
          </p:spPr>
          <p:txBody>
            <a:bodyPr wrap="square">
              <a:spAutoFit/>
            </a:bodyPr>
            <a:lstStyle/>
            <a:p>
              <a:r>
                <a:rPr lang="pt-BR" sz="1600" dirty="0">
                  <a:solidFill>
                    <a:schemeClr val="bg2">
                      <a:lumMod val="25000"/>
                    </a:schemeClr>
                  </a:solidFill>
                  <a:effectLst/>
                </a:rPr>
                <a:t>No primeiro exemplo, com um único processador </a:t>
              </a:r>
              <a:r>
                <a:rPr lang="pt-BR" sz="1600" dirty="0" err="1">
                  <a:solidFill>
                    <a:schemeClr val="bg2">
                      <a:lumMod val="25000"/>
                    </a:schemeClr>
                  </a:solidFill>
                  <a:effectLst/>
                </a:rPr>
                <a:t>superescalar</a:t>
              </a:r>
              <a:r>
                <a:rPr lang="pt-BR" sz="1600" dirty="0">
                  <a:solidFill>
                    <a:schemeClr val="bg2">
                      <a:lumMod val="25000"/>
                    </a:schemeClr>
                  </a:solidFill>
                  <a:effectLst/>
                </a:rPr>
                <a:t> – o processador está em uso, mas cerca de metade do tempo do processador permanece sem uso.</a:t>
              </a:r>
              <a:endParaRPr lang="pt-BR" sz="1600" dirty="0">
                <a:solidFill>
                  <a:schemeClr val="bg2">
                    <a:lumMod val="25000"/>
                  </a:schemeClr>
                </a:solidFill>
              </a:endParaRPr>
            </a:p>
          </p:txBody>
        </p:sp>
      </p:grpSp>
      <p:grpSp>
        <p:nvGrpSpPr>
          <p:cNvPr id="4" name="Agrupar 3">
            <a:extLst>
              <a:ext uri="{FF2B5EF4-FFF2-40B4-BE49-F238E27FC236}">
                <a16:creationId xmlns:a16="http://schemas.microsoft.com/office/drawing/2014/main" id="{764A0649-4B10-F0AB-EAC6-BC96D7A70E4F}"/>
              </a:ext>
            </a:extLst>
          </p:cNvPr>
          <p:cNvGrpSpPr/>
          <p:nvPr/>
        </p:nvGrpSpPr>
        <p:grpSpPr>
          <a:xfrm>
            <a:off x="1019175" y="3905989"/>
            <a:ext cx="9984105" cy="2061884"/>
            <a:chOff x="6389653" y="1676604"/>
            <a:chExt cx="3121093" cy="2061884"/>
          </a:xfrm>
        </p:grpSpPr>
        <p:sp>
          <p:nvSpPr>
            <p:cNvPr id="5" name="Retângulo: Cantos Arredondados 4">
              <a:extLst>
                <a:ext uri="{FF2B5EF4-FFF2-40B4-BE49-F238E27FC236}">
                  <a16:creationId xmlns:a16="http://schemas.microsoft.com/office/drawing/2014/main" id="{8A9F4064-BCDD-EE9E-5CC6-4A0D265B5498}"/>
                </a:ext>
              </a:extLst>
            </p:cNvPr>
            <p:cNvSpPr/>
            <p:nvPr/>
          </p:nvSpPr>
          <p:spPr>
            <a:xfrm>
              <a:off x="6389653" y="1676604"/>
              <a:ext cx="3121093" cy="156900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A9A58F79-8BD1-6633-F4E6-37122C5B624F}"/>
                </a:ext>
              </a:extLst>
            </p:cNvPr>
            <p:cNvSpPr txBox="1"/>
            <p:nvPr/>
          </p:nvSpPr>
          <p:spPr>
            <a:xfrm>
              <a:off x="6598799" y="1915473"/>
              <a:ext cx="2702801" cy="369332"/>
            </a:xfrm>
            <a:prstGeom prst="rect">
              <a:avLst/>
            </a:prstGeom>
            <a:noFill/>
          </p:spPr>
          <p:txBody>
            <a:bodyPr wrap="square">
              <a:spAutoFit/>
            </a:bodyPr>
            <a:lstStyle/>
            <a:p>
              <a:r>
                <a:rPr lang="pt-BR" b="1" dirty="0">
                  <a:effectLst/>
                </a:rPr>
                <a:t>Multiprocessing</a:t>
              </a:r>
              <a:endParaRPr lang="pt-BR" b="1" dirty="0"/>
            </a:p>
          </p:txBody>
        </p:sp>
        <p:sp>
          <p:nvSpPr>
            <p:cNvPr id="8" name="CaixaDeTexto 7">
              <a:extLst>
                <a:ext uri="{FF2B5EF4-FFF2-40B4-BE49-F238E27FC236}">
                  <a16:creationId xmlns:a16="http://schemas.microsoft.com/office/drawing/2014/main" id="{B02E3D85-72D8-A759-0758-47E479E69719}"/>
                </a:ext>
              </a:extLst>
            </p:cNvPr>
            <p:cNvSpPr txBox="1"/>
            <p:nvPr/>
          </p:nvSpPr>
          <p:spPr>
            <a:xfrm>
              <a:off x="6598798" y="2415049"/>
              <a:ext cx="2702801" cy="1323439"/>
            </a:xfrm>
            <a:prstGeom prst="rect">
              <a:avLst/>
            </a:prstGeom>
            <a:noFill/>
          </p:spPr>
          <p:txBody>
            <a:bodyPr wrap="square">
              <a:spAutoFit/>
            </a:bodyPr>
            <a:lstStyle/>
            <a:p>
              <a:r>
                <a:rPr lang="pt-BR" sz="1600" dirty="0">
                  <a:solidFill>
                    <a:schemeClr val="bg2">
                      <a:lumMod val="25000"/>
                    </a:schemeClr>
                  </a:solidFill>
                  <a:effectLst/>
                </a:rPr>
                <a:t>No multiprocessamento, é possível verificar um sistema de CPU dupla trabalhando em dois threads separados. No entanto, novamente cerca de 50% do tempo de ambas as CPUs permanecem sem uso.</a:t>
              </a:r>
              <a:endParaRPr lang="pt-BR" sz="1600" dirty="0">
                <a:solidFill>
                  <a:schemeClr val="bg2">
                    <a:lumMod val="25000"/>
                  </a:schemeClr>
                </a:solidFill>
              </a:endParaRPr>
            </a:p>
          </p:txBody>
        </p:sp>
      </p:grpSp>
    </p:spTree>
    <p:extLst>
      <p:ext uri="{BB962C8B-B14F-4D97-AF65-F5344CB8AC3E}">
        <p14:creationId xmlns:p14="http://schemas.microsoft.com/office/powerpoint/2010/main" val="115292182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Organização </a:t>
            </a:r>
            <a:r>
              <a:rPr lang="pt-BR" dirty="0" err="1"/>
              <a:t>multicore</a:t>
            </a:r>
            <a:endParaRPr lang="pt-BR" dirty="0"/>
          </a:p>
        </p:txBody>
      </p:sp>
      <p:sp>
        <p:nvSpPr>
          <p:cNvPr id="9" name="Espaço Reservado para Texto 8">
            <a:extLst>
              <a:ext uri="{FF2B5EF4-FFF2-40B4-BE49-F238E27FC236}">
                <a16:creationId xmlns:a16="http://schemas.microsoft.com/office/drawing/2014/main" id="{BE3A9B86-6AA5-4E2F-69DB-94FB4D278019}"/>
              </a:ext>
            </a:extLst>
          </p:cNvPr>
          <p:cNvSpPr>
            <a:spLocks noGrp="1"/>
          </p:cNvSpPr>
          <p:nvPr>
            <p:ph type="body" sz="quarter" idx="11"/>
          </p:nvPr>
        </p:nvSpPr>
        <p:spPr>
          <a:xfrm>
            <a:off x="1019175" y="1206843"/>
            <a:ext cx="10153650" cy="857250"/>
          </a:xfrm>
        </p:spPr>
        <p:txBody>
          <a:bodyPr/>
          <a:lstStyle/>
          <a:p>
            <a:r>
              <a:rPr lang="pt-BR" dirty="0" err="1"/>
              <a:t>Multithreading</a:t>
            </a:r>
            <a:r>
              <a:rPr lang="pt-BR" dirty="0"/>
              <a:t> simultâneo</a:t>
            </a:r>
          </a:p>
        </p:txBody>
      </p:sp>
      <p:grpSp>
        <p:nvGrpSpPr>
          <p:cNvPr id="27" name="Agrupar 26">
            <a:extLst>
              <a:ext uri="{FF2B5EF4-FFF2-40B4-BE49-F238E27FC236}">
                <a16:creationId xmlns:a16="http://schemas.microsoft.com/office/drawing/2014/main" id="{0F9D6DDF-DF68-A7A7-8AC5-0A13F3EE78C8}"/>
              </a:ext>
            </a:extLst>
          </p:cNvPr>
          <p:cNvGrpSpPr/>
          <p:nvPr/>
        </p:nvGrpSpPr>
        <p:grpSpPr>
          <a:xfrm>
            <a:off x="1019176" y="2027197"/>
            <a:ext cx="9869804" cy="1622783"/>
            <a:chOff x="2873374" y="1676603"/>
            <a:chExt cx="3121093" cy="1622783"/>
          </a:xfrm>
        </p:grpSpPr>
        <p:sp>
          <p:nvSpPr>
            <p:cNvPr id="32" name="Retângulo: Cantos Arredondados 31">
              <a:extLst>
                <a:ext uri="{FF2B5EF4-FFF2-40B4-BE49-F238E27FC236}">
                  <a16:creationId xmlns:a16="http://schemas.microsoft.com/office/drawing/2014/main" id="{AFA2FA1D-F054-11CE-EB33-9DBCF0F90D61}"/>
                </a:ext>
              </a:extLst>
            </p:cNvPr>
            <p:cNvSpPr/>
            <p:nvPr/>
          </p:nvSpPr>
          <p:spPr>
            <a:xfrm>
              <a:off x="2873374" y="1676603"/>
              <a:ext cx="3121093" cy="162278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AFFE4277-A76B-6C2D-E02D-0316B313E161}"/>
                </a:ext>
              </a:extLst>
            </p:cNvPr>
            <p:cNvSpPr txBox="1"/>
            <p:nvPr/>
          </p:nvSpPr>
          <p:spPr>
            <a:xfrm>
              <a:off x="3082519" y="1913935"/>
              <a:ext cx="2702801" cy="369332"/>
            </a:xfrm>
            <a:prstGeom prst="rect">
              <a:avLst/>
            </a:prstGeom>
            <a:noFill/>
          </p:spPr>
          <p:txBody>
            <a:bodyPr wrap="square">
              <a:spAutoFit/>
            </a:bodyPr>
            <a:lstStyle/>
            <a:p>
              <a:r>
                <a:rPr lang="pt-BR" b="1" dirty="0"/>
                <a:t>Hyper-</a:t>
              </a:r>
              <a:r>
                <a:rPr lang="pt-BR" b="1" dirty="0" err="1"/>
                <a:t>threading</a:t>
              </a:r>
              <a:endParaRPr lang="pt-BR" b="1" dirty="0"/>
            </a:p>
          </p:txBody>
        </p:sp>
        <p:sp>
          <p:nvSpPr>
            <p:cNvPr id="34" name="CaixaDeTexto 33">
              <a:extLst>
                <a:ext uri="{FF2B5EF4-FFF2-40B4-BE49-F238E27FC236}">
                  <a16:creationId xmlns:a16="http://schemas.microsoft.com/office/drawing/2014/main" id="{E9DB2E6B-8D31-1A4B-A930-6E12A489E2D4}"/>
                </a:ext>
              </a:extLst>
            </p:cNvPr>
            <p:cNvSpPr txBox="1"/>
            <p:nvPr/>
          </p:nvSpPr>
          <p:spPr>
            <a:xfrm>
              <a:off x="3082519" y="2415049"/>
              <a:ext cx="2822791" cy="584775"/>
            </a:xfrm>
            <a:prstGeom prst="rect">
              <a:avLst/>
            </a:prstGeom>
            <a:noFill/>
          </p:spPr>
          <p:txBody>
            <a:bodyPr wrap="square">
              <a:spAutoFit/>
            </a:bodyPr>
            <a:lstStyle/>
            <a:p>
              <a:r>
                <a:rPr lang="pt-BR" sz="1600" dirty="0">
                  <a:solidFill>
                    <a:schemeClr val="bg2">
                      <a:lumMod val="25000"/>
                    </a:schemeClr>
                  </a:solidFill>
                  <a:effectLst/>
                </a:rPr>
                <a:t>No terceiro caso, um único processador está habilitado para </a:t>
              </a:r>
              <a:r>
                <a:rPr lang="pt-BR" sz="1600" dirty="0" err="1">
                  <a:solidFill>
                    <a:schemeClr val="bg2">
                      <a:lumMod val="25000"/>
                    </a:schemeClr>
                  </a:solidFill>
                  <a:effectLst/>
                </a:rPr>
                <a:t>hyper-threading</a:t>
              </a:r>
              <a:r>
                <a:rPr lang="pt-BR" sz="1600" dirty="0">
                  <a:solidFill>
                    <a:schemeClr val="bg2">
                      <a:lumMod val="25000"/>
                    </a:schemeClr>
                  </a:solidFill>
                  <a:effectLst/>
                </a:rPr>
                <a:t>, os dois threads estão sendo computados simultaneamente e a eficiência da CPU aumentou de cerca de 50% para mais de 90%.</a:t>
              </a:r>
              <a:endParaRPr lang="pt-BR" sz="1600" dirty="0">
                <a:solidFill>
                  <a:schemeClr val="bg2">
                    <a:lumMod val="25000"/>
                  </a:schemeClr>
                </a:solidFill>
              </a:endParaRPr>
            </a:p>
          </p:txBody>
        </p:sp>
      </p:grpSp>
      <p:grpSp>
        <p:nvGrpSpPr>
          <p:cNvPr id="28" name="Agrupar 27">
            <a:extLst>
              <a:ext uri="{FF2B5EF4-FFF2-40B4-BE49-F238E27FC236}">
                <a16:creationId xmlns:a16="http://schemas.microsoft.com/office/drawing/2014/main" id="{F36E3730-50F5-B3A4-3901-FEB68FDA12FE}"/>
              </a:ext>
            </a:extLst>
          </p:cNvPr>
          <p:cNvGrpSpPr/>
          <p:nvPr/>
        </p:nvGrpSpPr>
        <p:grpSpPr>
          <a:xfrm>
            <a:off x="1019175" y="3850416"/>
            <a:ext cx="9869804" cy="2554328"/>
            <a:chOff x="6389653" y="1676603"/>
            <a:chExt cx="3121093" cy="2554328"/>
          </a:xfrm>
        </p:grpSpPr>
        <p:sp>
          <p:nvSpPr>
            <p:cNvPr id="29" name="Retângulo: Cantos Arredondados 28">
              <a:extLst>
                <a:ext uri="{FF2B5EF4-FFF2-40B4-BE49-F238E27FC236}">
                  <a16:creationId xmlns:a16="http://schemas.microsoft.com/office/drawing/2014/main" id="{A7423478-F43F-BDB2-93F2-E16B7451D8B8}"/>
                </a:ext>
              </a:extLst>
            </p:cNvPr>
            <p:cNvSpPr/>
            <p:nvPr/>
          </p:nvSpPr>
          <p:spPr>
            <a:xfrm>
              <a:off x="6389653" y="1676603"/>
              <a:ext cx="3121093" cy="180074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C94A4C13-422D-06B1-160D-7002F7FA3B8D}"/>
                </a:ext>
              </a:extLst>
            </p:cNvPr>
            <p:cNvSpPr txBox="1"/>
            <p:nvPr/>
          </p:nvSpPr>
          <p:spPr>
            <a:xfrm>
              <a:off x="6598799" y="1915473"/>
              <a:ext cx="2702801" cy="369332"/>
            </a:xfrm>
            <a:prstGeom prst="rect">
              <a:avLst/>
            </a:prstGeom>
            <a:noFill/>
          </p:spPr>
          <p:txBody>
            <a:bodyPr wrap="square">
              <a:spAutoFit/>
            </a:bodyPr>
            <a:lstStyle/>
            <a:p>
              <a:r>
                <a:rPr lang="pt-BR" b="1" dirty="0">
                  <a:effectLst/>
                </a:rPr>
                <a:t>Multiprocessing </a:t>
              </a:r>
              <a:r>
                <a:rPr lang="pt-BR" b="1" dirty="0" err="1">
                  <a:effectLst/>
                </a:rPr>
                <a:t>with</a:t>
              </a:r>
              <a:r>
                <a:rPr lang="pt-BR" b="1" dirty="0">
                  <a:effectLst/>
                </a:rPr>
                <a:t> </a:t>
              </a:r>
              <a:r>
                <a:rPr lang="pt-BR" b="1" dirty="0" err="1">
                  <a:effectLst/>
                </a:rPr>
                <a:t>hyper-threading</a:t>
              </a:r>
              <a:endParaRPr lang="pt-BR" b="1" dirty="0"/>
            </a:p>
          </p:txBody>
        </p:sp>
        <p:sp>
          <p:nvSpPr>
            <p:cNvPr id="31" name="CaixaDeTexto 30">
              <a:extLst>
                <a:ext uri="{FF2B5EF4-FFF2-40B4-BE49-F238E27FC236}">
                  <a16:creationId xmlns:a16="http://schemas.microsoft.com/office/drawing/2014/main" id="{0E2934D2-9532-5888-FEF1-70008A4F66E2}"/>
                </a:ext>
              </a:extLst>
            </p:cNvPr>
            <p:cNvSpPr txBox="1"/>
            <p:nvPr/>
          </p:nvSpPr>
          <p:spPr>
            <a:xfrm>
              <a:off x="6598798" y="2415049"/>
              <a:ext cx="2702801" cy="1815882"/>
            </a:xfrm>
            <a:prstGeom prst="rect">
              <a:avLst/>
            </a:prstGeom>
            <a:noFill/>
          </p:spPr>
          <p:txBody>
            <a:bodyPr wrap="square">
              <a:spAutoFit/>
            </a:bodyPr>
            <a:lstStyle/>
            <a:p>
              <a:r>
                <a:rPr lang="pt-BR" sz="1600" dirty="0">
                  <a:solidFill>
                    <a:schemeClr val="bg2">
                      <a:lumMod val="25000"/>
                    </a:schemeClr>
                  </a:solidFill>
                  <a:effectLst/>
                </a:rPr>
                <a:t>No último exemplo, há dois processadores habilitados para </a:t>
              </a:r>
              <a:r>
                <a:rPr lang="pt-BR" sz="1600" dirty="0" err="1">
                  <a:solidFill>
                    <a:schemeClr val="bg2">
                      <a:lumMod val="25000"/>
                    </a:schemeClr>
                  </a:solidFill>
                  <a:effectLst/>
                </a:rPr>
                <a:t>hyper-threading</a:t>
              </a:r>
              <a:r>
                <a:rPr lang="pt-BR" sz="1600" dirty="0">
                  <a:solidFill>
                    <a:schemeClr val="bg2">
                      <a:lumMod val="25000"/>
                    </a:schemeClr>
                  </a:solidFill>
                  <a:effectLst/>
                </a:rPr>
                <a:t> que podem funcionar em quatro threads independentes ao mesmo tempo. Novamente, a eficiência da CPU é de cerca de 90%. Nesse caso, teríamos quatro processadores lógicos e dois processadores físicos.</a:t>
              </a:r>
              <a:endParaRPr lang="pt-BR" sz="1600" dirty="0">
                <a:solidFill>
                  <a:schemeClr val="bg2">
                    <a:lumMod val="25000"/>
                  </a:schemeClr>
                </a:solidFill>
              </a:endParaRPr>
            </a:p>
          </p:txBody>
        </p:sp>
      </p:grpSp>
    </p:spTree>
    <p:extLst>
      <p:ext uri="{BB962C8B-B14F-4D97-AF65-F5344CB8AC3E}">
        <p14:creationId xmlns:p14="http://schemas.microsoft.com/office/powerpoint/2010/main" val="32782374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Imagem 4">
            <a:extLst>
              <a:ext uri="{FF2B5EF4-FFF2-40B4-BE49-F238E27FC236}">
                <a16:creationId xmlns:a16="http://schemas.microsoft.com/office/drawing/2014/main" id="{606190FC-11D0-CE04-1F98-542C100D51C3}"/>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p:pic>
      <p:sp>
        <p:nvSpPr>
          <p:cNvPr id="3" name="Espaço Reservado para Texto 2">
            <a:extLst>
              <a:ext uri="{FF2B5EF4-FFF2-40B4-BE49-F238E27FC236}">
                <a16:creationId xmlns:a16="http://schemas.microsoft.com/office/drawing/2014/main" id="{DFF64D82-EA9A-5288-8D2C-7CCD08DE3A54}"/>
              </a:ext>
            </a:extLst>
          </p:cNvPr>
          <p:cNvSpPr>
            <a:spLocks noGrp="1"/>
          </p:cNvSpPr>
          <p:nvPr>
            <p:ph type="body" sz="quarter" idx="11"/>
          </p:nvPr>
        </p:nvSpPr>
        <p:spPr/>
        <p:txBody>
          <a:bodyPr/>
          <a:lstStyle/>
          <a:p>
            <a:r>
              <a:rPr lang="pt-BR" dirty="0"/>
              <a:t>Arquitetura CISC X RISC</a:t>
            </a:r>
          </a:p>
        </p:txBody>
      </p:sp>
    </p:spTree>
    <p:extLst>
      <p:ext uri="{BB962C8B-B14F-4D97-AF65-F5344CB8AC3E}">
        <p14:creationId xmlns:p14="http://schemas.microsoft.com/office/powerpoint/2010/main" val="137126439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Arquitetura CISC</a:t>
            </a:r>
          </a:p>
        </p:txBody>
      </p:sp>
      <p:sp>
        <p:nvSpPr>
          <p:cNvPr id="3" name="Espaço Reservado para Texto 2">
            <a:extLst>
              <a:ext uri="{FF2B5EF4-FFF2-40B4-BE49-F238E27FC236}">
                <a16:creationId xmlns:a16="http://schemas.microsoft.com/office/drawing/2014/main" id="{EE3A13F6-04EB-1150-FC57-666818D1E75B}"/>
              </a:ext>
            </a:extLst>
          </p:cNvPr>
          <p:cNvSpPr>
            <a:spLocks noGrp="1"/>
          </p:cNvSpPr>
          <p:nvPr>
            <p:ph type="body" sz="quarter" idx="11"/>
          </p:nvPr>
        </p:nvSpPr>
        <p:spPr/>
        <p:txBody>
          <a:bodyPr/>
          <a:lstStyle/>
          <a:p>
            <a:r>
              <a:rPr lang="pt-BR" dirty="0"/>
              <a:t>O conceito da arquitetura</a:t>
            </a:r>
          </a:p>
        </p:txBody>
      </p:sp>
      <p:sp>
        <p:nvSpPr>
          <p:cNvPr id="5" name="CaixaDeTexto 4">
            <a:extLst>
              <a:ext uri="{FF2B5EF4-FFF2-40B4-BE49-F238E27FC236}">
                <a16:creationId xmlns:a16="http://schemas.microsoft.com/office/drawing/2014/main" id="{667FB48C-AC50-B6CA-543C-A2F9369D3FB4}"/>
              </a:ext>
            </a:extLst>
          </p:cNvPr>
          <p:cNvSpPr txBox="1"/>
          <p:nvPr/>
        </p:nvSpPr>
        <p:spPr>
          <a:xfrm>
            <a:off x="1031874" y="2087017"/>
            <a:ext cx="10036176" cy="1754326"/>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Projeta arquiteturas com extenso conjunto de instruções para diversas funcionalidades.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Instruções variam em complexidade, frequentemente envolvendo acesso à memória.</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Complexidade na Unidade de Controle é compensada por eficiência em acessos à memória e soluções específicas.</a:t>
            </a:r>
          </a:p>
        </p:txBody>
      </p:sp>
      <p:pic>
        <p:nvPicPr>
          <p:cNvPr id="8" name="Imagem 7" descr="Diagrama&#10;&#10;Descrição gerada automaticamente">
            <a:extLst>
              <a:ext uri="{FF2B5EF4-FFF2-40B4-BE49-F238E27FC236}">
                <a16:creationId xmlns:a16="http://schemas.microsoft.com/office/drawing/2014/main" id="{AC7D74F2-1223-DF9B-18E5-2BF9B35520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81337" y="4025124"/>
            <a:ext cx="6029325" cy="2226839"/>
          </a:xfrm>
          <a:prstGeom prst="rect">
            <a:avLst/>
          </a:prstGeom>
        </p:spPr>
      </p:pic>
    </p:spTree>
    <p:extLst>
      <p:ext uri="{BB962C8B-B14F-4D97-AF65-F5344CB8AC3E}">
        <p14:creationId xmlns:p14="http://schemas.microsoft.com/office/powerpoint/2010/main" val="238245949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Arquitetura CISC</a:t>
            </a:r>
          </a:p>
        </p:txBody>
      </p:sp>
      <p:sp>
        <p:nvSpPr>
          <p:cNvPr id="3" name="Espaço Reservado para Texto 2">
            <a:extLst>
              <a:ext uri="{FF2B5EF4-FFF2-40B4-BE49-F238E27FC236}">
                <a16:creationId xmlns:a16="http://schemas.microsoft.com/office/drawing/2014/main" id="{EE3A13F6-04EB-1150-FC57-666818D1E75B}"/>
              </a:ext>
            </a:extLst>
          </p:cNvPr>
          <p:cNvSpPr>
            <a:spLocks noGrp="1"/>
          </p:cNvSpPr>
          <p:nvPr>
            <p:ph type="body" sz="quarter" idx="11"/>
          </p:nvPr>
        </p:nvSpPr>
        <p:spPr/>
        <p:txBody>
          <a:bodyPr/>
          <a:lstStyle/>
          <a:p>
            <a:r>
              <a:rPr lang="pt-BR" dirty="0"/>
              <a:t>Origem</a:t>
            </a:r>
          </a:p>
        </p:txBody>
      </p:sp>
      <p:sp>
        <p:nvSpPr>
          <p:cNvPr id="5" name="CaixaDeTexto 4">
            <a:extLst>
              <a:ext uri="{FF2B5EF4-FFF2-40B4-BE49-F238E27FC236}">
                <a16:creationId xmlns:a16="http://schemas.microsoft.com/office/drawing/2014/main" id="{667FB48C-AC50-B6CA-543C-A2F9369D3FB4}"/>
              </a:ext>
            </a:extLst>
          </p:cNvPr>
          <p:cNvSpPr txBox="1"/>
          <p:nvPr/>
        </p:nvSpPr>
        <p:spPr>
          <a:xfrm>
            <a:off x="1019175" y="2551837"/>
            <a:ext cx="9537065" cy="1754326"/>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Surgiu como evolução dos processadores, retroativamente chamados de CISC após o conceito de RISC.</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 evolução tecnológica permitiu a resolução de problemas mais complexos.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Novas instruções específicas foram adicionadas para lidar com problemas mais complexos.</a:t>
            </a:r>
          </a:p>
        </p:txBody>
      </p:sp>
    </p:spTree>
    <p:extLst>
      <p:ext uri="{BB962C8B-B14F-4D97-AF65-F5344CB8AC3E}">
        <p14:creationId xmlns:p14="http://schemas.microsoft.com/office/powerpoint/2010/main" val="3381509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Principais componentes de hardware dos computadores</a:t>
            </a:r>
          </a:p>
        </p:txBody>
      </p:sp>
      <p:sp>
        <p:nvSpPr>
          <p:cNvPr id="2" name="Espaço Reservado para Texto 1">
            <a:extLst>
              <a:ext uri="{FF2B5EF4-FFF2-40B4-BE49-F238E27FC236}">
                <a16:creationId xmlns:a16="http://schemas.microsoft.com/office/drawing/2014/main" id="{BC739D0E-97B3-36BE-6EBC-EA21BEA10A03}"/>
              </a:ext>
            </a:extLst>
          </p:cNvPr>
          <p:cNvSpPr>
            <a:spLocks noGrp="1"/>
          </p:cNvSpPr>
          <p:nvPr>
            <p:ph type="body" sz="quarter" idx="11"/>
          </p:nvPr>
        </p:nvSpPr>
        <p:spPr/>
        <p:txBody>
          <a:bodyPr/>
          <a:lstStyle/>
          <a:p>
            <a:r>
              <a:rPr lang="pt-BR" dirty="0"/>
              <a:t>Dispositivos de entrada</a:t>
            </a:r>
          </a:p>
        </p:txBody>
      </p:sp>
      <p:sp>
        <p:nvSpPr>
          <p:cNvPr id="3" name="CaixaDeTexto 2">
            <a:extLst>
              <a:ext uri="{FF2B5EF4-FFF2-40B4-BE49-F238E27FC236}">
                <a16:creationId xmlns:a16="http://schemas.microsoft.com/office/drawing/2014/main" id="{2F1C0461-3E08-0B54-67B9-AD40350FDB85}"/>
              </a:ext>
            </a:extLst>
          </p:cNvPr>
          <p:cNvSpPr txBox="1"/>
          <p:nvPr/>
        </p:nvSpPr>
        <p:spPr>
          <a:xfrm>
            <a:off x="1019175" y="2312988"/>
            <a:ext cx="8743950" cy="3693319"/>
          </a:xfrm>
          <a:prstGeom prst="rect">
            <a:avLst/>
          </a:prstGeom>
          <a:noFill/>
        </p:spPr>
        <p:txBody>
          <a:bodyPr wrap="square">
            <a:spAutoFit/>
          </a:bodyPr>
          <a:lstStyle/>
          <a:p>
            <a:pPr marL="342900" indent="-342900" algn="l" rtl="0">
              <a:buFont typeface="Arial" panose="020B0604020202020204" pitchFamily="34" charset="0"/>
              <a:buChar char="•"/>
            </a:pPr>
            <a:r>
              <a:rPr lang="pt-BR" b="1" i="0" dirty="0">
                <a:solidFill>
                  <a:schemeClr val="bg2">
                    <a:lumMod val="25000"/>
                  </a:schemeClr>
                </a:solidFill>
                <a:effectLst/>
                <a:latin typeface="+mj-lt"/>
              </a:rPr>
              <a:t>Tela</a:t>
            </a:r>
            <a:r>
              <a:rPr lang="pt-BR" b="0" i="0" dirty="0">
                <a:solidFill>
                  <a:schemeClr val="bg2">
                    <a:lumMod val="25000"/>
                  </a:schemeClr>
                </a:solidFill>
                <a:effectLst/>
                <a:latin typeface="+mj-lt"/>
              </a:rPr>
              <a:t> </a:t>
            </a:r>
            <a:r>
              <a:rPr lang="pt-BR" b="0" i="1" dirty="0">
                <a:solidFill>
                  <a:schemeClr val="bg2">
                    <a:lumMod val="25000"/>
                  </a:schemeClr>
                </a:solidFill>
                <a:effectLst/>
                <a:latin typeface="+mj-lt"/>
              </a:rPr>
              <a:t>touchscreen</a:t>
            </a:r>
            <a:r>
              <a:rPr lang="pt-BR" b="0" i="0" dirty="0">
                <a:solidFill>
                  <a:schemeClr val="bg2">
                    <a:lumMod val="25000"/>
                  </a:schemeClr>
                </a:solidFill>
                <a:effectLst/>
                <a:latin typeface="+mj-lt"/>
              </a:rPr>
              <a:t>: permite a seleção de elementos sem precisar de um </a:t>
            </a:r>
            <a:r>
              <a:rPr lang="pt-BR" b="0" i="1" dirty="0">
                <a:solidFill>
                  <a:schemeClr val="bg2">
                    <a:lumMod val="25000"/>
                  </a:schemeClr>
                </a:solidFill>
                <a:effectLst/>
                <a:latin typeface="+mj-lt"/>
              </a:rPr>
              <a:t>mouse</a:t>
            </a:r>
            <a:r>
              <a:rPr lang="pt-BR" b="0" i="0" dirty="0">
                <a:solidFill>
                  <a:schemeClr val="bg2">
                    <a:lumMod val="25000"/>
                  </a:schemeClr>
                </a:solidFill>
                <a:effectLst/>
                <a:latin typeface="+mj-lt"/>
              </a:rPr>
              <a:t>.</a:t>
            </a:r>
          </a:p>
          <a:p>
            <a:pPr marL="342900" indent="-342900" algn="l" rtl="0">
              <a:buFont typeface="Arial" panose="020B0604020202020204" pitchFamily="34" charset="0"/>
              <a:buChar char="•"/>
            </a:pPr>
            <a:endParaRPr lang="pt-BR" b="0" i="0" dirty="0">
              <a:solidFill>
                <a:schemeClr val="bg2">
                  <a:lumMod val="25000"/>
                </a:schemeClr>
              </a:solidFill>
              <a:effectLst/>
              <a:latin typeface="+mj-lt"/>
            </a:endParaRPr>
          </a:p>
          <a:p>
            <a:pPr marL="342900" indent="-342900" algn="l" rtl="0">
              <a:buFont typeface="Arial" panose="020B0604020202020204" pitchFamily="34" charset="0"/>
              <a:buChar char="•"/>
            </a:pPr>
            <a:r>
              <a:rPr lang="pt-BR" b="1" i="0" dirty="0">
                <a:solidFill>
                  <a:schemeClr val="bg2">
                    <a:lumMod val="25000"/>
                  </a:schemeClr>
                </a:solidFill>
                <a:effectLst/>
                <a:latin typeface="+mj-lt"/>
              </a:rPr>
              <a:t>Teclado</a:t>
            </a:r>
            <a:r>
              <a:rPr lang="pt-BR" b="0" i="0" dirty="0">
                <a:solidFill>
                  <a:schemeClr val="bg2">
                    <a:lumMod val="25000"/>
                  </a:schemeClr>
                </a:solidFill>
                <a:effectLst/>
                <a:latin typeface="+mj-lt"/>
              </a:rPr>
              <a:t>: segue um padrão já difundido das máquinas de escrever, facilitando seu uso e sua aceitação.</a:t>
            </a:r>
          </a:p>
          <a:p>
            <a:pPr marL="342900" indent="-342900" algn="l" rtl="0">
              <a:buFont typeface="Arial" panose="020B0604020202020204" pitchFamily="34" charset="0"/>
              <a:buChar char="•"/>
            </a:pPr>
            <a:endParaRPr lang="pt-BR" b="0" i="0" dirty="0">
              <a:solidFill>
                <a:schemeClr val="bg2">
                  <a:lumMod val="25000"/>
                </a:schemeClr>
              </a:solidFill>
              <a:effectLst/>
              <a:latin typeface="+mj-lt"/>
            </a:endParaRPr>
          </a:p>
          <a:p>
            <a:pPr marL="342900" indent="-342900" algn="l" rtl="0">
              <a:buFont typeface="Arial" panose="020B0604020202020204" pitchFamily="34" charset="0"/>
              <a:buChar char="•"/>
            </a:pPr>
            <a:r>
              <a:rPr lang="pt-BR" b="1" i="1" dirty="0">
                <a:solidFill>
                  <a:schemeClr val="bg2">
                    <a:lumMod val="25000"/>
                  </a:schemeClr>
                </a:solidFill>
                <a:effectLst/>
                <a:latin typeface="+mj-lt"/>
              </a:rPr>
              <a:t>Mouse</a:t>
            </a:r>
            <a:r>
              <a:rPr lang="pt-BR" b="0" i="0" dirty="0">
                <a:solidFill>
                  <a:schemeClr val="bg2">
                    <a:lumMod val="25000"/>
                  </a:schemeClr>
                </a:solidFill>
                <a:effectLst/>
                <a:latin typeface="+mj-lt"/>
              </a:rPr>
              <a:t>: abre novos rumos por permitir a indicação de pontos na tela e a seleção deles, o que gerou um grande impacto no desenvolvimento de interfaces gráficas.</a:t>
            </a:r>
          </a:p>
          <a:p>
            <a:pPr marL="342900" indent="-342900" algn="l" rtl="0">
              <a:buFont typeface="Arial" panose="020B0604020202020204" pitchFamily="34" charset="0"/>
              <a:buChar char="•"/>
            </a:pPr>
            <a:endParaRPr lang="pt-BR" b="0" i="0" dirty="0">
              <a:solidFill>
                <a:schemeClr val="bg2">
                  <a:lumMod val="25000"/>
                </a:schemeClr>
              </a:solidFill>
              <a:effectLst/>
              <a:latin typeface="+mj-lt"/>
            </a:endParaRPr>
          </a:p>
          <a:p>
            <a:pPr marL="342900" indent="-342900" algn="l" rtl="0">
              <a:buFont typeface="Arial" panose="020B0604020202020204" pitchFamily="34" charset="0"/>
              <a:buChar char="•"/>
            </a:pPr>
            <a:r>
              <a:rPr lang="pt-BR" b="1" i="0" dirty="0">
                <a:solidFill>
                  <a:schemeClr val="bg2">
                    <a:lumMod val="25000"/>
                  </a:schemeClr>
                </a:solidFill>
                <a:effectLst/>
                <a:latin typeface="+mj-lt"/>
              </a:rPr>
              <a:t>Microfone</a:t>
            </a:r>
            <a:r>
              <a:rPr lang="pt-BR" b="0" i="0" dirty="0">
                <a:solidFill>
                  <a:schemeClr val="bg2">
                    <a:lumMod val="25000"/>
                  </a:schemeClr>
                </a:solidFill>
                <a:effectLst/>
                <a:latin typeface="+mj-lt"/>
              </a:rPr>
              <a:t>: capta o áudio.</a:t>
            </a:r>
          </a:p>
          <a:p>
            <a:pPr marL="342900" indent="-342900" algn="l" rtl="0">
              <a:buFont typeface="Arial" panose="020B0604020202020204" pitchFamily="34" charset="0"/>
              <a:buChar char="•"/>
            </a:pPr>
            <a:endParaRPr lang="pt-BR" b="0" i="0" dirty="0">
              <a:solidFill>
                <a:schemeClr val="bg2">
                  <a:lumMod val="25000"/>
                </a:schemeClr>
              </a:solidFill>
              <a:effectLst/>
              <a:latin typeface="+mj-lt"/>
            </a:endParaRPr>
          </a:p>
          <a:p>
            <a:pPr marL="342900" indent="-342900" algn="l" rtl="0">
              <a:buFont typeface="Arial" panose="020B0604020202020204" pitchFamily="34" charset="0"/>
              <a:buChar char="•"/>
            </a:pPr>
            <a:r>
              <a:rPr lang="pt-BR" b="1" i="0" dirty="0">
                <a:solidFill>
                  <a:schemeClr val="bg2">
                    <a:lumMod val="25000"/>
                  </a:schemeClr>
                </a:solidFill>
                <a:effectLst/>
                <a:latin typeface="+mj-lt"/>
              </a:rPr>
              <a:t>Câmera</a:t>
            </a:r>
            <a:r>
              <a:rPr lang="pt-BR" b="0" i="0" dirty="0">
                <a:solidFill>
                  <a:schemeClr val="bg2">
                    <a:lumMod val="25000"/>
                  </a:schemeClr>
                </a:solidFill>
                <a:effectLst/>
                <a:latin typeface="+mj-lt"/>
              </a:rPr>
              <a:t>: capta áudio com vídeo.</a:t>
            </a:r>
          </a:p>
          <a:p>
            <a:pPr marL="342900" indent="-342900" algn="l" rtl="0">
              <a:buFont typeface="Arial" panose="020B0604020202020204" pitchFamily="34" charset="0"/>
              <a:buChar char="•"/>
            </a:pPr>
            <a:endParaRPr lang="pt-BR" b="0" i="0" dirty="0">
              <a:solidFill>
                <a:schemeClr val="bg2">
                  <a:lumMod val="25000"/>
                </a:schemeClr>
              </a:solidFill>
              <a:effectLst/>
              <a:latin typeface="+mj-lt"/>
            </a:endParaRPr>
          </a:p>
          <a:p>
            <a:pPr marL="342900" indent="-342900" algn="l" rtl="0">
              <a:buFont typeface="Arial" panose="020B0604020202020204" pitchFamily="34" charset="0"/>
              <a:buChar char="•"/>
            </a:pPr>
            <a:r>
              <a:rPr lang="pt-BR" b="1" i="0" dirty="0">
                <a:solidFill>
                  <a:schemeClr val="bg2">
                    <a:lumMod val="25000"/>
                  </a:schemeClr>
                </a:solidFill>
                <a:effectLst/>
                <a:latin typeface="+mj-lt"/>
              </a:rPr>
              <a:t>Placa de rede</a:t>
            </a:r>
            <a:r>
              <a:rPr lang="pt-BR" b="0" i="0" dirty="0">
                <a:solidFill>
                  <a:schemeClr val="bg2">
                    <a:lumMod val="25000"/>
                  </a:schemeClr>
                </a:solidFill>
                <a:effectLst/>
                <a:latin typeface="+mj-lt"/>
              </a:rPr>
              <a:t>: recebe os dados transmitidos pela rede.</a:t>
            </a:r>
          </a:p>
        </p:txBody>
      </p:sp>
    </p:spTree>
    <p:extLst>
      <p:ext uri="{BB962C8B-B14F-4D97-AF65-F5344CB8AC3E}">
        <p14:creationId xmlns:p14="http://schemas.microsoft.com/office/powerpoint/2010/main" val="43508608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Arquitetura CISC</a:t>
            </a:r>
          </a:p>
        </p:txBody>
      </p:sp>
      <p:sp>
        <p:nvSpPr>
          <p:cNvPr id="3" name="Espaço Reservado para Texto 2">
            <a:extLst>
              <a:ext uri="{FF2B5EF4-FFF2-40B4-BE49-F238E27FC236}">
                <a16:creationId xmlns:a16="http://schemas.microsoft.com/office/drawing/2014/main" id="{EE3A13F6-04EB-1150-FC57-666818D1E75B}"/>
              </a:ext>
            </a:extLst>
          </p:cNvPr>
          <p:cNvSpPr>
            <a:spLocks noGrp="1"/>
          </p:cNvSpPr>
          <p:nvPr>
            <p:ph type="body" sz="quarter" idx="11"/>
          </p:nvPr>
        </p:nvSpPr>
        <p:spPr/>
        <p:txBody>
          <a:bodyPr/>
          <a:lstStyle/>
          <a:p>
            <a:r>
              <a:rPr lang="pt-BR" dirty="0"/>
              <a:t>Características</a:t>
            </a:r>
          </a:p>
        </p:txBody>
      </p:sp>
      <p:pic>
        <p:nvPicPr>
          <p:cNvPr id="4" name="Imagem 3">
            <a:extLst>
              <a:ext uri="{FF2B5EF4-FFF2-40B4-BE49-F238E27FC236}">
                <a16:creationId xmlns:a16="http://schemas.microsoft.com/office/drawing/2014/main" id="{E6E6BC23-C87F-BA62-6CB9-1348BCC65B6E}"/>
              </a:ext>
            </a:extLst>
          </p:cNvPr>
          <p:cNvPicPr>
            <a:picLocks noChangeAspect="1"/>
          </p:cNvPicPr>
          <p:nvPr/>
        </p:nvPicPr>
        <p:blipFill>
          <a:blip r:embed="rId3"/>
          <a:stretch>
            <a:fillRect/>
          </a:stretch>
        </p:blipFill>
        <p:spPr>
          <a:xfrm>
            <a:off x="1542414" y="2400103"/>
            <a:ext cx="9107171" cy="2819794"/>
          </a:xfrm>
          <a:prstGeom prst="rect">
            <a:avLst/>
          </a:prstGeom>
        </p:spPr>
      </p:pic>
    </p:spTree>
    <p:extLst>
      <p:ext uri="{BB962C8B-B14F-4D97-AF65-F5344CB8AC3E}">
        <p14:creationId xmlns:p14="http://schemas.microsoft.com/office/powerpoint/2010/main" val="218864644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Arquitetura CISC</a:t>
            </a:r>
          </a:p>
        </p:txBody>
      </p:sp>
      <p:sp>
        <p:nvSpPr>
          <p:cNvPr id="3" name="Espaço Reservado para Texto 2">
            <a:extLst>
              <a:ext uri="{FF2B5EF4-FFF2-40B4-BE49-F238E27FC236}">
                <a16:creationId xmlns:a16="http://schemas.microsoft.com/office/drawing/2014/main" id="{EE3A13F6-04EB-1150-FC57-666818D1E75B}"/>
              </a:ext>
            </a:extLst>
          </p:cNvPr>
          <p:cNvSpPr>
            <a:spLocks noGrp="1"/>
          </p:cNvSpPr>
          <p:nvPr>
            <p:ph type="body" sz="quarter" idx="11"/>
          </p:nvPr>
        </p:nvSpPr>
        <p:spPr/>
        <p:txBody>
          <a:bodyPr/>
          <a:lstStyle/>
          <a:p>
            <a:r>
              <a:rPr lang="pt-BR" dirty="0"/>
              <a:t>Múltiplo endereçamento</a:t>
            </a:r>
          </a:p>
        </p:txBody>
      </p:sp>
      <p:grpSp>
        <p:nvGrpSpPr>
          <p:cNvPr id="2" name="Agrupar 1">
            <a:extLst>
              <a:ext uri="{FF2B5EF4-FFF2-40B4-BE49-F238E27FC236}">
                <a16:creationId xmlns:a16="http://schemas.microsoft.com/office/drawing/2014/main" id="{7CAE377B-7CBC-647A-808B-011E1D18EBE2}"/>
              </a:ext>
            </a:extLst>
          </p:cNvPr>
          <p:cNvGrpSpPr/>
          <p:nvPr/>
        </p:nvGrpSpPr>
        <p:grpSpPr>
          <a:xfrm>
            <a:off x="1019175" y="2327276"/>
            <a:ext cx="10148156" cy="2463799"/>
            <a:chOff x="1019174" y="1676603"/>
            <a:chExt cx="10148156" cy="2463799"/>
          </a:xfrm>
        </p:grpSpPr>
        <p:grpSp>
          <p:nvGrpSpPr>
            <p:cNvPr id="5" name="Agrupar 4">
              <a:extLst>
                <a:ext uri="{FF2B5EF4-FFF2-40B4-BE49-F238E27FC236}">
                  <a16:creationId xmlns:a16="http://schemas.microsoft.com/office/drawing/2014/main" id="{D30E540E-9928-D445-7504-69EA19D0B6A8}"/>
                </a:ext>
              </a:extLst>
            </p:cNvPr>
            <p:cNvGrpSpPr/>
            <p:nvPr/>
          </p:nvGrpSpPr>
          <p:grpSpPr>
            <a:xfrm>
              <a:off x="1019174" y="1676603"/>
              <a:ext cx="3121093" cy="2463799"/>
              <a:chOff x="1019174" y="1676603"/>
              <a:chExt cx="3121093" cy="2463799"/>
            </a:xfrm>
          </p:grpSpPr>
          <p:sp>
            <p:nvSpPr>
              <p:cNvPr id="15" name="Retângulo: Cantos Arredondados 14">
                <a:extLst>
                  <a:ext uri="{FF2B5EF4-FFF2-40B4-BE49-F238E27FC236}">
                    <a16:creationId xmlns:a16="http://schemas.microsoft.com/office/drawing/2014/main" id="{7FD6398C-C182-5342-31D7-B80F682AC41C}"/>
                  </a:ext>
                </a:extLst>
              </p:cNvPr>
              <p:cNvSpPr/>
              <p:nvPr/>
            </p:nvSpPr>
            <p:spPr>
              <a:xfrm>
                <a:off x="1019174" y="1676603"/>
                <a:ext cx="3121093" cy="2463799"/>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a:extLst>
                  <a:ext uri="{FF2B5EF4-FFF2-40B4-BE49-F238E27FC236}">
                    <a16:creationId xmlns:a16="http://schemas.microsoft.com/office/drawing/2014/main" id="{D98D6F55-5512-60FA-E3B7-F77320BB17E9}"/>
                  </a:ext>
                </a:extLst>
              </p:cNvPr>
              <p:cNvSpPr txBox="1"/>
              <p:nvPr/>
            </p:nvSpPr>
            <p:spPr>
              <a:xfrm>
                <a:off x="1228319" y="1913935"/>
                <a:ext cx="2702801" cy="369332"/>
              </a:xfrm>
              <a:prstGeom prst="rect">
                <a:avLst/>
              </a:prstGeom>
              <a:noFill/>
            </p:spPr>
            <p:txBody>
              <a:bodyPr wrap="square">
                <a:spAutoFit/>
              </a:bodyPr>
              <a:lstStyle/>
              <a:p>
                <a:r>
                  <a:rPr lang="pt-BR" b="1" dirty="0">
                    <a:effectLst/>
                  </a:rPr>
                  <a:t>R-R</a:t>
                </a:r>
                <a:endParaRPr lang="pt-BR" b="1" dirty="0"/>
              </a:p>
            </p:txBody>
          </p:sp>
          <p:sp>
            <p:nvSpPr>
              <p:cNvPr id="17" name="CaixaDeTexto 16">
                <a:extLst>
                  <a:ext uri="{FF2B5EF4-FFF2-40B4-BE49-F238E27FC236}">
                    <a16:creationId xmlns:a16="http://schemas.microsoft.com/office/drawing/2014/main" id="{219DBA0B-3CA4-A4B8-0F2E-EA7923408089}"/>
                  </a:ext>
                </a:extLst>
              </p:cNvPr>
              <p:cNvSpPr txBox="1"/>
              <p:nvPr/>
            </p:nvSpPr>
            <p:spPr>
              <a:xfrm>
                <a:off x="1228319" y="2630438"/>
                <a:ext cx="2702801" cy="830997"/>
              </a:xfrm>
              <a:prstGeom prst="rect">
                <a:avLst/>
              </a:prstGeom>
              <a:noFill/>
            </p:spPr>
            <p:txBody>
              <a:bodyPr wrap="square">
                <a:spAutoFit/>
              </a:bodyPr>
              <a:lstStyle/>
              <a:p>
                <a:r>
                  <a:rPr lang="pt-BR" sz="1600" dirty="0">
                    <a:solidFill>
                      <a:schemeClr val="bg2">
                        <a:lumMod val="25000"/>
                      </a:schemeClr>
                    </a:solidFill>
                    <a:effectLst/>
                  </a:rPr>
                  <a:t>Para instruções que usam registradores como entrada e saída.</a:t>
                </a:r>
                <a:endParaRPr lang="pt-BR" sz="1600" dirty="0">
                  <a:solidFill>
                    <a:schemeClr val="bg2">
                      <a:lumMod val="25000"/>
                    </a:schemeClr>
                  </a:solidFill>
                </a:endParaRPr>
              </a:p>
            </p:txBody>
          </p:sp>
        </p:grpSp>
        <p:grpSp>
          <p:nvGrpSpPr>
            <p:cNvPr id="6" name="Agrupar 5">
              <a:extLst>
                <a:ext uri="{FF2B5EF4-FFF2-40B4-BE49-F238E27FC236}">
                  <a16:creationId xmlns:a16="http://schemas.microsoft.com/office/drawing/2014/main" id="{AF198B21-5260-81C0-3602-9AD53C2CE009}"/>
                </a:ext>
              </a:extLst>
            </p:cNvPr>
            <p:cNvGrpSpPr/>
            <p:nvPr/>
          </p:nvGrpSpPr>
          <p:grpSpPr>
            <a:xfrm>
              <a:off x="4535453" y="1676603"/>
              <a:ext cx="3121093" cy="2463799"/>
              <a:chOff x="4535453" y="1676603"/>
              <a:chExt cx="3121093" cy="2463799"/>
            </a:xfrm>
          </p:grpSpPr>
          <p:sp>
            <p:nvSpPr>
              <p:cNvPr id="12" name="Retângulo: Cantos Arredondados 11">
                <a:extLst>
                  <a:ext uri="{FF2B5EF4-FFF2-40B4-BE49-F238E27FC236}">
                    <a16:creationId xmlns:a16="http://schemas.microsoft.com/office/drawing/2014/main" id="{C1F88539-E0D8-96D6-7C12-3666CFB37C76}"/>
                  </a:ext>
                </a:extLst>
              </p:cNvPr>
              <p:cNvSpPr/>
              <p:nvPr/>
            </p:nvSpPr>
            <p:spPr>
              <a:xfrm>
                <a:off x="4535453" y="1676603"/>
                <a:ext cx="3121093" cy="2463799"/>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2E7BA86F-FB8D-8375-12AF-42D0B352A647}"/>
                  </a:ext>
                </a:extLst>
              </p:cNvPr>
              <p:cNvSpPr txBox="1"/>
              <p:nvPr/>
            </p:nvSpPr>
            <p:spPr>
              <a:xfrm>
                <a:off x="4744599" y="1915473"/>
                <a:ext cx="2702801" cy="369332"/>
              </a:xfrm>
              <a:prstGeom prst="rect">
                <a:avLst/>
              </a:prstGeom>
              <a:noFill/>
            </p:spPr>
            <p:txBody>
              <a:bodyPr wrap="square">
                <a:spAutoFit/>
              </a:bodyPr>
              <a:lstStyle/>
              <a:p>
                <a:r>
                  <a:rPr lang="pt-BR" b="1" dirty="0">
                    <a:effectLst/>
                  </a:rPr>
                  <a:t>R-M</a:t>
                </a:r>
                <a:endParaRPr lang="pt-BR" b="1" dirty="0"/>
              </a:p>
            </p:txBody>
          </p:sp>
          <p:sp>
            <p:nvSpPr>
              <p:cNvPr id="14" name="CaixaDeTexto 13">
                <a:extLst>
                  <a:ext uri="{FF2B5EF4-FFF2-40B4-BE49-F238E27FC236}">
                    <a16:creationId xmlns:a16="http://schemas.microsoft.com/office/drawing/2014/main" id="{64B09C2D-23C7-B705-DC39-2152AD18517A}"/>
                  </a:ext>
                </a:extLst>
              </p:cNvPr>
              <p:cNvSpPr txBox="1"/>
              <p:nvPr/>
            </p:nvSpPr>
            <p:spPr>
              <a:xfrm>
                <a:off x="4744599" y="2631976"/>
                <a:ext cx="2702801" cy="1323439"/>
              </a:xfrm>
              <a:prstGeom prst="rect">
                <a:avLst/>
              </a:prstGeom>
              <a:noFill/>
            </p:spPr>
            <p:txBody>
              <a:bodyPr wrap="square">
                <a:spAutoFit/>
              </a:bodyPr>
              <a:lstStyle/>
              <a:p>
                <a:r>
                  <a:rPr lang="pt-BR" sz="1600" dirty="0">
                    <a:solidFill>
                      <a:schemeClr val="bg2">
                        <a:lumMod val="25000"/>
                      </a:schemeClr>
                    </a:solidFill>
                    <a:effectLst/>
                  </a:rPr>
                  <a:t>Quando um dos elementos (operandos ou resultado) deve ser buscado/escrito na memória e ao menos um em registrador.</a:t>
                </a:r>
                <a:endParaRPr lang="pt-BR" sz="1600" dirty="0">
                  <a:solidFill>
                    <a:schemeClr val="bg2">
                      <a:lumMod val="25000"/>
                    </a:schemeClr>
                  </a:solidFill>
                </a:endParaRPr>
              </a:p>
            </p:txBody>
          </p:sp>
        </p:grpSp>
        <p:grpSp>
          <p:nvGrpSpPr>
            <p:cNvPr id="8" name="Agrupar 7">
              <a:extLst>
                <a:ext uri="{FF2B5EF4-FFF2-40B4-BE49-F238E27FC236}">
                  <a16:creationId xmlns:a16="http://schemas.microsoft.com/office/drawing/2014/main" id="{20567809-BD46-4B11-9EF9-767558BD8652}"/>
                </a:ext>
              </a:extLst>
            </p:cNvPr>
            <p:cNvGrpSpPr/>
            <p:nvPr/>
          </p:nvGrpSpPr>
          <p:grpSpPr>
            <a:xfrm>
              <a:off x="8046237" y="1676603"/>
              <a:ext cx="3121093" cy="2463799"/>
              <a:chOff x="8046237" y="1676603"/>
              <a:chExt cx="3121093" cy="2463799"/>
            </a:xfrm>
          </p:grpSpPr>
          <p:sp>
            <p:nvSpPr>
              <p:cNvPr id="9" name="Retângulo: Cantos Arredondados 8">
                <a:extLst>
                  <a:ext uri="{FF2B5EF4-FFF2-40B4-BE49-F238E27FC236}">
                    <a16:creationId xmlns:a16="http://schemas.microsoft.com/office/drawing/2014/main" id="{67CDD8FB-7998-7EA3-5F51-125B5EFF2170}"/>
                  </a:ext>
                </a:extLst>
              </p:cNvPr>
              <p:cNvSpPr/>
              <p:nvPr/>
            </p:nvSpPr>
            <p:spPr>
              <a:xfrm>
                <a:off x="8046237" y="1676603"/>
                <a:ext cx="3121093" cy="2463799"/>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7719A703-84E0-E660-FA4D-DC1E08DD5085}"/>
                  </a:ext>
                </a:extLst>
              </p:cNvPr>
              <p:cNvSpPr txBox="1"/>
              <p:nvPr/>
            </p:nvSpPr>
            <p:spPr>
              <a:xfrm>
                <a:off x="8260880" y="1946009"/>
                <a:ext cx="2702801" cy="369332"/>
              </a:xfrm>
              <a:prstGeom prst="rect">
                <a:avLst/>
              </a:prstGeom>
              <a:noFill/>
            </p:spPr>
            <p:txBody>
              <a:bodyPr wrap="square">
                <a:spAutoFit/>
              </a:bodyPr>
              <a:lstStyle/>
              <a:p>
                <a:r>
                  <a:rPr lang="pt-BR" b="1" dirty="0">
                    <a:effectLst/>
                  </a:rPr>
                  <a:t>M-M</a:t>
                </a:r>
                <a:endParaRPr lang="pt-BR" b="1" dirty="0"/>
              </a:p>
            </p:txBody>
          </p:sp>
          <p:sp>
            <p:nvSpPr>
              <p:cNvPr id="11" name="CaixaDeTexto 10">
                <a:extLst>
                  <a:ext uri="{FF2B5EF4-FFF2-40B4-BE49-F238E27FC236}">
                    <a16:creationId xmlns:a16="http://schemas.microsoft.com/office/drawing/2014/main" id="{6D33E960-618F-BC28-D53F-E715EE22B8EB}"/>
                  </a:ext>
                </a:extLst>
              </p:cNvPr>
              <p:cNvSpPr txBox="1"/>
              <p:nvPr/>
            </p:nvSpPr>
            <p:spPr>
              <a:xfrm>
                <a:off x="8260880" y="2662512"/>
                <a:ext cx="2702801" cy="830997"/>
              </a:xfrm>
              <a:prstGeom prst="rect">
                <a:avLst/>
              </a:prstGeom>
              <a:noFill/>
            </p:spPr>
            <p:txBody>
              <a:bodyPr wrap="square">
                <a:spAutoFit/>
              </a:bodyPr>
              <a:lstStyle/>
              <a:p>
                <a:r>
                  <a:rPr lang="pt-BR" sz="1600" dirty="0">
                    <a:solidFill>
                      <a:schemeClr val="bg2">
                        <a:lumMod val="25000"/>
                      </a:schemeClr>
                    </a:solidFill>
                    <a:effectLst/>
                  </a:rPr>
                  <a:t>Para instruções em que os operandos e o resultado estão na memória.</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257881603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Arquitetura CISC</a:t>
            </a:r>
          </a:p>
        </p:txBody>
      </p:sp>
      <p:sp>
        <p:nvSpPr>
          <p:cNvPr id="3" name="Espaço Reservado para Texto 2">
            <a:extLst>
              <a:ext uri="{FF2B5EF4-FFF2-40B4-BE49-F238E27FC236}">
                <a16:creationId xmlns:a16="http://schemas.microsoft.com/office/drawing/2014/main" id="{EE3A13F6-04EB-1150-FC57-666818D1E75B}"/>
              </a:ext>
            </a:extLst>
          </p:cNvPr>
          <p:cNvSpPr>
            <a:spLocks noGrp="1"/>
          </p:cNvSpPr>
          <p:nvPr>
            <p:ph type="body" sz="quarter" idx="11"/>
          </p:nvPr>
        </p:nvSpPr>
        <p:spPr/>
        <p:txBody>
          <a:bodyPr/>
          <a:lstStyle/>
          <a:p>
            <a:r>
              <a:rPr lang="pt-BR" dirty="0"/>
              <a:t>Múltiplo endereçamento</a:t>
            </a:r>
          </a:p>
        </p:txBody>
      </p:sp>
      <p:sp>
        <p:nvSpPr>
          <p:cNvPr id="19" name="CaixaDeTexto 18">
            <a:extLst>
              <a:ext uri="{FF2B5EF4-FFF2-40B4-BE49-F238E27FC236}">
                <a16:creationId xmlns:a16="http://schemas.microsoft.com/office/drawing/2014/main" id="{108AE2F5-9737-8801-7EFA-433772D7C08C}"/>
              </a:ext>
            </a:extLst>
          </p:cNvPr>
          <p:cNvSpPr txBox="1"/>
          <p:nvPr/>
        </p:nvSpPr>
        <p:spPr>
          <a:xfrm>
            <a:off x="1019175" y="2132807"/>
            <a:ext cx="10382250" cy="1200329"/>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CISC realiza operações complexas envolvendo busca, operação e armazenamento direto na memória principal.</a:t>
            </a:r>
          </a:p>
          <a:p>
            <a:pPr marL="285750" indent="-285750">
              <a:buFont typeface="Arial" panose="020B0604020202020204" pitchFamily="34" charset="0"/>
              <a:buChar char="•"/>
            </a:pPr>
            <a:r>
              <a:rPr lang="pt-BR" dirty="0">
                <a:solidFill>
                  <a:schemeClr val="bg2">
                    <a:lumMod val="25000"/>
                  </a:schemeClr>
                </a:solidFill>
              </a:rPr>
              <a:t>Código de máquina é mais simples de gerar pelo compilador devido à relação direta entre código em alto nível e instruções da arquitetura.</a:t>
            </a:r>
          </a:p>
        </p:txBody>
      </p:sp>
      <p:pic>
        <p:nvPicPr>
          <p:cNvPr id="18" name="Imagem 17">
            <a:extLst>
              <a:ext uri="{FF2B5EF4-FFF2-40B4-BE49-F238E27FC236}">
                <a16:creationId xmlns:a16="http://schemas.microsoft.com/office/drawing/2014/main" id="{D8760ED5-6C9B-BE28-8DBF-A5543A253D4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95469" y="3524865"/>
            <a:ext cx="5029662" cy="2955649"/>
          </a:xfrm>
          <a:prstGeom prst="rect">
            <a:avLst/>
          </a:prstGeom>
        </p:spPr>
      </p:pic>
    </p:spTree>
    <p:extLst>
      <p:ext uri="{BB962C8B-B14F-4D97-AF65-F5344CB8AC3E}">
        <p14:creationId xmlns:p14="http://schemas.microsoft.com/office/powerpoint/2010/main" val="245062423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Arquitetura CISC</a:t>
            </a:r>
          </a:p>
        </p:txBody>
      </p:sp>
      <p:sp>
        <p:nvSpPr>
          <p:cNvPr id="3" name="Espaço Reservado para Texto 2">
            <a:extLst>
              <a:ext uri="{FF2B5EF4-FFF2-40B4-BE49-F238E27FC236}">
                <a16:creationId xmlns:a16="http://schemas.microsoft.com/office/drawing/2014/main" id="{EE3A13F6-04EB-1150-FC57-666818D1E75B}"/>
              </a:ext>
            </a:extLst>
          </p:cNvPr>
          <p:cNvSpPr>
            <a:spLocks noGrp="1"/>
          </p:cNvSpPr>
          <p:nvPr>
            <p:ph type="body" sz="quarter" idx="11"/>
          </p:nvPr>
        </p:nvSpPr>
        <p:spPr/>
        <p:txBody>
          <a:bodyPr/>
          <a:lstStyle/>
          <a:p>
            <a:r>
              <a:rPr lang="pt-BR" dirty="0"/>
              <a:t>Múltiplo endereçamento</a:t>
            </a:r>
          </a:p>
        </p:txBody>
      </p:sp>
      <p:pic>
        <p:nvPicPr>
          <p:cNvPr id="4" name="Imagem 3">
            <a:extLst>
              <a:ext uri="{FF2B5EF4-FFF2-40B4-BE49-F238E27FC236}">
                <a16:creationId xmlns:a16="http://schemas.microsoft.com/office/drawing/2014/main" id="{7BECB063-87A6-FB5D-E252-F1DC3EF47130}"/>
              </a:ext>
            </a:extLst>
          </p:cNvPr>
          <p:cNvPicPr>
            <a:picLocks noChangeAspect="1"/>
          </p:cNvPicPr>
          <p:nvPr/>
        </p:nvPicPr>
        <p:blipFill>
          <a:blip r:embed="rId3"/>
          <a:stretch>
            <a:fillRect/>
          </a:stretch>
        </p:blipFill>
        <p:spPr>
          <a:xfrm>
            <a:off x="2742732" y="2312988"/>
            <a:ext cx="6706536" cy="3924848"/>
          </a:xfrm>
          <a:prstGeom prst="rect">
            <a:avLst/>
          </a:prstGeom>
        </p:spPr>
      </p:pic>
    </p:spTree>
    <p:extLst>
      <p:ext uri="{BB962C8B-B14F-4D97-AF65-F5344CB8AC3E}">
        <p14:creationId xmlns:p14="http://schemas.microsoft.com/office/powerpoint/2010/main" val="197763167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Arquitetura RISC</a:t>
            </a:r>
          </a:p>
        </p:txBody>
      </p:sp>
      <p:sp>
        <p:nvSpPr>
          <p:cNvPr id="2" name="Espaço Reservado para Texto 1">
            <a:extLst>
              <a:ext uri="{FF2B5EF4-FFF2-40B4-BE49-F238E27FC236}">
                <a16:creationId xmlns:a16="http://schemas.microsoft.com/office/drawing/2014/main" id="{E40F492C-907B-5318-7F0B-B04DC55714BB}"/>
              </a:ext>
            </a:extLst>
          </p:cNvPr>
          <p:cNvSpPr>
            <a:spLocks noGrp="1"/>
          </p:cNvSpPr>
          <p:nvPr>
            <p:ph type="body" sz="quarter" idx="11"/>
          </p:nvPr>
        </p:nvSpPr>
        <p:spPr/>
        <p:txBody>
          <a:bodyPr/>
          <a:lstStyle/>
          <a:p>
            <a:r>
              <a:rPr lang="pt-BR" dirty="0"/>
              <a:t>O conceito da arquitetura</a:t>
            </a:r>
          </a:p>
        </p:txBody>
      </p:sp>
      <p:sp>
        <p:nvSpPr>
          <p:cNvPr id="19" name="CaixaDeTexto 18">
            <a:extLst>
              <a:ext uri="{FF2B5EF4-FFF2-40B4-BE49-F238E27FC236}">
                <a16:creationId xmlns:a16="http://schemas.microsoft.com/office/drawing/2014/main" id="{E900AFDF-6341-9948-3980-52377EF58FC2}"/>
              </a:ext>
            </a:extLst>
          </p:cNvPr>
          <p:cNvSpPr txBox="1"/>
          <p:nvPr/>
        </p:nvSpPr>
        <p:spPr>
          <a:xfrm>
            <a:off x="1171574" y="2097425"/>
            <a:ext cx="9782176" cy="2308324"/>
          </a:xfrm>
          <a:prstGeom prst="rect">
            <a:avLst/>
          </a:prstGeom>
          <a:noFill/>
        </p:spPr>
        <p:txBody>
          <a:bodyPr wrap="square">
            <a:spAutoFit/>
          </a:bodyPr>
          <a:lstStyle/>
          <a:p>
            <a:r>
              <a:rPr lang="pt-BR" b="1" dirty="0">
                <a:solidFill>
                  <a:schemeClr val="bg2">
                    <a:lumMod val="25000"/>
                  </a:schemeClr>
                </a:solidFill>
              </a:rPr>
              <a:t>Instruções:</a:t>
            </a:r>
          </a:p>
          <a:p>
            <a:pPr marL="285750" indent="-285750">
              <a:buFont typeface="Arial" panose="020B0604020202020204" pitchFamily="34" charset="0"/>
              <a:buChar char="•"/>
            </a:pPr>
            <a:r>
              <a:rPr lang="pt-BR" dirty="0">
                <a:solidFill>
                  <a:schemeClr val="bg2">
                    <a:lumMod val="25000"/>
                  </a:schemeClr>
                </a:solidFill>
              </a:rPr>
              <a:t>Poucas instruções genéricas.</a:t>
            </a:r>
          </a:p>
          <a:p>
            <a:pPr marL="285750" indent="-285750">
              <a:buFont typeface="Arial" panose="020B0604020202020204" pitchFamily="34" charset="0"/>
              <a:buChar char="•"/>
            </a:pPr>
            <a:r>
              <a:rPr lang="pt-BR" dirty="0">
                <a:solidFill>
                  <a:schemeClr val="bg2">
                    <a:lumMod val="25000"/>
                  </a:schemeClr>
                </a:solidFill>
              </a:rPr>
              <a:t>Operações mais complexas são montadas a partir dessas instruções.</a:t>
            </a:r>
          </a:p>
          <a:p>
            <a:pPr marL="285750" indent="-285750">
              <a:buFont typeface="Arial" panose="020B0604020202020204" pitchFamily="34" charset="0"/>
              <a:buChar char="•"/>
            </a:pPr>
            <a:r>
              <a:rPr lang="pt-BR" dirty="0">
                <a:solidFill>
                  <a:schemeClr val="bg2">
                    <a:lumMod val="25000"/>
                  </a:schemeClr>
                </a:solidFill>
              </a:rPr>
              <a:t>Instruções operam apenas sobre os registradores, exceto para acesso à memória.</a:t>
            </a:r>
          </a:p>
          <a:p>
            <a:endParaRPr lang="pt-BR" dirty="0">
              <a:solidFill>
                <a:schemeClr val="bg2">
                  <a:lumMod val="25000"/>
                </a:schemeClr>
              </a:solidFill>
            </a:endParaRPr>
          </a:p>
          <a:p>
            <a:r>
              <a:rPr lang="pt-BR" b="1" dirty="0">
                <a:solidFill>
                  <a:schemeClr val="bg2">
                    <a:lumMod val="25000"/>
                  </a:schemeClr>
                </a:solidFill>
              </a:rPr>
              <a:t>Unidade de Controle:</a:t>
            </a:r>
          </a:p>
          <a:p>
            <a:pPr marL="285750" indent="-285750">
              <a:buFont typeface="Arial" panose="020B0604020202020204" pitchFamily="34" charset="0"/>
              <a:buChar char="•"/>
            </a:pPr>
            <a:r>
              <a:rPr lang="pt-BR" dirty="0">
                <a:solidFill>
                  <a:schemeClr val="bg2">
                    <a:lumMod val="25000"/>
                  </a:schemeClr>
                </a:solidFill>
              </a:rPr>
              <a:t>Simples para decodificar as instruções.</a:t>
            </a:r>
          </a:p>
          <a:p>
            <a:pPr marL="285750" indent="-285750">
              <a:buFont typeface="Arial" panose="020B0604020202020204" pitchFamily="34" charset="0"/>
              <a:buChar char="•"/>
            </a:pPr>
            <a:r>
              <a:rPr lang="pt-BR" dirty="0">
                <a:solidFill>
                  <a:schemeClr val="bg2">
                    <a:lumMod val="25000"/>
                  </a:schemeClr>
                </a:solidFill>
              </a:rPr>
              <a:t>Mais espaço disponível para registradores.</a:t>
            </a:r>
          </a:p>
        </p:txBody>
      </p:sp>
      <p:pic>
        <p:nvPicPr>
          <p:cNvPr id="10" name="Imagem 9">
            <a:extLst>
              <a:ext uri="{FF2B5EF4-FFF2-40B4-BE49-F238E27FC236}">
                <a16:creationId xmlns:a16="http://schemas.microsoft.com/office/drawing/2014/main" id="{9F1F1985-8F8E-F7BE-83B5-0020F5A7A9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05150" y="4962507"/>
            <a:ext cx="6267450" cy="697013"/>
          </a:xfrm>
          <a:prstGeom prst="rect">
            <a:avLst/>
          </a:prstGeom>
        </p:spPr>
      </p:pic>
    </p:spTree>
    <p:extLst>
      <p:ext uri="{BB962C8B-B14F-4D97-AF65-F5344CB8AC3E}">
        <p14:creationId xmlns:p14="http://schemas.microsoft.com/office/powerpoint/2010/main" val="171014679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Arquitetura RISC</a:t>
            </a:r>
          </a:p>
        </p:txBody>
      </p:sp>
      <p:sp>
        <p:nvSpPr>
          <p:cNvPr id="2" name="Espaço Reservado para Texto 1">
            <a:extLst>
              <a:ext uri="{FF2B5EF4-FFF2-40B4-BE49-F238E27FC236}">
                <a16:creationId xmlns:a16="http://schemas.microsoft.com/office/drawing/2014/main" id="{E40F492C-907B-5318-7F0B-B04DC55714BB}"/>
              </a:ext>
            </a:extLst>
          </p:cNvPr>
          <p:cNvSpPr>
            <a:spLocks noGrp="1"/>
          </p:cNvSpPr>
          <p:nvPr>
            <p:ph type="body" sz="quarter" idx="11"/>
          </p:nvPr>
        </p:nvSpPr>
        <p:spPr/>
        <p:txBody>
          <a:bodyPr/>
          <a:lstStyle/>
          <a:p>
            <a:r>
              <a:rPr lang="pt-BR" dirty="0"/>
              <a:t>Origem</a:t>
            </a:r>
          </a:p>
        </p:txBody>
      </p:sp>
      <p:sp>
        <p:nvSpPr>
          <p:cNvPr id="19" name="CaixaDeTexto 18">
            <a:extLst>
              <a:ext uri="{FF2B5EF4-FFF2-40B4-BE49-F238E27FC236}">
                <a16:creationId xmlns:a16="http://schemas.microsoft.com/office/drawing/2014/main" id="{E900AFDF-6341-9948-3980-52377EF58FC2}"/>
              </a:ext>
            </a:extLst>
          </p:cNvPr>
          <p:cNvSpPr txBox="1"/>
          <p:nvPr/>
        </p:nvSpPr>
        <p:spPr>
          <a:xfrm>
            <a:off x="1171574" y="2097425"/>
            <a:ext cx="9782176" cy="2308324"/>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RISC surgiu nos anos 80, retroativamente chamando os anteriores de CISC.</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Tentativa de resolver deficiências dos processadores tradicionais.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Programas pouco usavam operações complexas devido à otimização de código.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Múltiplos endereçamentos causavam variação nos ciclos de instrução, e U.C. grande limitava registradores.</a:t>
            </a:r>
          </a:p>
        </p:txBody>
      </p:sp>
    </p:spTree>
    <p:extLst>
      <p:ext uri="{BB962C8B-B14F-4D97-AF65-F5344CB8AC3E}">
        <p14:creationId xmlns:p14="http://schemas.microsoft.com/office/powerpoint/2010/main" val="214781107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Arquitetura RISC</a:t>
            </a:r>
          </a:p>
        </p:txBody>
      </p:sp>
      <p:sp>
        <p:nvSpPr>
          <p:cNvPr id="2" name="Espaço Reservado para Texto 1">
            <a:extLst>
              <a:ext uri="{FF2B5EF4-FFF2-40B4-BE49-F238E27FC236}">
                <a16:creationId xmlns:a16="http://schemas.microsoft.com/office/drawing/2014/main" id="{E40F492C-907B-5318-7F0B-B04DC55714BB}"/>
              </a:ext>
            </a:extLst>
          </p:cNvPr>
          <p:cNvSpPr>
            <a:spLocks noGrp="1"/>
          </p:cNvSpPr>
          <p:nvPr>
            <p:ph type="body" sz="quarter" idx="11"/>
          </p:nvPr>
        </p:nvSpPr>
        <p:spPr/>
        <p:txBody>
          <a:bodyPr/>
          <a:lstStyle/>
          <a:p>
            <a:r>
              <a:rPr lang="pt-BR" dirty="0"/>
              <a:t>Premissas e características</a:t>
            </a:r>
          </a:p>
        </p:txBody>
      </p:sp>
      <p:sp>
        <p:nvSpPr>
          <p:cNvPr id="19" name="CaixaDeTexto 18">
            <a:extLst>
              <a:ext uri="{FF2B5EF4-FFF2-40B4-BE49-F238E27FC236}">
                <a16:creationId xmlns:a16="http://schemas.microsoft.com/office/drawing/2014/main" id="{E900AFDF-6341-9948-3980-52377EF58FC2}"/>
              </a:ext>
            </a:extLst>
          </p:cNvPr>
          <p:cNvSpPr txBox="1"/>
          <p:nvPr/>
        </p:nvSpPr>
        <p:spPr>
          <a:xfrm>
            <a:off x="1171574" y="2097425"/>
            <a:ext cx="9782176" cy="646331"/>
          </a:xfrm>
          <a:prstGeom prst="rect">
            <a:avLst/>
          </a:prstGeom>
          <a:noFill/>
        </p:spPr>
        <p:txBody>
          <a:bodyPr wrap="square">
            <a:spAutoFit/>
          </a:bodyPr>
          <a:lstStyle/>
          <a:p>
            <a:r>
              <a:rPr lang="pt-BR" dirty="0">
                <a:solidFill>
                  <a:schemeClr val="bg2">
                    <a:lumMod val="25000"/>
                  </a:schemeClr>
                </a:solidFill>
              </a:rPr>
              <a:t>A nova abordagem proposta possuía algumas premissas que geraram certas características na arquitetura resultante:</a:t>
            </a:r>
          </a:p>
        </p:txBody>
      </p:sp>
      <p:grpSp>
        <p:nvGrpSpPr>
          <p:cNvPr id="3" name="Agrupar 2">
            <a:extLst>
              <a:ext uri="{FF2B5EF4-FFF2-40B4-BE49-F238E27FC236}">
                <a16:creationId xmlns:a16="http://schemas.microsoft.com/office/drawing/2014/main" id="{5E9A06D3-1967-B3C7-93B8-42401A10F44C}"/>
              </a:ext>
            </a:extLst>
          </p:cNvPr>
          <p:cNvGrpSpPr/>
          <p:nvPr/>
        </p:nvGrpSpPr>
        <p:grpSpPr>
          <a:xfrm>
            <a:off x="1019175" y="3094156"/>
            <a:ext cx="9869804" cy="2430344"/>
            <a:chOff x="6389653" y="1676603"/>
            <a:chExt cx="3121093" cy="2430344"/>
          </a:xfrm>
        </p:grpSpPr>
        <p:sp>
          <p:nvSpPr>
            <p:cNvPr id="4" name="Retângulo: Cantos Arredondados 3">
              <a:extLst>
                <a:ext uri="{FF2B5EF4-FFF2-40B4-BE49-F238E27FC236}">
                  <a16:creationId xmlns:a16="http://schemas.microsoft.com/office/drawing/2014/main" id="{EBD9BB8D-D0AB-01A0-FFAE-FC3F6E4A2ACC}"/>
                </a:ext>
              </a:extLst>
            </p:cNvPr>
            <p:cNvSpPr/>
            <p:nvPr/>
          </p:nvSpPr>
          <p:spPr>
            <a:xfrm>
              <a:off x="6389653" y="1676603"/>
              <a:ext cx="3121093" cy="243034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8945BF56-34C2-1A66-7E95-3B31966136F0}"/>
                </a:ext>
              </a:extLst>
            </p:cNvPr>
            <p:cNvSpPr txBox="1"/>
            <p:nvPr/>
          </p:nvSpPr>
          <p:spPr>
            <a:xfrm>
              <a:off x="6598799" y="1915473"/>
              <a:ext cx="2702801" cy="369332"/>
            </a:xfrm>
            <a:prstGeom prst="rect">
              <a:avLst/>
            </a:prstGeom>
            <a:noFill/>
          </p:spPr>
          <p:txBody>
            <a:bodyPr wrap="square">
              <a:spAutoFit/>
            </a:bodyPr>
            <a:lstStyle/>
            <a:p>
              <a:r>
                <a:rPr lang="pt-BR" b="1" dirty="0">
                  <a:effectLst/>
                </a:rPr>
                <a:t>Quantidade de Instruções</a:t>
              </a:r>
              <a:endParaRPr lang="pt-BR" b="1" dirty="0"/>
            </a:p>
          </p:txBody>
        </p:sp>
        <p:sp>
          <p:nvSpPr>
            <p:cNvPr id="6" name="CaixaDeTexto 5">
              <a:extLst>
                <a:ext uri="{FF2B5EF4-FFF2-40B4-BE49-F238E27FC236}">
                  <a16:creationId xmlns:a16="http://schemas.microsoft.com/office/drawing/2014/main" id="{6B3E8A5E-3C57-DEF7-A55A-8F33E727B2A5}"/>
                </a:ext>
              </a:extLst>
            </p:cNvPr>
            <p:cNvSpPr txBox="1"/>
            <p:nvPr/>
          </p:nvSpPr>
          <p:spPr>
            <a:xfrm>
              <a:off x="6598798" y="2415049"/>
              <a:ext cx="2702801" cy="1569660"/>
            </a:xfrm>
            <a:prstGeom prst="rect">
              <a:avLst/>
            </a:prstGeom>
            <a:noFill/>
          </p:spPr>
          <p:txBody>
            <a:bodyPr wrap="square">
              <a:spAutoFit/>
            </a:bodyPr>
            <a:lstStyle/>
            <a:p>
              <a:r>
                <a:rPr lang="pt-BR" sz="1600" b="1" dirty="0">
                  <a:solidFill>
                    <a:schemeClr val="bg2">
                      <a:lumMod val="25000"/>
                    </a:schemeClr>
                  </a:solidFill>
                  <a:effectLst/>
                </a:rPr>
                <a:t>Premissa: </a:t>
              </a:r>
              <a:r>
                <a:rPr lang="pt-BR" sz="1600" dirty="0">
                  <a:solidFill>
                    <a:schemeClr val="bg2">
                      <a:lumMod val="25000"/>
                    </a:schemeClr>
                  </a:solidFill>
                  <a:effectLst/>
                </a:rPr>
                <a:t>quantidade restrita de instruções, com as quais era possível montar as outras.</a:t>
              </a:r>
            </a:p>
            <a:p>
              <a:endParaRPr lang="pt-BR" sz="1600" dirty="0">
                <a:solidFill>
                  <a:schemeClr val="bg2">
                    <a:lumMod val="25000"/>
                  </a:schemeClr>
                </a:solidFill>
                <a:effectLst/>
              </a:endParaRPr>
            </a:p>
            <a:p>
              <a:r>
                <a:rPr lang="pt-BR" sz="1600" dirty="0">
                  <a:solidFill>
                    <a:schemeClr val="bg2">
                      <a:lumMod val="25000"/>
                    </a:schemeClr>
                  </a:solidFill>
                  <a:effectLst/>
                </a:rPr>
                <a:t>A quantidade reduzida de instruções diminui o tamanho e a complexidade da Unidade de Controle para decodificação da instrução. Com isso, sobra mais espaço para registradores no processador. Enquanto os processadores CISC costumam ter até 8 registradores, é comum que os processadores RISC tenham mais de 32, chegando até a algumas centenas.</a:t>
              </a:r>
              <a:endParaRPr lang="pt-BR" sz="1600" dirty="0">
                <a:solidFill>
                  <a:schemeClr val="bg2">
                    <a:lumMod val="25000"/>
                  </a:schemeClr>
                </a:solidFill>
              </a:endParaRPr>
            </a:p>
          </p:txBody>
        </p:sp>
      </p:grpSp>
    </p:spTree>
    <p:extLst>
      <p:ext uri="{BB962C8B-B14F-4D97-AF65-F5344CB8AC3E}">
        <p14:creationId xmlns:p14="http://schemas.microsoft.com/office/powerpoint/2010/main" val="321008607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Arquitetura RISC</a:t>
            </a:r>
          </a:p>
        </p:txBody>
      </p:sp>
      <p:sp>
        <p:nvSpPr>
          <p:cNvPr id="2" name="Espaço Reservado para Texto 1">
            <a:extLst>
              <a:ext uri="{FF2B5EF4-FFF2-40B4-BE49-F238E27FC236}">
                <a16:creationId xmlns:a16="http://schemas.microsoft.com/office/drawing/2014/main" id="{E40F492C-907B-5318-7F0B-B04DC55714BB}"/>
              </a:ext>
            </a:extLst>
          </p:cNvPr>
          <p:cNvSpPr>
            <a:spLocks noGrp="1"/>
          </p:cNvSpPr>
          <p:nvPr>
            <p:ph type="body" sz="quarter" idx="11"/>
          </p:nvPr>
        </p:nvSpPr>
        <p:spPr/>
        <p:txBody>
          <a:bodyPr/>
          <a:lstStyle/>
          <a:p>
            <a:r>
              <a:rPr lang="pt-BR" dirty="0"/>
              <a:t>Premissas e características</a:t>
            </a:r>
          </a:p>
        </p:txBody>
      </p:sp>
      <p:grpSp>
        <p:nvGrpSpPr>
          <p:cNvPr id="3" name="Agrupar 2">
            <a:extLst>
              <a:ext uri="{FF2B5EF4-FFF2-40B4-BE49-F238E27FC236}">
                <a16:creationId xmlns:a16="http://schemas.microsoft.com/office/drawing/2014/main" id="{5E9A06D3-1967-B3C7-93B8-42401A10F44C}"/>
              </a:ext>
            </a:extLst>
          </p:cNvPr>
          <p:cNvGrpSpPr/>
          <p:nvPr/>
        </p:nvGrpSpPr>
        <p:grpSpPr>
          <a:xfrm>
            <a:off x="1019175" y="2513131"/>
            <a:ext cx="9869804" cy="2430344"/>
            <a:chOff x="6389653" y="1676603"/>
            <a:chExt cx="3121093" cy="2430344"/>
          </a:xfrm>
        </p:grpSpPr>
        <p:sp>
          <p:nvSpPr>
            <p:cNvPr id="4" name="Retângulo: Cantos Arredondados 3">
              <a:extLst>
                <a:ext uri="{FF2B5EF4-FFF2-40B4-BE49-F238E27FC236}">
                  <a16:creationId xmlns:a16="http://schemas.microsoft.com/office/drawing/2014/main" id="{EBD9BB8D-D0AB-01A0-FFAE-FC3F6E4A2ACC}"/>
                </a:ext>
              </a:extLst>
            </p:cNvPr>
            <p:cNvSpPr/>
            <p:nvPr/>
          </p:nvSpPr>
          <p:spPr>
            <a:xfrm>
              <a:off x="6389653" y="1676603"/>
              <a:ext cx="3121093" cy="243034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8945BF56-34C2-1A66-7E95-3B31966136F0}"/>
                </a:ext>
              </a:extLst>
            </p:cNvPr>
            <p:cNvSpPr txBox="1"/>
            <p:nvPr/>
          </p:nvSpPr>
          <p:spPr>
            <a:xfrm>
              <a:off x="6598799" y="1915473"/>
              <a:ext cx="2702801" cy="369332"/>
            </a:xfrm>
            <a:prstGeom prst="rect">
              <a:avLst/>
            </a:prstGeom>
            <a:noFill/>
          </p:spPr>
          <p:txBody>
            <a:bodyPr wrap="square">
              <a:spAutoFit/>
            </a:bodyPr>
            <a:lstStyle/>
            <a:p>
              <a:r>
                <a:rPr lang="pt-BR" b="1" dirty="0">
                  <a:effectLst/>
                </a:rPr>
                <a:t>Tempo de Execução</a:t>
              </a:r>
              <a:endParaRPr lang="pt-BR" b="1" dirty="0"/>
            </a:p>
          </p:txBody>
        </p:sp>
        <p:sp>
          <p:nvSpPr>
            <p:cNvPr id="6" name="CaixaDeTexto 5">
              <a:extLst>
                <a:ext uri="{FF2B5EF4-FFF2-40B4-BE49-F238E27FC236}">
                  <a16:creationId xmlns:a16="http://schemas.microsoft.com/office/drawing/2014/main" id="{6B3E8A5E-3C57-DEF7-A55A-8F33E727B2A5}"/>
                </a:ext>
              </a:extLst>
            </p:cNvPr>
            <p:cNvSpPr txBox="1"/>
            <p:nvPr/>
          </p:nvSpPr>
          <p:spPr>
            <a:xfrm>
              <a:off x="6598798" y="2415049"/>
              <a:ext cx="2702801" cy="1569660"/>
            </a:xfrm>
            <a:prstGeom prst="rect">
              <a:avLst/>
            </a:prstGeom>
            <a:noFill/>
          </p:spPr>
          <p:txBody>
            <a:bodyPr wrap="square">
              <a:spAutoFit/>
            </a:bodyPr>
            <a:lstStyle/>
            <a:p>
              <a:r>
                <a:rPr lang="pt-BR" sz="1600" b="1" dirty="0">
                  <a:solidFill>
                    <a:schemeClr val="bg2">
                      <a:lumMod val="25000"/>
                    </a:schemeClr>
                  </a:solidFill>
                  <a:effectLst/>
                </a:rPr>
                <a:t>Premissa: </a:t>
              </a:r>
              <a:r>
                <a:rPr lang="pt-BR" sz="1600" dirty="0">
                  <a:solidFill>
                    <a:schemeClr val="bg2">
                      <a:lumMod val="25000"/>
                    </a:schemeClr>
                  </a:solidFill>
                  <a:effectLst/>
                </a:rPr>
                <a:t>as instruções devem ser executadas com duração próxima, facilitando o pipeline.</a:t>
              </a:r>
            </a:p>
            <a:p>
              <a:endParaRPr lang="pt-BR" sz="1600" dirty="0">
                <a:solidFill>
                  <a:schemeClr val="bg2">
                    <a:lumMod val="25000"/>
                  </a:schemeClr>
                </a:solidFill>
                <a:effectLst/>
              </a:endParaRPr>
            </a:p>
            <a:p>
              <a:r>
                <a:rPr lang="pt-BR" sz="1600" dirty="0">
                  <a:solidFill>
                    <a:schemeClr val="bg2">
                      <a:lumMod val="25000"/>
                    </a:schemeClr>
                  </a:solidFill>
                  <a:effectLst/>
                </a:rPr>
                <a:t>A premissa de execução com duração próxima serve para facilitar a previsibilidade do processamento de cada instrução. A ideia é que cada etapa da instrução consiga ser executada em um ciclo de máquina (CLK). Como todas as instruções operam usando apenas os rápidos registradores, isso é possível. As exceções são as instruções LOAD e STORE.</a:t>
              </a:r>
              <a:endParaRPr lang="pt-BR" sz="1600" dirty="0">
                <a:solidFill>
                  <a:schemeClr val="bg2">
                    <a:lumMod val="25000"/>
                  </a:schemeClr>
                </a:solidFill>
              </a:endParaRPr>
            </a:p>
          </p:txBody>
        </p:sp>
      </p:grpSp>
    </p:spTree>
    <p:extLst>
      <p:ext uri="{BB962C8B-B14F-4D97-AF65-F5344CB8AC3E}">
        <p14:creationId xmlns:p14="http://schemas.microsoft.com/office/powerpoint/2010/main" val="20316477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Arquitetura RISC</a:t>
            </a:r>
          </a:p>
        </p:txBody>
      </p:sp>
      <p:sp>
        <p:nvSpPr>
          <p:cNvPr id="2" name="Espaço Reservado para Texto 1">
            <a:extLst>
              <a:ext uri="{FF2B5EF4-FFF2-40B4-BE49-F238E27FC236}">
                <a16:creationId xmlns:a16="http://schemas.microsoft.com/office/drawing/2014/main" id="{E40F492C-907B-5318-7F0B-B04DC55714BB}"/>
              </a:ext>
            </a:extLst>
          </p:cNvPr>
          <p:cNvSpPr>
            <a:spLocks noGrp="1"/>
          </p:cNvSpPr>
          <p:nvPr>
            <p:ph type="body" sz="quarter" idx="11"/>
          </p:nvPr>
        </p:nvSpPr>
        <p:spPr/>
        <p:txBody>
          <a:bodyPr/>
          <a:lstStyle/>
          <a:p>
            <a:r>
              <a:rPr lang="pt-BR" dirty="0"/>
              <a:t>Premissas e características</a:t>
            </a:r>
          </a:p>
        </p:txBody>
      </p:sp>
      <p:grpSp>
        <p:nvGrpSpPr>
          <p:cNvPr id="8" name="Agrupar 7">
            <a:extLst>
              <a:ext uri="{FF2B5EF4-FFF2-40B4-BE49-F238E27FC236}">
                <a16:creationId xmlns:a16="http://schemas.microsoft.com/office/drawing/2014/main" id="{33D67EA7-B2B2-D2F9-6C85-8DC0C484F452}"/>
              </a:ext>
            </a:extLst>
          </p:cNvPr>
          <p:cNvGrpSpPr/>
          <p:nvPr/>
        </p:nvGrpSpPr>
        <p:grpSpPr>
          <a:xfrm>
            <a:off x="1019175" y="2587971"/>
            <a:ext cx="9869804" cy="2814291"/>
            <a:chOff x="6389653" y="1676602"/>
            <a:chExt cx="3121093" cy="2814291"/>
          </a:xfrm>
        </p:grpSpPr>
        <p:sp>
          <p:nvSpPr>
            <p:cNvPr id="9" name="Retângulo: Cantos Arredondados 8">
              <a:extLst>
                <a:ext uri="{FF2B5EF4-FFF2-40B4-BE49-F238E27FC236}">
                  <a16:creationId xmlns:a16="http://schemas.microsoft.com/office/drawing/2014/main" id="{84D73361-0459-EE4E-8D23-F1D9425B1835}"/>
                </a:ext>
              </a:extLst>
            </p:cNvPr>
            <p:cNvSpPr/>
            <p:nvPr/>
          </p:nvSpPr>
          <p:spPr>
            <a:xfrm>
              <a:off x="6389653" y="1676602"/>
              <a:ext cx="3121093" cy="281429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8610D11D-7BE9-F198-77B5-59E86CA96F5F}"/>
                </a:ext>
              </a:extLst>
            </p:cNvPr>
            <p:cNvSpPr txBox="1"/>
            <p:nvPr/>
          </p:nvSpPr>
          <p:spPr>
            <a:xfrm>
              <a:off x="6598799" y="1915473"/>
              <a:ext cx="2702801" cy="369332"/>
            </a:xfrm>
            <a:prstGeom prst="rect">
              <a:avLst/>
            </a:prstGeom>
            <a:noFill/>
          </p:spPr>
          <p:txBody>
            <a:bodyPr wrap="square">
              <a:spAutoFit/>
            </a:bodyPr>
            <a:lstStyle/>
            <a:p>
              <a:r>
                <a:rPr lang="pt-BR" b="1" dirty="0">
                  <a:effectLst/>
                </a:rPr>
                <a:t>Operação das Instruções</a:t>
              </a:r>
              <a:endParaRPr lang="pt-BR" b="1" dirty="0"/>
            </a:p>
          </p:txBody>
        </p:sp>
        <p:sp>
          <p:nvSpPr>
            <p:cNvPr id="11" name="CaixaDeTexto 10">
              <a:extLst>
                <a:ext uri="{FF2B5EF4-FFF2-40B4-BE49-F238E27FC236}">
                  <a16:creationId xmlns:a16="http://schemas.microsoft.com/office/drawing/2014/main" id="{143323F4-A722-D171-90B6-FE0EEBA89ECA}"/>
                </a:ext>
              </a:extLst>
            </p:cNvPr>
            <p:cNvSpPr txBox="1"/>
            <p:nvPr/>
          </p:nvSpPr>
          <p:spPr>
            <a:xfrm>
              <a:off x="6598798" y="2415049"/>
              <a:ext cx="2702801" cy="1815882"/>
            </a:xfrm>
            <a:prstGeom prst="rect">
              <a:avLst/>
            </a:prstGeom>
            <a:noFill/>
          </p:spPr>
          <p:txBody>
            <a:bodyPr wrap="square">
              <a:spAutoFit/>
            </a:bodyPr>
            <a:lstStyle/>
            <a:p>
              <a:r>
                <a:rPr lang="pt-BR" sz="1600" b="1" dirty="0">
                  <a:solidFill>
                    <a:schemeClr val="bg2">
                      <a:lumMod val="25000"/>
                    </a:schemeClr>
                  </a:solidFill>
                  <a:effectLst/>
                </a:rPr>
                <a:t>Premissa: </a:t>
              </a:r>
              <a:r>
                <a:rPr lang="pt-BR" sz="1600" dirty="0">
                  <a:solidFill>
                    <a:schemeClr val="bg2">
                      <a:lumMod val="25000"/>
                    </a:schemeClr>
                  </a:solidFill>
                  <a:effectLst/>
                </a:rPr>
                <a:t>as instruções devem operar sobre registradores, exceto em algumas específicas para busca e gravação de dados na memória (LOAD e STORE). As instruções LOAD e STORE servem para acessar a memória.</a:t>
              </a:r>
            </a:p>
            <a:p>
              <a:endParaRPr lang="pt-BR" sz="1600" dirty="0">
                <a:solidFill>
                  <a:schemeClr val="bg2">
                    <a:lumMod val="25000"/>
                  </a:schemeClr>
                </a:solidFill>
                <a:effectLst/>
              </a:endParaRPr>
            </a:p>
            <a:p>
              <a:r>
                <a:rPr lang="pt-BR" sz="1600" dirty="0">
                  <a:solidFill>
                    <a:schemeClr val="bg2">
                      <a:lumMod val="25000"/>
                    </a:schemeClr>
                  </a:solidFill>
                  <a:effectLst/>
                </a:rPr>
                <a:t>Com a operação sobre os registradores, o pipeline executa de forma próxima ao ideal (1 etapa por ciclo), exceto pelos acessos à memória das instruções LOAD e STORE, que demandam um tempo maior de espera.</a:t>
              </a:r>
              <a:endParaRPr lang="pt-BR" sz="1600" dirty="0">
                <a:solidFill>
                  <a:schemeClr val="bg2">
                    <a:lumMod val="25000"/>
                  </a:schemeClr>
                </a:solidFill>
              </a:endParaRPr>
            </a:p>
          </p:txBody>
        </p:sp>
      </p:grpSp>
    </p:spTree>
    <p:extLst>
      <p:ext uri="{BB962C8B-B14F-4D97-AF65-F5344CB8AC3E}">
        <p14:creationId xmlns:p14="http://schemas.microsoft.com/office/powerpoint/2010/main" val="41865236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Arquitetura RISC</a:t>
            </a:r>
          </a:p>
        </p:txBody>
      </p:sp>
      <p:sp>
        <p:nvSpPr>
          <p:cNvPr id="2" name="Espaço Reservado para Texto 1">
            <a:extLst>
              <a:ext uri="{FF2B5EF4-FFF2-40B4-BE49-F238E27FC236}">
                <a16:creationId xmlns:a16="http://schemas.microsoft.com/office/drawing/2014/main" id="{E40F492C-907B-5318-7F0B-B04DC55714BB}"/>
              </a:ext>
            </a:extLst>
          </p:cNvPr>
          <p:cNvSpPr>
            <a:spLocks noGrp="1"/>
          </p:cNvSpPr>
          <p:nvPr>
            <p:ph type="body" sz="quarter" idx="11"/>
          </p:nvPr>
        </p:nvSpPr>
        <p:spPr/>
        <p:txBody>
          <a:bodyPr/>
          <a:lstStyle/>
          <a:p>
            <a:r>
              <a:rPr lang="pt-BR" dirty="0"/>
              <a:t>Pipeline</a:t>
            </a:r>
          </a:p>
        </p:txBody>
      </p:sp>
      <p:pic>
        <p:nvPicPr>
          <p:cNvPr id="4" name="Imagem 3" descr="Aplicativo&#10;&#10;Descrição gerada automaticamente com confiança média">
            <a:extLst>
              <a:ext uri="{FF2B5EF4-FFF2-40B4-BE49-F238E27FC236}">
                <a16:creationId xmlns:a16="http://schemas.microsoft.com/office/drawing/2014/main" id="{7025C189-939E-619D-7570-D52643FA90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00338" y="3225285"/>
            <a:ext cx="6791324" cy="3174643"/>
          </a:xfrm>
          <a:prstGeom prst="rect">
            <a:avLst/>
          </a:prstGeom>
        </p:spPr>
      </p:pic>
      <p:sp>
        <p:nvSpPr>
          <p:cNvPr id="6" name="CaixaDeTexto 5">
            <a:extLst>
              <a:ext uri="{FF2B5EF4-FFF2-40B4-BE49-F238E27FC236}">
                <a16:creationId xmlns:a16="http://schemas.microsoft.com/office/drawing/2014/main" id="{E3F21AA5-2EED-36E3-D21C-EF404481D789}"/>
              </a:ext>
            </a:extLst>
          </p:cNvPr>
          <p:cNvSpPr txBox="1"/>
          <p:nvPr/>
        </p:nvSpPr>
        <p:spPr>
          <a:xfrm>
            <a:off x="1019175" y="1966397"/>
            <a:ext cx="10448925" cy="1200329"/>
          </a:xfrm>
          <a:prstGeom prst="rect">
            <a:avLst/>
          </a:prstGeom>
          <a:noFill/>
        </p:spPr>
        <p:txBody>
          <a:bodyPr wrap="square">
            <a:spAutoFit/>
          </a:bodyPr>
          <a:lstStyle/>
          <a:p>
            <a:r>
              <a:rPr lang="pt-BR" dirty="0">
                <a:solidFill>
                  <a:schemeClr val="bg2">
                    <a:lumMod val="25000"/>
                  </a:schemeClr>
                </a:solidFill>
              </a:rPr>
              <a:t>Considere as etapas vistas anteriormente: Buscar Instrução (BI), Decodificar Instrução (DI), Execução (EXE), Acesso à Memória (AM) e </a:t>
            </a:r>
            <a:r>
              <a:rPr lang="pt-BR" dirty="0" err="1">
                <a:solidFill>
                  <a:schemeClr val="bg2">
                    <a:lumMod val="25000"/>
                  </a:schemeClr>
                </a:solidFill>
              </a:rPr>
              <a:t>WriteBack</a:t>
            </a:r>
            <a:r>
              <a:rPr lang="pt-BR" dirty="0">
                <a:solidFill>
                  <a:schemeClr val="bg2">
                    <a:lumMod val="25000"/>
                  </a:schemeClr>
                </a:solidFill>
              </a:rPr>
              <a:t> (WB).</a:t>
            </a:r>
          </a:p>
          <a:p>
            <a:endParaRPr lang="pt-BR" dirty="0">
              <a:solidFill>
                <a:schemeClr val="bg2">
                  <a:lumMod val="25000"/>
                </a:schemeClr>
              </a:solidFill>
            </a:endParaRPr>
          </a:p>
          <a:p>
            <a:r>
              <a:rPr lang="pt-BR" dirty="0">
                <a:solidFill>
                  <a:schemeClr val="bg2">
                    <a:lumMod val="25000"/>
                  </a:schemeClr>
                </a:solidFill>
              </a:rPr>
              <a:t>Exemplo de pipeline com modelo RISC com 3 instruções executadas durante 10 pulsos de </a:t>
            </a:r>
            <a:r>
              <a:rPr lang="pt-BR" dirty="0" err="1">
                <a:solidFill>
                  <a:schemeClr val="bg2">
                    <a:lumMod val="25000"/>
                  </a:schemeClr>
                </a:solidFill>
              </a:rPr>
              <a:t>clock</a:t>
            </a:r>
            <a:r>
              <a:rPr lang="pt-BR" dirty="0">
                <a:solidFill>
                  <a:schemeClr val="bg2">
                    <a:lumMod val="25000"/>
                  </a:schemeClr>
                </a:solidFill>
              </a:rPr>
              <a:t>:</a:t>
            </a:r>
          </a:p>
        </p:txBody>
      </p:sp>
    </p:spTree>
    <p:extLst>
      <p:ext uri="{BB962C8B-B14F-4D97-AF65-F5344CB8AC3E}">
        <p14:creationId xmlns:p14="http://schemas.microsoft.com/office/powerpoint/2010/main" val="3009912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Principais componentes de hardware dos computadores</a:t>
            </a:r>
          </a:p>
        </p:txBody>
      </p:sp>
      <p:sp>
        <p:nvSpPr>
          <p:cNvPr id="2" name="Espaço Reservado para Texto 1">
            <a:extLst>
              <a:ext uri="{FF2B5EF4-FFF2-40B4-BE49-F238E27FC236}">
                <a16:creationId xmlns:a16="http://schemas.microsoft.com/office/drawing/2014/main" id="{BC739D0E-97B3-36BE-6EBC-EA21BEA10A03}"/>
              </a:ext>
            </a:extLst>
          </p:cNvPr>
          <p:cNvSpPr>
            <a:spLocks noGrp="1"/>
          </p:cNvSpPr>
          <p:nvPr>
            <p:ph type="body" sz="quarter" idx="11"/>
          </p:nvPr>
        </p:nvSpPr>
        <p:spPr/>
        <p:txBody>
          <a:bodyPr/>
          <a:lstStyle/>
          <a:p>
            <a:r>
              <a:rPr lang="pt-BR" dirty="0"/>
              <a:t>Dispositivos de saída</a:t>
            </a:r>
          </a:p>
        </p:txBody>
      </p:sp>
      <p:sp>
        <p:nvSpPr>
          <p:cNvPr id="3" name="CaixaDeTexto 2">
            <a:extLst>
              <a:ext uri="{FF2B5EF4-FFF2-40B4-BE49-F238E27FC236}">
                <a16:creationId xmlns:a16="http://schemas.microsoft.com/office/drawing/2014/main" id="{2F1C0461-3E08-0B54-67B9-AD40350FDB85}"/>
              </a:ext>
            </a:extLst>
          </p:cNvPr>
          <p:cNvSpPr txBox="1"/>
          <p:nvPr/>
        </p:nvSpPr>
        <p:spPr>
          <a:xfrm>
            <a:off x="1019175" y="2312988"/>
            <a:ext cx="9496425" cy="2308324"/>
          </a:xfrm>
          <a:prstGeom prst="rect">
            <a:avLst/>
          </a:prstGeom>
          <a:noFill/>
        </p:spPr>
        <p:txBody>
          <a:bodyPr wrap="square">
            <a:spAutoFit/>
          </a:bodyPr>
          <a:lstStyle/>
          <a:p>
            <a:pPr marL="342900" indent="-342900" algn="l" rtl="0">
              <a:buFont typeface="Arial" panose="020B0604020202020204" pitchFamily="34" charset="0"/>
              <a:buChar char="•"/>
            </a:pPr>
            <a:endParaRPr lang="pt-BR" b="1" i="0" dirty="0">
              <a:solidFill>
                <a:schemeClr val="bg2">
                  <a:lumMod val="25000"/>
                </a:schemeClr>
              </a:solidFill>
              <a:effectLst/>
              <a:latin typeface="+mj-lt"/>
            </a:endParaRPr>
          </a:p>
          <a:p>
            <a:pPr marL="342900" indent="-342900" algn="l" rtl="0">
              <a:buFont typeface="Arial" panose="020B0604020202020204" pitchFamily="34" charset="0"/>
              <a:buChar char="•"/>
            </a:pPr>
            <a:r>
              <a:rPr lang="pt-BR" b="1" i="0" dirty="0">
                <a:solidFill>
                  <a:schemeClr val="bg2">
                    <a:lumMod val="25000"/>
                  </a:schemeClr>
                </a:solidFill>
                <a:effectLst/>
                <a:latin typeface="+mj-lt"/>
              </a:rPr>
              <a:t>Sistema de vídeo:</a:t>
            </a:r>
            <a:r>
              <a:rPr lang="pt-BR" b="0" i="0" dirty="0">
                <a:solidFill>
                  <a:schemeClr val="bg2">
                    <a:lumMod val="25000"/>
                  </a:schemeClr>
                </a:solidFill>
                <a:effectLst/>
                <a:latin typeface="+mj-lt"/>
              </a:rPr>
              <a:t> </a:t>
            </a:r>
            <a:r>
              <a:rPr lang="pt-BR" b="0" dirty="0">
                <a:solidFill>
                  <a:schemeClr val="bg2">
                    <a:lumMod val="25000"/>
                  </a:schemeClr>
                </a:solidFill>
                <a:effectLst/>
                <a:latin typeface="+mj-lt"/>
              </a:rPr>
              <a:t>Composto, geralmente, por uma placa de vídeo e um monitor ou uma tela.</a:t>
            </a:r>
          </a:p>
          <a:p>
            <a:pPr marL="342900" indent="-342900" algn="l" rtl="0">
              <a:buFont typeface="Arial" panose="020B0604020202020204" pitchFamily="34" charset="0"/>
              <a:buChar char="•"/>
            </a:pPr>
            <a:endParaRPr lang="pt-BR" b="0" i="0" dirty="0">
              <a:solidFill>
                <a:schemeClr val="bg2">
                  <a:lumMod val="25000"/>
                </a:schemeClr>
              </a:solidFill>
              <a:effectLst/>
              <a:latin typeface="+mj-lt"/>
            </a:endParaRPr>
          </a:p>
          <a:p>
            <a:pPr marL="342900" indent="-342900" algn="l" rtl="0">
              <a:buFont typeface="Arial" panose="020B0604020202020204" pitchFamily="34" charset="0"/>
              <a:buChar char="•"/>
            </a:pPr>
            <a:r>
              <a:rPr lang="pt-BR" b="1" i="0" dirty="0">
                <a:solidFill>
                  <a:schemeClr val="bg2">
                    <a:lumMod val="25000"/>
                  </a:schemeClr>
                </a:solidFill>
                <a:effectLst/>
                <a:latin typeface="+mj-lt"/>
              </a:rPr>
              <a:t>Alto-falantes ou caixas de som</a:t>
            </a:r>
            <a:r>
              <a:rPr lang="pt-BR" b="0" i="0" dirty="0">
                <a:solidFill>
                  <a:schemeClr val="bg2">
                    <a:lumMod val="25000"/>
                  </a:schemeClr>
                </a:solidFill>
                <a:effectLst/>
                <a:latin typeface="+mj-lt"/>
              </a:rPr>
              <a:t>: Emite sons e sinais sonoros.</a:t>
            </a:r>
          </a:p>
          <a:p>
            <a:pPr marL="342900" indent="-342900" algn="l" rtl="0">
              <a:buFont typeface="Arial" panose="020B0604020202020204" pitchFamily="34" charset="0"/>
              <a:buChar char="•"/>
            </a:pPr>
            <a:endParaRPr lang="pt-BR" b="0" i="0" dirty="0">
              <a:solidFill>
                <a:schemeClr val="bg2">
                  <a:lumMod val="25000"/>
                </a:schemeClr>
              </a:solidFill>
              <a:effectLst/>
              <a:latin typeface="+mj-lt"/>
            </a:endParaRPr>
          </a:p>
          <a:p>
            <a:pPr marL="342900" indent="-342900" algn="l" rtl="0">
              <a:buFont typeface="Arial" panose="020B0604020202020204" pitchFamily="34" charset="0"/>
              <a:buChar char="•"/>
            </a:pPr>
            <a:r>
              <a:rPr lang="pt-BR" b="1" i="0" dirty="0">
                <a:solidFill>
                  <a:schemeClr val="bg2">
                    <a:lumMod val="25000"/>
                  </a:schemeClr>
                </a:solidFill>
                <a:effectLst/>
                <a:latin typeface="+mj-lt"/>
              </a:rPr>
              <a:t>Impressora</a:t>
            </a:r>
            <a:r>
              <a:rPr lang="pt-BR" b="0" i="0" dirty="0">
                <a:solidFill>
                  <a:schemeClr val="bg2">
                    <a:lumMod val="25000"/>
                  </a:schemeClr>
                </a:solidFill>
                <a:effectLst/>
                <a:latin typeface="+mj-lt"/>
              </a:rPr>
              <a:t>: Imprime documentos elaborados no computador.</a:t>
            </a:r>
          </a:p>
          <a:p>
            <a:pPr marL="342900" indent="-342900" algn="l" rtl="0">
              <a:buFont typeface="Arial" panose="020B0604020202020204" pitchFamily="34" charset="0"/>
              <a:buChar char="•"/>
            </a:pPr>
            <a:endParaRPr lang="pt-BR" b="0" i="0" dirty="0">
              <a:solidFill>
                <a:schemeClr val="bg2">
                  <a:lumMod val="25000"/>
                </a:schemeClr>
              </a:solidFill>
              <a:effectLst/>
              <a:latin typeface="+mj-lt"/>
            </a:endParaRPr>
          </a:p>
          <a:p>
            <a:pPr marL="342900" indent="-342900" algn="l" rtl="0">
              <a:buFont typeface="Arial" panose="020B0604020202020204" pitchFamily="34" charset="0"/>
              <a:buChar char="•"/>
            </a:pPr>
            <a:r>
              <a:rPr lang="pt-BR" b="1" i="0" dirty="0">
                <a:solidFill>
                  <a:schemeClr val="bg2">
                    <a:lumMod val="25000"/>
                  </a:schemeClr>
                </a:solidFill>
                <a:effectLst/>
                <a:latin typeface="+mj-lt"/>
              </a:rPr>
              <a:t>Placa de rede</a:t>
            </a:r>
            <a:r>
              <a:rPr lang="pt-BR" b="0" i="0" dirty="0">
                <a:solidFill>
                  <a:schemeClr val="bg2">
                    <a:lumMod val="25000"/>
                  </a:schemeClr>
                </a:solidFill>
                <a:effectLst/>
                <a:latin typeface="+mj-lt"/>
              </a:rPr>
              <a:t>: Envia os dados pela rede.</a:t>
            </a:r>
          </a:p>
        </p:txBody>
      </p:sp>
    </p:spTree>
    <p:extLst>
      <p:ext uri="{BB962C8B-B14F-4D97-AF65-F5344CB8AC3E}">
        <p14:creationId xmlns:p14="http://schemas.microsoft.com/office/powerpoint/2010/main" val="415078310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Arquitetura RISC</a:t>
            </a:r>
          </a:p>
        </p:txBody>
      </p:sp>
      <p:sp>
        <p:nvSpPr>
          <p:cNvPr id="2" name="Espaço Reservado para Texto 1">
            <a:extLst>
              <a:ext uri="{FF2B5EF4-FFF2-40B4-BE49-F238E27FC236}">
                <a16:creationId xmlns:a16="http://schemas.microsoft.com/office/drawing/2014/main" id="{E40F492C-907B-5318-7F0B-B04DC55714BB}"/>
              </a:ext>
            </a:extLst>
          </p:cNvPr>
          <p:cNvSpPr>
            <a:spLocks noGrp="1"/>
          </p:cNvSpPr>
          <p:nvPr>
            <p:ph type="body" sz="quarter" idx="11"/>
          </p:nvPr>
        </p:nvSpPr>
        <p:spPr/>
        <p:txBody>
          <a:bodyPr/>
          <a:lstStyle/>
          <a:p>
            <a:r>
              <a:rPr lang="pt-BR" dirty="0"/>
              <a:t>Convertendo o código</a:t>
            </a:r>
          </a:p>
        </p:txBody>
      </p:sp>
      <p:sp>
        <p:nvSpPr>
          <p:cNvPr id="6" name="CaixaDeTexto 5">
            <a:extLst>
              <a:ext uri="{FF2B5EF4-FFF2-40B4-BE49-F238E27FC236}">
                <a16:creationId xmlns:a16="http://schemas.microsoft.com/office/drawing/2014/main" id="{E3F21AA5-2EED-36E3-D21C-EF404481D789}"/>
              </a:ext>
            </a:extLst>
          </p:cNvPr>
          <p:cNvSpPr txBox="1"/>
          <p:nvPr/>
        </p:nvSpPr>
        <p:spPr>
          <a:xfrm>
            <a:off x="1019174" y="2680772"/>
            <a:ext cx="3990975" cy="1477328"/>
          </a:xfrm>
          <a:prstGeom prst="rect">
            <a:avLst/>
          </a:prstGeom>
          <a:noFill/>
        </p:spPr>
        <p:txBody>
          <a:bodyPr wrap="square">
            <a:spAutoFit/>
          </a:bodyPr>
          <a:lstStyle/>
          <a:p>
            <a:r>
              <a:rPr lang="pt-BR" dirty="0">
                <a:solidFill>
                  <a:schemeClr val="bg2">
                    <a:lumMod val="25000"/>
                  </a:schemeClr>
                </a:solidFill>
              </a:rPr>
              <a:t>Como podemos realizar essa operação no modelo RISC, onde não há operações que façam adição de elementos diretamente da memória (terceira premissa de um processador RISC)?</a:t>
            </a:r>
          </a:p>
        </p:txBody>
      </p:sp>
      <p:pic>
        <p:nvPicPr>
          <p:cNvPr id="5" name="Imagem 4">
            <a:extLst>
              <a:ext uri="{FF2B5EF4-FFF2-40B4-BE49-F238E27FC236}">
                <a16:creationId xmlns:a16="http://schemas.microsoft.com/office/drawing/2014/main" id="{7A73E17E-9488-A2D6-6B57-D40084E8165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48299" y="2085506"/>
            <a:ext cx="5622305" cy="3316756"/>
          </a:xfrm>
          <a:prstGeom prst="rect">
            <a:avLst/>
          </a:prstGeom>
        </p:spPr>
      </p:pic>
    </p:spTree>
    <p:extLst>
      <p:ext uri="{BB962C8B-B14F-4D97-AF65-F5344CB8AC3E}">
        <p14:creationId xmlns:p14="http://schemas.microsoft.com/office/powerpoint/2010/main" val="290673225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Arquitetura RISC</a:t>
            </a:r>
          </a:p>
        </p:txBody>
      </p:sp>
      <p:sp>
        <p:nvSpPr>
          <p:cNvPr id="2" name="Espaço Reservado para Texto 1">
            <a:extLst>
              <a:ext uri="{FF2B5EF4-FFF2-40B4-BE49-F238E27FC236}">
                <a16:creationId xmlns:a16="http://schemas.microsoft.com/office/drawing/2014/main" id="{E40F492C-907B-5318-7F0B-B04DC55714BB}"/>
              </a:ext>
            </a:extLst>
          </p:cNvPr>
          <p:cNvSpPr>
            <a:spLocks noGrp="1"/>
          </p:cNvSpPr>
          <p:nvPr>
            <p:ph type="body" sz="quarter" idx="11"/>
          </p:nvPr>
        </p:nvSpPr>
        <p:spPr/>
        <p:txBody>
          <a:bodyPr/>
          <a:lstStyle/>
          <a:p>
            <a:r>
              <a:rPr lang="pt-BR" dirty="0"/>
              <a:t>Convertendo o código</a:t>
            </a:r>
          </a:p>
        </p:txBody>
      </p:sp>
      <p:sp>
        <p:nvSpPr>
          <p:cNvPr id="6" name="CaixaDeTexto 5">
            <a:extLst>
              <a:ext uri="{FF2B5EF4-FFF2-40B4-BE49-F238E27FC236}">
                <a16:creationId xmlns:a16="http://schemas.microsoft.com/office/drawing/2014/main" id="{E3F21AA5-2EED-36E3-D21C-EF404481D789}"/>
              </a:ext>
            </a:extLst>
          </p:cNvPr>
          <p:cNvSpPr txBox="1"/>
          <p:nvPr/>
        </p:nvSpPr>
        <p:spPr>
          <a:xfrm>
            <a:off x="1019175" y="2128322"/>
            <a:ext cx="10448925" cy="369332"/>
          </a:xfrm>
          <a:prstGeom prst="rect">
            <a:avLst/>
          </a:prstGeom>
          <a:noFill/>
        </p:spPr>
        <p:txBody>
          <a:bodyPr wrap="square">
            <a:spAutoFit/>
          </a:bodyPr>
          <a:lstStyle/>
          <a:p>
            <a:r>
              <a:rPr lang="pt-BR" dirty="0">
                <a:solidFill>
                  <a:schemeClr val="bg2">
                    <a:lumMod val="25000"/>
                  </a:schemeClr>
                </a:solidFill>
              </a:rPr>
              <a:t>Para isso, precisaremos desmembrar a operação complexa em várias simples:</a:t>
            </a:r>
          </a:p>
        </p:txBody>
      </p:sp>
      <p:grpSp>
        <p:nvGrpSpPr>
          <p:cNvPr id="3" name="Agrupar 2">
            <a:extLst>
              <a:ext uri="{FF2B5EF4-FFF2-40B4-BE49-F238E27FC236}">
                <a16:creationId xmlns:a16="http://schemas.microsoft.com/office/drawing/2014/main" id="{85200770-B873-9F3D-1577-0E749461A07E}"/>
              </a:ext>
            </a:extLst>
          </p:cNvPr>
          <p:cNvGrpSpPr/>
          <p:nvPr/>
        </p:nvGrpSpPr>
        <p:grpSpPr>
          <a:xfrm>
            <a:off x="2699918" y="4517827"/>
            <a:ext cx="6637372" cy="1796971"/>
            <a:chOff x="1019174" y="1676603"/>
            <a:chExt cx="6637372" cy="1796971"/>
          </a:xfrm>
        </p:grpSpPr>
        <p:grpSp>
          <p:nvGrpSpPr>
            <p:cNvPr id="4" name="Agrupar 3">
              <a:extLst>
                <a:ext uri="{FF2B5EF4-FFF2-40B4-BE49-F238E27FC236}">
                  <a16:creationId xmlns:a16="http://schemas.microsoft.com/office/drawing/2014/main" id="{46B8E183-9B80-64D2-1AAC-60585A8F3244}"/>
                </a:ext>
              </a:extLst>
            </p:cNvPr>
            <p:cNvGrpSpPr/>
            <p:nvPr/>
          </p:nvGrpSpPr>
          <p:grpSpPr>
            <a:xfrm>
              <a:off x="1019174" y="1676603"/>
              <a:ext cx="3121093" cy="1796971"/>
              <a:chOff x="1019174" y="1676603"/>
              <a:chExt cx="3121093" cy="1796971"/>
            </a:xfrm>
          </p:grpSpPr>
          <p:sp>
            <p:nvSpPr>
              <p:cNvPr id="16" name="Retângulo: Cantos Arredondados 15">
                <a:extLst>
                  <a:ext uri="{FF2B5EF4-FFF2-40B4-BE49-F238E27FC236}">
                    <a16:creationId xmlns:a16="http://schemas.microsoft.com/office/drawing/2014/main" id="{4F727C1A-3E50-3D48-3BD7-661DCDB2398B}"/>
                  </a:ext>
                </a:extLst>
              </p:cNvPr>
              <p:cNvSpPr/>
              <p:nvPr/>
            </p:nvSpPr>
            <p:spPr>
              <a:xfrm>
                <a:off x="1019174" y="1676603"/>
                <a:ext cx="3121093" cy="17969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B126023D-5BC6-1AC5-7BBE-33135B943E73}"/>
                  </a:ext>
                </a:extLst>
              </p:cNvPr>
              <p:cNvSpPr txBox="1"/>
              <p:nvPr/>
            </p:nvSpPr>
            <p:spPr>
              <a:xfrm>
                <a:off x="1228319" y="1913935"/>
                <a:ext cx="2702801" cy="369332"/>
              </a:xfrm>
              <a:prstGeom prst="rect">
                <a:avLst/>
              </a:prstGeom>
              <a:noFill/>
            </p:spPr>
            <p:txBody>
              <a:bodyPr wrap="square">
                <a:spAutoFit/>
              </a:bodyPr>
              <a:lstStyle/>
              <a:p>
                <a:r>
                  <a:rPr lang="pt-BR" b="1" dirty="0"/>
                  <a:t>3</a:t>
                </a:r>
              </a:p>
            </p:txBody>
          </p:sp>
          <p:sp>
            <p:nvSpPr>
              <p:cNvPr id="18" name="CaixaDeTexto 17">
                <a:extLst>
                  <a:ext uri="{FF2B5EF4-FFF2-40B4-BE49-F238E27FC236}">
                    <a16:creationId xmlns:a16="http://schemas.microsoft.com/office/drawing/2014/main" id="{395EB133-5CE8-2AD3-D4DD-789FC08203B8}"/>
                  </a:ext>
                </a:extLst>
              </p:cNvPr>
              <p:cNvSpPr txBox="1"/>
              <p:nvPr/>
            </p:nvSpPr>
            <p:spPr>
              <a:xfrm>
                <a:off x="1228319" y="2630438"/>
                <a:ext cx="2702801" cy="584775"/>
              </a:xfrm>
              <a:prstGeom prst="rect">
                <a:avLst/>
              </a:prstGeom>
              <a:noFill/>
            </p:spPr>
            <p:txBody>
              <a:bodyPr wrap="square">
                <a:spAutoFit/>
              </a:bodyPr>
              <a:lstStyle/>
              <a:p>
                <a:r>
                  <a:rPr lang="pt-BR" sz="1600" dirty="0">
                    <a:solidFill>
                      <a:schemeClr val="bg2">
                        <a:lumMod val="25000"/>
                      </a:schemeClr>
                    </a:solidFill>
                    <a:effectLst/>
                  </a:rPr>
                  <a:t>Salvar o valor resultante em um registrador (ADDI).</a:t>
                </a:r>
                <a:endParaRPr lang="pt-BR" sz="1600" dirty="0">
                  <a:solidFill>
                    <a:schemeClr val="bg2">
                      <a:lumMod val="25000"/>
                    </a:schemeClr>
                  </a:solidFill>
                </a:endParaRPr>
              </a:p>
            </p:txBody>
          </p:sp>
        </p:grpSp>
        <p:grpSp>
          <p:nvGrpSpPr>
            <p:cNvPr id="8" name="Agrupar 7">
              <a:extLst>
                <a:ext uri="{FF2B5EF4-FFF2-40B4-BE49-F238E27FC236}">
                  <a16:creationId xmlns:a16="http://schemas.microsoft.com/office/drawing/2014/main" id="{07EC26DD-8D23-187B-9BAF-19697EB4F6AC}"/>
                </a:ext>
              </a:extLst>
            </p:cNvPr>
            <p:cNvGrpSpPr/>
            <p:nvPr/>
          </p:nvGrpSpPr>
          <p:grpSpPr>
            <a:xfrm>
              <a:off x="4535453" y="1676603"/>
              <a:ext cx="3121093" cy="1796971"/>
              <a:chOff x="4535453" y="1676603"/>
              <a:chExt cx="3121093" cy="1796971"/>
            </a:xfrm>
          </p:grpSpPr>
          <p:sp>
            <p:nvSpPr>
              <p:cNvPr id="13" name="Retângulo: Cantos Arredondados 12">
                <a:extLst>
                  <a:ext uri="{FF2B5EF4-FFF2-40B4-BE49-F238E27FC236}">
                    <a16:creationId xmlns:a16="http://schemas.microsoft.com/office/drawing/2014/main" id="{0FAE2CF7-7EB1-CE3A-E95C-6F9DBB57B32E}"/>
                  </a:ext>
                </a:extLst>
              </p:cNvPr>
              <p:cNvSpPr/>
              <p:nvPr/>
            </p:nvSpPr>
            <p:spPr>
              <a:xfrm>
                <a:off x="4535453" y="1676603"/>
                <a:ext cx="3121093" cy="17969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EF08C6EF-4E30-3270-C018-68D839ABAB97}"/>
                  </a:ext>
                </a:extLst>
              </p:cNvPr>
              <p:cNvSpPr txBox="1"/>
              <p:nvPr/>
            </p:nvSpPr>
            <p:spPr>
              <a:xfrm>
                <a:off x="4744599" y="1915473"/>
                <a:ext cx="2702801" cy="369332"/>
              </a:xfrm>
              <a:prstGeom prst="rect">
                <a:avLst/>
              </a:prstGeom>
              <a:noFill/>
            </p:spPr>
            <p:txBody>
              <a:bodyPr wrap="square">
                <a:spAutoFit/>
              </a:bodyPr>
              <a:lstStyle/>
              <a:p>
                <a:r>
                  <a:rPr lang="pt-BR" b="1" dirty="0"/>
                  <a:t>4</a:t>
                </a:r>
              </a:p>
            </p:txBody>
          </p:sp>
          <p:sp>
            <p:nvSpPr>
              <p:cNvPr id="15" name="CaixaDeTexto 14">
                <a:extLst>
                  <a:ext uri="{FF2B5EF4-FFF2-40B4-BE49-F238E27FC236}">
                    <a16:creationId xmlns:a16="http://schemas.microsoft.com/office/drawing/2014/main" id="{649F4393-6831-59E6-1341-576F7C9E0E6E}"/>
                  </a:ext>
                </a:extLst>
              </p:cNvPr>
              <p:cNvSpPr txBox="1"/>
              <p:nvPr/>
            </p:nvSpPr>
            <p:spPr>
              <a:xfrm>
                <a:off x="4744599" y="2631976"/>
                <a:ext cx="2857594" cy="584775"/>
              </a:xfrm>
              <a:prstGeom prst="rect">
                <a:avLst/>
              </a:prstGeom>
              <a:noFill/>
            </p:spPr>
            <p:txBody>
              <a:bodyPr wrap="square">
                <a:spAutoFit/>
              </a:bodyPr>
              <a:lstStyle/>
              <a:p>
                <a:r>
                  <a:rPr lang="pt-BR" sz="1600" dirty="0">
                    <a:solidFill>
                      <a:schemeClr val="bg2">
                        <a:lumMod val="25000"/>
                      </a:schemeClr>
                    </a:solidFill>
                    <a:effectLst/>
                  </a:rPr>
                  <a:t>Guardar o novo valor na variável a em memória (STORE).</a:t>
                </a:r>
                <a:endParaRPr lang="pt-BR" sz="1600" dirty="0">
                  <a:solidFill>
                    <a:schemeClr val="bg2">
                      <a:lumMod val="25000"/>
                    </a:schemeClr>
                  </a:solidFill>
                </a:endParaRPr>
              </a:p>
            </p:txBody>
          </p:sp>
        </p:grpSp>
      </p:grpSp>
      <p:grpSp>
        <p:nvGrpSpPr>
          <p:cNvPr id="19" name="Agrupar 18">
            <a:extLst>
              <a:ext uri="{FF2B5EF4-FFF2-40B4-BE49-F238E27FC236}">
                <a16:creationId xmlns:a16="http://schemas.microsoft.com/office/drawing/2014/main" id="{8CC6DBA0-BF59-E7C6-D170-0BD97A84F01E}"/>
              </a:ext>
            </a:extLst>
          </p:cNvPr>
          <p:cNvGrpSpPr/>
          <p:nvPr/>
        </p:nvGrpSpPr>
        <p:grpSpPr>
          <a:xfrm>
            <a:off x="2699918" y="2586410"/>
            <a:ext cx="6637372" cy="1796971"/>
            <a:chOff x="1019174" y="1676603"/>
            <a:chExt cx="6637372" cy="1796971"/>
          </a:xfrm>
        </p:grpSpPr>
        <p:grpSp>
          <p:nvGrpSpPr>
            <p:cNvPr id="20" name="Agrupar 19">
              <a:extLst>
                <a:ext uri="{FF2B5EF4-FFF2-40B4-BE49-F238E27FC236}">
                  <a16:creationId xmlns:a16="http://schemas.microsoft.com/office/drawing/2014/main" id="{C3244EF3-42D9-8F53-2A05-8E01F9091F81}"/>
                </a:ext>
              </a:extLst>
            </p:cNvPr>
            <p:cNvGrpSpPr/>
            <p:nvPr/>
          </p:nvGrpSpPr>
          <p:grpSpPr>
            <a:xfrm>
              <a:off x="1019174" y="1676603"/>
              <a:ext cx="3121093" cy="1796971"/>
              <a:chOff x="1019174" y="1676603"/>
              <a:chExt cx="3121093" cy="1796971"/>
            </a:xfrm>
          </p:grpSpPr>
          <p:sp>
            <p:nvSpPr>
              <p:cNvPr id="25" name="Retângulo: Cantos Arredondados 24">
                <a:extLst>
                  <a:ext uri="{FF2B5EF4-FFF2-40B4-BE49-F238E27FC236}">
                    <a16:creationId xmlns:a16="http://schemas.microsoft.com/office/drawing/2014/main" id="{B68D889C-3D4A-8EE8-2AD2-4A1F95EDDC15}"/>
                  </a:ext>
                </a:extLst>
              </p:cNvPr>
              <p:cNvSpPr/>
              <p:nvPr/>
            </p:nvSpPr>
            <p:spPr>
              <a:xfrm>
                <a:off x="1019174" y="1676603"/>
                <a:ext cx="3121093" cy="17969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CaixaDeTexto 25">
                <a:extLst>
                  <a:ext uri="{FF2B5EF4-FFF2-40B4-BE49-F238E27FC236}">
                    <a16:creationId xmlns:a16="http://schemas.microsoft.com/office/drawing/2014/main" id="{8BDEEBF5-B432-3556-99C0-6978FE329A17}"/>
                  </a:ext>
                </a:extLst>
              </p:cNvPr>
              <p:cNvSpPr txBox="1"/>
              <p:nvPr/>
            </p:nvSpPr>
            <p:spPr>
              <a:xfrm>
                <a:off x="1228319" y="1913935"/>
                <a:ext cx="2702801" cy="369332"/>
              </a:xfrm>
              <a:prstGeom prst="rect">
                <a:avLst/>
              </a:prstGeom>
              <a:noFill/>
            </p:spPr>
            <p:txBody>
              <a:bodyPr wrap="square">
                <a:spAutoFit/>
              </a:bodyPr>
              <a:lstStyle/>
              <a:p>
                <a:r>
                  <a:rPr lang="pt-BR" b="1" dirty="0">
                    <a:effectLst/>
                  </a:rPr>
                  <a:t>1</a:t>
                </a:r>
                <a:endParaRPr lang="pt-BR" b="1" dirty="0"/>
              </a:p>
            </p:txBody>
          </p:sp>
          <p:sp>
            <p:nvSpPr>
              <p:cNvPr id="27" name="CaixaDeTexto 26">
                <a:extLst>
                  <a:ext uri="{FF2B5EF4-FFF2-40B4-BE49-F238E27FC236}">
                    <a16:creationId xmlns:a16="http://schemas.microsoft.com/office/drawing/2014/main" id="{342BC16D-8AF3-85A0-2C5B-179C3F3E5AC8}"/>
                  </a:ext>
                </a:extLst>
              </p:cNvPr>
              <p:cNvSpPr txBox="1"/>
              <p:nvPr/>
            </p:nvSpPr>
            <p:spPr>
              <a:xfrm>
                <a:off x="1228319" y="2630438"/>
                <a:ext cx="2702801" cy="584775"/>
              </a:xfrm>
              <a:prstGeom prst="rect">
                <a:avLst/>
              </a:prstGeom>
              <a:noFill/>
            </p:spPr>
            <p:txBody>
              <a:bodyPr wrap="square">
                <a:spAutoFit/>
              </a:bodyPr>
              <a:lstStyle/>
              <a:p>
                <a:r>
                  <a:rPr lang="pt-BR" sz="1600" dirty="0">
                    <a:solidFill>
                      <a:schemeClr val="bg2">
                        <a:lumMod val="25000"/>
                      </a:schemeClr>
                    </a:solidFill>
                    <a:effectLst/>
                  </a:rPr>
                  <a:t>Buscar o valor da </a:t>
                </a:r>
                <a:r>
                  <a:rPr lang="pt-BR" sz="1600" dirty="0" err="1">
                    <a:solidFill>
                      <a:schemeClr val="bg2">
                        <a:lumMod val="25000"/>
                      </a:schemeClr>
                    </a:solidFill>
                    <a:effectLst/>
                  </a:rPr>
                  <a:t>variavel</a:t>
                </a:r>
                <a:r>
                  <a:rPr lang="pt-BR" sz="1600" dirty="0">
                    <a:solidFill>
                      <a:schemeClr val="bg2">
                        <a:lumMod val="25000"/>
                      </a:schemeClr>
                    </a:solidFill>
                    <a:effectLst/>
                  </a:rPr>
                  <a:t> a na memória (LOAD).</a:t>
                </a:r>
                <a:endParaRPr lang="pt-BR" sz="1600" dirty="0">
                  <a:solidFill>
                    <a:schemeClr val="bg2">
                      <a:lumMod val="25000"/>
                    </a:schemeClr>
                  </a:solidFill>
                </a:endParaRPr>
              </a:p>
            </p:txBody>
          </p:sp>
        </p:grpSp>
        <p:grpSp>
          <p:nvGrpSpPr>
            <p:cNvPr id="21" name="Agrupar 20">
              <a:extLst>
                <a:ext uri="{FF2B5EF4-FFF2-40B4-BE49-F238E27FC236}">
                  <a16:creationId xmlns:a16="http://schemas.microsoft.com/office/drawing/2014/main" id="{757E9389-1316-B2EE-0054-AAA6EBC90EAE}"/>
                </a:ext>
              </a:extLst>
            </p:cNvPr>
            <p:cNvGrpSpPr/>
            <p:nvPr/>
          </p:nvGrpSpPr>
          <p:grpSpPr>
            <a:xfrm>
              <a:off x="4535453" y="1676603"/>
              <a:ext cx="3121093" cy="1796971"/>
              <a:chOff x="4535453" y="1676603"/>
              <a:chExt cx="3121093" cy="1796971"/>
            </a:xfrm>
          </p:grpSpPr>
          <p:sp>
            <p:nvSpPr>
              <p:cNvPr id="22" name="Retângulo: Cantos Arredondados 21">
                <a:extLst>
                  <a:ext uri="{FF2B5EF4-FFF2-40B4-BE49-F238E27FC236}">
                    <a16:creationId xmlns:a16="http://schemas.microsoft.com/office/drawing/2014/main" id="{9EDCEF8A-CA4C-C67D-1900-98A27B150229}"/>
                  </a:ext>
                </a:extLst>
              </p:cNvPr>
              <p:cNvSpPr/>
              <p:nvPr/>
            </p:nvSpPr>
            <p:spPr>
              <a:xfrm>
                <a:off x="4535453" y="1676603"/>
                <a:ext cx="3121093" cy="17969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a:extLst>
                  <a:ext uri="{FF2B5EF4-FFF2-40B4-BE49-F238E27FC236}">
                    <a16:creationId xmlns:a16="http://schemas.microsoft.com/office/drawing/2014/main" id="{CC4E06FC-CA5B-7F28-C02B-06871157A3CB}"/>
                  </a:ext>
                </a:extLst>
              </p:cNvPr>
              <p:cNvSpPr txBox="1"/>
              <p:nvPr/>
            </p:nvSpPr>
            <p:spPr>
              <a:xfrm>
                <a:off x="4744599" y="1915473"/>
                <a:ext cx="2702801" cy="369332"/>
              </a:xfrm>
              <a:prstGeom prst="rect">
                <a:avLst/>
              </a:prstGeom>
              <a:noFill/>
            </p:spPr>
            <p:txBody>
              <a:bodyPr wrap="square">
                <a:spAutoFit/>
              </a:bodyPr>
              <a:lstStyle/>
              <a:p>
                <a:r>
                  <a:rPr lang="pt-BR" b="1" dirty="0">
                    <a:effectLst/>
                  </a:rPr>
                  <a:t>2</a:t>
                </a:r>
                <a:endParaRPr lang="pt-BR" b="1" dirty="0"/>
              </a:p>
            </p:txBody>
          </p:sp>
          <p:sp>
            <p:nvSpPr>
              <p:cNvPr id="24" name="CaixaDeTexto 23">
                <a:extLst>
                  <a:ext uri="{FF2B5EF4-FFF2-40B4-BE49-F238E27FC236}">
                    <a16:creationId xmlns:a16="http://schemas.microsoft.com/office/drawing/2014/main" id="{0B5CCE5D-5EBA-2A94-EB83-0B42B13D57C5}"/>
                  </a:ext>
                </a:extLst>
              </p:cNvPr>
              <p:cNvSpPr txBox="1"/>
              <p:nvPr/>
            </p:nvSpPr>
            <p:spPr>
              <a:xfrm>
                <a:off x="4744599" y="2631976"/>
                <a:ext cx="2702801" cy="584775"/>
              </a:xfrm>
              <a:prstGeom prst="rect">
                <a:avLst/>
              </a:prstGeom>
              <a:noFill/>
            </p:spPr>
            <p:txBody>
              <a:bodyPr wrap="square">
                <a:spAutoFit/>
              </a:bodyPr>
              <a:lstStyle/>
              <a:p>
                <a:r>
                  <a:rPr lang="pt-BR" sz="1600" dirty="0">
                    <a:solidFill>
                      <a:schemeClr val="bg2">
                        <a:lumMod val="25000"/>
                      </a:schemeClr>
                    </a:solidFill>
                    <a:effectLst/>
                  </a:rPr>
                  <a:t>Realizar a adição imediata de 5.</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42096441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Arquitetura RISC</a:t>
            </a:r>
          </a:p>
        </p:txBody>
      </p:sp>
      <p:sp>
        <p:nvSpPr>
          <p:cNvPr id="2" name="Espaço Reservado para Texto 1">
            <a:extLst>
              <a:ext uri="{FF2B5EF4-FFF2-40B4-BE49-F238E27FC236}">
                <a16:creationId xmlns:a16="http://schemas.microsoft.com/office/drawing/2014/main" id="{E40F492C-907B-5318-7F0B-B04DC55714BB}"/>
              </a:ext>
            </a:extLst>
          </p:cNvPr>
          <p:cNvSpPr>
            <a:spLocks noGrp="1"/>
          </p:cNvSpPr>
          <p:nvPr>
            <p:ph type="body" sz="quarter" idx="11"/>
          </p:nvPr>
        </p:nvSpPr>
        <p:spPr/>
        <p:txBody>
          <a:bodyPr/>
          <a:lstStyle/>
          <a:p>
            <a:r>
              <a:rPr lang="pt-BR" dirty="0"/>
              <a:t>Convertendo o código</a:t>
            </a:r>
          </a:p>
        </p:txBody>
      </p:sp>
      <p:sp>
        <p:nvSpPr>
          <p:cNvPr id="6" name="CaixaDeTexto 5">
            <a:extLst>
              <a:ext uri="{FF2B5EF4-FFF2-40B4-BE49-F238E27FC236}">
                <a16:creationId xmlns:a16="http://schemas.microsoft.com/office/drawing/2014/main" id="{E3F21AA5-2EED-36E3-D21C-EF404481D789}"/>
              </a:ext>
            </a:extLst>
          </p:cNvPr>
          <p:cNvSpPr txBox="1"/>
          <p:nvPr/>
        </p:nvSpPr>
        <p:spPr>
          <a:xfrm>
            <a:off x="1019175" y="2306930"/>
            <a:ext cx="10448925" cy="923330"/>
          </a:xfrm>
          <a:prstGeom prst="rect">
            <a:avLst/>
          </a:prstGeom>
          <a:noFill/>
        </p:spPr>
        <p:txBody>
          <a:bodyPr wrap="square">
            <a:spAutoFit/>
          </a:bodyPr>
          <a:lstStyle/>
          <a:p>
            <a:r>
              <a:rPr lang="pt-BR" dirty="0">
                <a:solidFill>
                  <a:schemeClr val="bg2">
                    <a:lumMod val="25000"/>
                  </a:schemeClr>
                </a:solidFill>
                <a:latin typeface="+mj-lt"/>
              </a:rPr>
              <a:t>N</a:t>
            </a:r>
            <a:r>
              <a:rPr lang="pt-BR" b="0" i="0" dirty="0">
                <a:solidFill>
                  <a:schemeClr val="bg2">
                    <a:lumMod val="25000"/>
                  </a:schemeClr>
                </a:solidFill>
                <a:effectLst/>
                <a:latin typeface="+mj-lt"/>
              </a:rPr>
              <a:t>a abordagem CISC esse código usava apenas uma instrução – “ADDI M[&amp;a], 5”.</a:t>
            </a:r>
            <a:br>
              <a:rPr lang="pt-BR" dirty="0">
                <a:solidFill>
                  <a:schemeClr val="bg2">
                    <a:lumMod val="25000"/>
                  </a:schemeClr>
                </a:solidFill>
                <a:latin typeface="+mj-lt"/>
              </a:rPr>
            </a:br>
            <a:br>
              <a:rPr lang="pt-BR" dirty="0">
                <a:solidFill>
                  <a:schemeClr val="bg2">
                    <a:lumMod val="25000"/>
                  </a:schemeClr>
                </a:solidFill>
                <a:latin typeface="+mj-lt"/>
              </a:rPr>
            </a:br>
            <a:r>
              <a:rPr lang="pt-BR" b="0" i="0" dirty="0">
                <a:solidFill>
                  <a:schemeClr val="bg2">
                    <a:lumMod val="25000"/>
                  </a:schemeClr>
                </a:solidFill>
                <a:effectLst/>
                <a:latin typeface="+mj-lt"/>
              </a:rPr>
              <a:t>Essa sequência de operações é exatamente a mesma do exemplo do pipeline dado anteriormente:</a:t>
            </a:r>
            <a:endParaRPr lang="pt-BR" dirty="0">
              <a:solidFill>
                <a:schemeClr val="bg2">
                  <a:lumMod val="25000"/>
                </a:schemeClr>
              </a:solidFill>
              <a:latin typeface="+mj-lt"/>
            </a:endParaRPr>
          </a:p>
        </p:txBody>
      </p:sp>
      <p:grpSp>
        <p:nvGrpSpPr>
          <p:cNvPr id="5" name="Agrupar 4">
            <a:extLst>
              <a:ext uri="{FF2B5EF4-FFF2-40B4-BE49-F238E27FC236}">
                <a16:creationId xmlns:a16="http://schemas.microsoft.com/office/drawing/2014/main" id="{1B4C70A8-39E6-CB1C-DE2C-EFB1BC2A8FBB}"/>
              </a:ext>
            </a:extLst>
          </p:cNvPr>
          <p:cNvGrpSpPr/>
          <p:nvPr/>
        </p:nvGrpSpPr>
        <p:grpSpPr>
          <a:xfrm>
            <a:off x="1651531" y="3967827"/>
            <a:ext cx="9388343" cy="893856"/>
            <a:chOff x="1401828" y="1259728"/>
            <a:chExt cx="9388343" cy="893856"/>
          </a:xfrm>
        </p:grpSpPr>
        <p:sp>
          <p:nvSpPr>
            <p:cNvPr id="35" name="CaixaDeTexto 34">
              <a:extLst>
                <a:ext uri="{FF2B5EF4-FFF2-40B4-BE49-F238E27FC236}">
                  <a16:creationId xmlns:a16="http://schemas.microsoft.com/office/drawing/2014/main" id="{024D4C69-1AD3-88E7-CD1C-989FE86F3B19}"/>
                </a:ext>
              </a:extLst>
            </p:cNvPr>
            <p:cNvSpPr txBox="1"/>
            <p:nvPr/>
          </p:nvSpPr>
          <p:spPr>
            <a:xfrm>
              <a:off x="1413177" y="1753474"/>
              <a:ext cx="2801990" cy="400110"/>
            </a:xfrm>
            <a:prstGeom prst="rect">
              <a:avLst/>
            </a:prstGeom>
            <a:noFill/>
          </p:spPr>
          <p:txBody>
            <a:bodyPr wrap="square">
              <a:spAutoFit/>
            </a:bodyPr>
            <a:lstStyle/>
            <a:p>
              <a:r>
                <a:rPr lang="pt-BR" sz="2000" b="1" dirty="0">
                  <a:effectLst/>
                </a:rPr>
                <a:t>LOAD Reg1, M[&amp;a]</a:t>
              </a:r>
              <a:endParaRPr lang="pt-BR" sz="2000" b="1" dirty="0"/>
            </a:p>
          </p:txBody>
        </p:sp>
        <p:grpSp>
          <p:nvGrpSpPr>
            <p:cNvPr id="10" name="Agrupar 9">
              <a:extLst>
                <a:ext uri="{FF2B5EF4-FFF2-40B4-BE49-F238E27FC236}">
                  <a16:creationId xmlns:a16="http://schemas.microsoft.com/office/drawing/2014/main" id="{300162CC-2CA2-77DF-53FA-F94EDF172841}"/>
                </a:ext>
              </a:extLst>
            </p:cNvPr>
            <p:cNvGrpSpPr/>
            <p:nvPr/>
          </p:nvGrpSpPr>
          <p:grpSpPr>
            <a:xfrm>
              <a:off x="1401828" y="1259728"/>
              <a:ext cx="6774899" cy="164463"/>
              <a:chOff x="1372331" y="1181221"/>
              <a:chExt cx="6774899" cy="164463"/>
            </a:xfrm>
            <a:solidFill>
              <a:schemeClr val="tx1"/>
            </a:solidFill>
          </p:grpSpPr>
          <p:sp>
            <p:nvSpPr>
              <p:cNvPr id="30" name="Elipse 29">
                <a:extLst>
                  <a:ext uri="{FF2B5EF4-FFF2-40B4-BE49-F238E27FC236}">
                    <a16:creationId xmlns:a16="http://schemas.microsoft.com/office/drawing/2014/main" id="{33427A4C-B775-B4CD-5CA9-B9F3EC316E17}"/>
                  </a:ext>
                </a:extLst>
              </p:cNvPr>
              <p:cNvSpPr/>
              <p:nvPr/>
            </p:nvSpPr>
            <p:spPr>
              <a:xfrm>
                <a:off x="1372331"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Elipse 30">
                <a:extLst>
                  <a:ext uri="{FF2B5EF4-FFF2-40B4-BE49-F238E27FC236}">
                    <a16:creationId xmlns:a16="http://schemas.microsoft.com/office/drawing/2014/main" id="{1B14CE8B-C376-F2CF-9D0A-250B1D1BB1F2}"/>
                  </a:ext>
                </a:extLst>
              </p:cNvPr>
              <p:cNvSpPr/>
              <p:nvPr/>
            </p:nvSpPr>
            <p:spPr>
              <a:xfrm>
                <a:off x="4677549"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Elipse 31">
                <a:extLst>
                  <a:ext uri="{FF2B5EF4-FFF2-40B4-BE49-F238E27FC236}">
                    <a16:creationId xmlns:a16="http://schemas.microsoft.com/office/drawing/2014/main" id="{9544B0B2-8962-9D18-6230-10285AF89D1A}"/>
                  </a:ext>
                </a:extLst>
              </p:cNvPr>
              <p:cNvSpPr/>
              <p:nvPr/>
            </p:nvSpPr>
            <p:spPr>
              <a:xfrm>
                <a:off x="7982767"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3" name="Conector reto 32">
                <a:extLst>
                  <a:ext uri="{FF2B5EF4-FFF2-40B4-BE49-F238E27FC236}">
                    <a16:creationId xmlns:a16="http://schemas.microsoft.com/office/drawing/2014/main" id="{5B38FC1D-7815-7611-F969-6ADBE2CCC873}"/>
                  </a:ext>
                </a:extLst>
              </p:cNvPr>
              <p:cNvCxnSpPr>
                <a:cxnSpLocks/>
                <a:endCxn id="32" idx="6"/>
              </p:cNvCxnSpPr>
              <p:nvPr/>
            </p:nvCxnSpPr>
            <p:spPr>
              <a:xfrm>
                <a:off x="1454562" y="1263452"/>
                <a:ext cx="6692668"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CaixaDeTexto 11">
              <a:extLst>
                <a:ext uri="{FF2B5EF4-FFF2-40B4-BE49-F238E27FC236}">
                  <a16:creationId xmlns:a16="http://schemas.microsoft.com/office/drawing/2014/main" id="{5A3F40DD-E897-E9F2-2755-4F1947749B33}"/>
                </a:ext>
              </a:extLst>
            </p:cNvPr>
            <p:cNvSpPr txBox="1"/>
            <p:nvPr/>
          </p:nvSpPr>
          <p:spPr>
            <a:xfrm>
              <a:off x="4700679" y="1753474"/>
              <a:ext cx="2801990" cy="400110"/>
            </a:xfrm>
            <a:prstGeom prst="rect">
              <a:avLst/>
            </a:prstGeom>
            <a:noFill/>
          </p:spPr>
          <p:txBody>
            <a:bodyPr wrap="square">
              <a:spAutoFit/>
            </a:bodyPr>
            <a:lstStyle/>
            <a:p>
              <a:r>
                <a:rPr lang="pt-BR" sz="2000" b="1" dirty="0">
                  <a:effectLst/>
                </a:rPr>
                <a:t>ADDI Reg1, Reg1, 5</a:t>
              </a:r>
              <a:endParaRPr lang="pt-BR" sz="2000" b="1" dirty="0"/>
            </a:p>
          </p:txBody>
        </p:sp>
        <p:sp>
          <p:nvSpPr>
            <p:cNvPr id="29" name="CaixaDeTexto 28">
              <a:extLst>
                <a:ext uri="{FF2B5EF4-FFF2-40B4-BE49-F238E27FC236}">
                  <a16:creationId xmlns:a16="http://schemas.microsoft.com/office/drawing/2014/main" id="{7B4D3532-98CE-D3FA-82D5-D96D896D77CA}"/>
                </a:ext>
              </a:extLst>
            </p:cNvPr>
            <p:cNvSpPr txBox="1"/>
            <p:nvPr/>
          </p:nvSpPr>
          <p:spPr>
            <a:xfrm>
              <a:off x="7988181" y="1753474"/>
              <a:ext cx="2801990" cy="400110"/>
            </a:xfrm>
            <a:prstGeom prst="rect">
              <a:avLst/>
            </a:prstGeom>
            <a:noFill/>
          </p:spPr>
          <p:txBody>
            <a:bodyPr wrap="square">
              <a:spAutoFit/>
            </a:bodyPr>
            <a:lstStyle/>
            <a:p>
              <a:r>
                <a:rPr lang="pt-BR" sz="2000" b="1" dirty="0">
                  <a:effectLst/>
                </a:rPr>
                <a:t>STORE Reg1, M[&amp;a]</a:t>
              </a:r>
              <a:endParaRPr lang="pt-BR" sz="1400" b="1" dirty="0"/>
            </a:p>
          </p:txBody>
        </p:sp>
      </p:grpSp>
    </p:spTree>
    <p:extLst>
      <p:ext uri="{BB962C8B-B14F-4D97-AF65-F5344CB8AC3E}">
        <p14:creationId xmlns:p14="http://schemas.microsoft.com/office/powerpoint/2010/main" val="303216126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Arquitetura RISC</a:t>
            </a:r>
          </a:p>
        </p:txBody>
      </p:sp>
      <p:sp>
        <p:nvSpPr>
          <p:cNvPr id="2" name="Espaço Reservado para Texto 1">
            <a:extLst>
              <a:ext uri="{FF2B5EF4-FFF2-40B4-BE49-F238E27FC236}">
                <a16:creationId xmlns:a16="http://schemas.microsoft.com/office/drawing/2014/main" id="{E40F492C-907B-5318-7F0B-B04DC55714BB}"/>
              </a:ext>
            </a:extLst>
          </p:cNvPr>
          <p:cNvSpPr>
            <a:spLocks noGrp="1"/>
          </p:cNvSpPr>
          <p:nvPr>
            <p:ph type="body" sz="quarter" idx="11"/>
          </p:nvPr>
        </p:nvSpPr>
        <p:spPr/>
        <p:txBody>
          <a:bodyPr/>
          <a:lstStyle/>
          <a:p>
            <a:r>
              <a:rPr lang="pt-BR" dirty="0"/>
              <a:t>Convertendo o código</a:t>
            </a:r>
          </a:p>
        </p:txBody>
      </p:sp>
      <p:sp>
        <p:nvSpPr>
          <p:cNvPr id="37" name="CaixaDeTexto 36">
            <a:extLst>
              <a:ext uri="{FF2B5EF4-FFF2-40B4-BE49-F238E27FC236}">
                <a16:creationId xmlns:a16="http://schemas.microsoft.com/office/drawing/2014/main" id="{B5F30049-2DA2-8AD8-9254-A802A544219E}"/>
              </a:ext>
            </a:extLst>
          </p:cNvPr>
          <p:cNvSpPr txBox="1"/>
          <p:nvPr/>
        </p:nvSpPr>
        <p:spPr>
          <a:xfrm>
            <a:off x="1019175" y="2550200"/>
            <a:ext cx="9944100" cy="2031325"/>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Pipeline de RISC tem operações demoradas (10 ciclos) comparado ao CISC (7 ciclos).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LOAD e STORE são custosas e atrasam o pipeline, mas não são frequentemente usadas.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Vários registradores permitem que variáveis fiquem nos registradores até serem necessárias.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Reduzir conjunto de instruções permite Unidade de Controle menor, sem </a:t>
            </a:r>
            <a:r>
              <a:rPr lang="pt-BR" dirty="0" err="1">
                <a:solidFill>
                  <a:schemeClr val="bg2">
                    <a:lumMod val="25000"/>
                  </a:schemeClr>
                </a:solidFill>
              </a:rPr>
              <a:t>microprograma</a:t>
            </a:r>
            <a:r>
              <a:rPr lang="pt-BR" dirty="0">
                <a:solidFill>
                  <a:schemeClr val="bg2">
                    <a:lumMod val="25000"/>
                  </a:schemeClr>
                </a:solidFill>
              </a:rPr>
              <a:t>.</a:t>
            </a:r>
          </a:p>
        </p:txBody>
      </p:sp>
    </p:spTree>
    <p:extLst>
      <p:ext uri="{BB962C8B-B14F-4D97-AF65-F5344CB8AC3E}">
        <p14:creationId xmlns:p14="http://schemas.microsoft.com/office/powerpoint/2010/main" val="168159151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Exemplo</a:t>
            </a:r>
          </a:p>
        </p:txBody>
      </p:sp>
      <p:sp>
        <p:nvSpPr>
          <p:cNvPr id="6" name="CaixaDeTexto 5">
            <a:extLst>
              <a:ext uri="{FF2B5EF4-FFF2-40B4-BE49-F238E27FC236}">
                <a16:creationId xmlns:a16="http://schemas.microsoft.com/office/drawing/2014/main" id="{E3F21AA5-2EED-36E3-D21C-EF404481D789}"/>
              </a:ext>
            </a:extLst>
          </p:cNvPr>
          <p:cNvSpPr txBox="1"/>
          <p:nvPr/>
        </p:nvSpPr>
        <p:spPr>
          <a:xfrm>
            <a:off x="1019175" y="1256784"/>
            <a:ext cx="10448925" cy="369332"/>
          </a:xfrm>
          <a:prstGeom prst="rect">
            <a:avLst/>
          </a:prstGeom>
          <a:noFill/>
        </p:spPr>
        <p:txBody>
          <a:bodyPr wrap="square">
            <a:spAutoFit/>
          </a:bodyPr>
          <a:lstStyle/>
          <a:p>
            <a:r>
              <a:rPr lang="pt-BR" b="0" i="0" dirty="0">
                <a:solidFill>
                  <a:schemeClr val="bg2">
                    <a:lumMod val="25000"/>
                  </a:schemeClr>
                </a:solidFill>
                <a:effectLst/>
                <a:latin typeface="+mj-lt"/>
              </a:rPr>
              <a:t>Veja algumas arquiteturas que usam a abordagem RISC:</a:t>
            </a:r>
            <a:endParaRPr lang="pt-BR" dirty="0">
              <a:solidFill>
                <a:schemeClr val="bg2">
                  <a:lumMod val="25000"/>
                </a:schemeClr>
              </a:solidFill>
              <a:latin typeface="+mj-lt"/>
            </a:endParaRPr>
          </a:p>
        </p:txBody>
      </p:sp>
      <p:pic>
        <p:nvPicPr>
          <p:cNvPr id="4" name="Imagem 3">
            <a:extLst>
              <a:ext uri="{FF2B5EF4-FFF2-40B4-BE49-F238E27FC236}">
                <a16:creationId xmlns:a16="http://schemas.microsoft.com/office/drawing/2014/main" id="{BD11D7F0-B800-3669-813A-04D4638CC47E}"/>
              </a:ext>
            </a:extLst>
          </p:cNvPr>
          <p:cNvPicPr>
            <a:picLocks noChangeAspect="1"/>
          </p:cNvPicPr>
          <p:nvPr/>
        </p:nvPicPr>
        <p:blipFill>
          <a:blip r:embed="rId3"/>
          <a:stretch>
            <a:fillRect/>
          </a:stretch>
        </p:blipFill>
        <p:spPr>
          <a:xfrm>
            <a:off x="2171180" y="1875909"/>
            <a:ext cx="7449590" cy="2838846"/>
          </a:xfrm>
          <a:prstGeom prst="rect">
            <a:avLst/>
          </a:prstGeom>
        </p:spPr>
      </p:pic>
      <p:sp>
        <p:nvSpPr>
          <p:cNvPr id="9" name="CaixaDeTexto 8">
            <a:extLst>
              <a:ext uri="{FF2B5EF4-FFF2-40B4-BE49-F238E27FC236}">
                <a16:creationId xmlns:a16="http://schemas.microsoft.com/office/drawing/2014/main" id="{880F445D-128B-7817-8D58-8D6303F57CEC}"/>
              </a:ext>
            </a:extLst>
          </p:cNvPr>
          <p:cNvSpPr txBox="1"/>
          <p:nvPr/>
        </p:nvSpPr>
        <p:spPr>
          <a:xfrm>
            <a:off x="1031875" y="4976096"/>
            <a:ext cx="6096000" cy="923330"/>
          </a:xfrm>
          <a:prstGeom prst="rect">
            <a:avLst/>
          </a:prstGeom>
          <a:noFill/>
        </p:spPr>
        <p:txBody>
          <a:bodyPr wrap="square">
            <a:spAutoFit/>
          </a:bodyPr>
          <a:lstStyle/>
          <a:p>
            <a:r>
              <a:rPr lang="pt-BR" dirty="0">
                <a:solidFill>
                  <a:schemeClr val="bg2">
                    <a:lumMod val="25000"/>
                  </a:schemeClr>
                </a:solidFill>
              </a:rPr>
              <a:t>Tamanho fixo de instrução: Para simplificar a decodificação.</a:t>
            </a:r>
          </a:p>
          <a:p>
            <a:endParaRPr lang="pt-BR" dirty="0">
              <a:solidFill>
                <a:schemeClr val="bg2">
                  <a:lumMod val="25000"/>
                </a:schemeClr>
              </a:solidFill>
            </a:endParaRPr>
          </a:p>
          <a:p>
            <a:r>
              <a:rPr lang="pt-BR" dirty="0">
                <a:solidFill>
                  <a:schemeClr val="bg2">
                    <a:lumMod val="25000"/>
                  </a:schemeClr>
                </a:solidFill>
              </a:rPr>
              <a:t>Operações com endereçamento: Registrador-Registrador.</a:t>
            </a:r>
          </a:p>
        </p:txBody>
      </p:sp>
    </p:spTree>
    <p:extLst>
      <p:ext uri="{BB962C8B-B14F-4D97-AF65-F5344CB8AC3E}">
        <p14:creationId xmlns:p14="http://schemas.microsoft.com/office/powerpoint/2010/main" val="380689608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Tendências</a:t>
            </a:r>
          </a:p>
        </p:txBody>
      </p:sp>
      <p:sp>
        <p:nvSpPr>
          <p:cNvPr id="6" name="CaixaDeTexto 5">
            <a:extLst>
              <a:ext uri="{FF2B5EF4-FFF2-40B4-BE49-F238E27FC236}">
                <a16:creationId xmlns:a16="http://schemas.microsoft.com/office/drawing/2014/main" id="{E3F21AA5-2EED-36E3-D21C-EF404481D789}"/>
              </a:ext>
            </a:extLst>
          </p:cNvPr>
          <p:cNvSpPr txBox="1"/>
          <p:nvPr/>
        </p:nvSpPr>
        <p:spPr>
          <a:xfrm>
            <a:off x="1019175" y="2690336"/>
            <a:ext cx="10448925" cy="1477328"/>
          </a:xfrm>
          <a:prstGeom prst="rect">
            <a:avLst/>
          </a:prstGeom>
          <a:noFill/>
        </p:spPr>
        <p:txBody>
          <a:bodyPr wrap="square">
            <a:spAutoFit/>
          </a:bodyPr>
          <a:lstStyle/>
          <a:p>
            <a:pPr marL="285750" indent="-285750">
              <a:buFont typeface="Arial" panose="020B0604020202020204" pitchFamily="34" charset="0"/>
              <a:buChar char="•"/>
            </a:pPr>
            <a:r>
              <a:rPr lang="pt-BR" b="0" i="0" dirty="0">
                <a:solidFill>
                  <a:schemeClr val="bg2">
                    <a:lumMod val="25000"/>
                  </a:schemeClr>
                </a:solidFill>
                <a:effectLst/>
                <a:latin typeface="+mj-lt"/>
              </a:rPr>
              <a:t>Abordagem CISC evoluiu naturalmente; termo surgiu retroativamente após a chegada do RISC.</a:t>
            </a:r>
          </a:p>
          <a:p>
            <a:pPr marL="285750" indent="-285750">
              <a:buFont typeface="Arial" panose="020B0604020202020204" pitchFamily="34" charset="0"/>
              <a:buChar char="•"/>
            </a:pPr>
            <a:endParaRPr lang="pt-BR" b="0" i="0" dirty="0">
              <a:solidFill>
                <a:schemeClr val="bg2">
                  <a:lumMod val="25000"/>
                </a:schemeClr>
              </a:solidFill>
              <a:effectLst/>
              <a:latin typeface="+mj-lt"/>
            </a:endParaRPr>
          </a:p>
          <a:p>
            <a:pPr marL="285750" indent="-285750">
              <a:buFont typeface="Arial" panose="020B0604020202020204" pitchFamily="34" charset="0"/>
              <a:buChar char="•"/>
            </a:pPr>
            <a:r>
              <a:rPr lang="pt-BR" b="0" i="0" dirty="0">
                <a:solidFill>
                  <a:schemeClr val="bg2">
                    <a:lumMod val="25000"/>
                  </a:schemeClr>
                </a:solidFill>
                <a:effectLst/>
                <a:latin typeface="+mj-lt"/>
              </a:rPr>
              <a:t>Atualmente, processadores híbridos combinam instruções complexas (CISC) e otimizadas (RISC).</a:t>
            </a:r>
          </a:p>
          <a:p>
            <a:pPr marL="285750" indent="-285750">
              <a:buFont typeface="Arial" panose="020B0604020202020204" pitchFamily="34" charset="0"/>
              <a:buChar char="•"/>
            </a:pPr>
            <a:endParaRPr lang="pt-BR" b="0" i="0" dirty="0">
              <a:solidFill>
                <a:schemeClr val="bg2">
                  <a:lumMod val="25000"/>
                </a:schemeClr>
              </a:solidFill>
              <a:effectLst/>
              <a:latin typeface="+mj-lt"/>
            </a:endParaRPr>
          </a:p>
          <a:p>
            <a:pPr marL="285750" indent="-285750">
              <a:buFont typeface="Arial" panose="020B0604020202020204" pitchFamily="34" charset="0"/>
              <a:buChar char="•"/>
            </a:pPr>
            <a:r>
              <a:rPr lang="pt-BR" b="0" i="0" dirty="0">
                <a:solidFill>
                  <a:schemeClr val="bg2">
                    <a:lumMod val="25000"/>
                  </a:schemeClr>
                </a:solidFill>
                <a:effectLst/>
                <a:latin typeface="+mj-lt"/>
              </a:rPr>
              <a:t>Mistura busca as melhores características de ambas as abordagens para otimizar o desempenho.</a:t>
            </a:r>
          </a:p>
        </p:txBody>
      </p:sp>
    </p:spTree>
    <p:extLst>
      <p:ext uri="{BB962C8B-B14F-4D97-AF65-F5344CB8AC3E}">
        <p14:creationId xmlns:p14="http://schemas.microsoft.com/office/powerpoint/2010/main" val="6029308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ço Reservado para Texto 5">
            <a:extLst>
              <a:ext uri="{FF2B5EF4-FFF2-40B4-BE49-F238E27FC236}">
                <a16:creationId xmlns:a16="http://schemas.microsoft.com/office/drawing/2014/main" id="{E600A0B9-59C7-6A50-D592-E16ED128BAD5}"/>
              </a:ext>
            </a:extLst>
          </p:cNvPr>
          <p:cNvSpPr>
            <a:spLocks noGrp="1"/>
          </p:cNvSpPr>
          <p:nvPr>
            <p:ph type="body" sz="quarter" idx="4294967295"/>
          </p:nvPr>
        </p:nvSpPr>
        <p:spPr>
          <a:xfrm>
            <a:off x="1019175" y="592138"/>
            <a:ext cx="10126654" cy="517525"/>
          </a:xfrm>
          <a:prstGeom prst="rect">
            <a:avLst/>
          </a:prstGeom>
        </p:spPr>
        <p:txBody>
          <a:bodyPr/>
          <a:lstStyle/>
          <a:p>
            <a:pPr marL="0" indent="0">
              <a:buNone/>
            </a:pPr>
            <a:r>
              <a:rPr lang="pt-BR" sz="3200"/>
              <a:t>Componentes adaptados</a:t>
            </a:r>
          </a:p>
        </p:txBody>
      </p:sp>
      <p:sp>
        <p:nvSpPr>
          <p:cNvPr id="7" name="CaixaDeTexto 6">
            <a:extLst>
              <a:ext uri="{FF2B5EF4-FFF2-40B4-BE49-F238E27FC236}">
                <a16:creationId xmlns:a16="http://schemas.microsoft.com/office/drawing/2014/main" id="{4C711C4C-6393-E82A-AF57-C33D84608C98}"/>
              </a:ext>
            </a:extLst>
          </p:cNvPr>
          <p:cNvSpPr txBox="1"/>
          <p:nvPr/>
        </p:nvSpPr>
        <p:spPr>
          <a:xfrm>
            <a:off x="1019174" y="1368108"/>
            <a:ext cx="10126655" cy="2854712"/>
          </a:xfrm>
          <a:prstGeom prst="rect">
            <a:avLst/>
          </a:prstGeom>
          <a:noFill/>
        </p:spPr>
        <p:txBody>
          <a:bodyPr wrap="square" rtlCol="0">
            <a:spAutoFit/>
          </a:bodyPr>
          <a:lstStyle/>
          <a:p>
            <a:r>
              <a:rPr lang="pt-BR" dirty="0">
                <a:solidFill>
                  <a:schemeClr val="bg2">
                    <a:lumMod val="25000"/>
                  </a:schemeClr>
                </a:solidFill>
              </a:rPr>
              <a:t>Os componentes a seguir foram adaptados pensando na agilidade do desenvolvimento desse material.</a:t>
            </a:r>
          </a:p>
          <a:p>
            <a:endParaRPr lang="pt-BR" dirty="0">
              <a:solidFill>
                <a:schemeClr val="bg2">
                  <a:lumMod val="25000"/>
                </a:schemeClr>
              </a:solidFill>
            </a:endParaRPr>
          </a:p>
          <a:p>
            <a:r>
              <a:rPr lang="pt-BR" dirty="0">
                <a:solidFill>
                  <a:schemeClr val="bg2">
                    <a:lumMod val="25000"/>
                  </a:schemeClr>
                </a:solidFill>
              </a:rPr>
              <a:t>Nos próximos slides você contará com uma série de componentes disponíveis para inserção no material. Você pode utiliza-los em qualquer parte dentro do conteúdo dos seus módulos, mas preze pelo padrão dos componentes, </a:t>
            </a:r>
            <a:r>
              <a:rPr lang="pt-BR" b="1" dirty="0">
                <a:solidFill>
                  <a:schemeClr val="tx2"/>
                </a:solidFill>
              </a:rPr>
              <a:t>não alterando formato, cores e fonte</a:t>
            </a:r>
            <a:r>
              <a:rPr lang="pt-BR" dirty="0">
                <a:solidFill>
                  <a:schemeClr val="bg2">
                    <a:lumMod val="25000"/>
                  </a:schemeClr>
                </a:solidFill>
              </a:rPr>
              <a:t>. </a:t>
            </a:r>
          </a:p>
          <a:p>
            <a:endParaRPr lang="pt-BR" dirty="0">
              <a:solidFill>
                <a:schemeClr val="bg2">
                  <a:lumMod val="25000"/>
                </a:schemeClr>
              </a:solidFill>
            </a:endParaRPr>
          </a:p>
          <a:p>
            <a:r>
              <a:rPr lang="pt-BR" dirty="0">
                <a:solidFill>
                  <a:schemeClr val="bg2">
                    <a:lumMod val="25000"/>
                  </a:schemeClr>
                </a:solidFill>
              </a:rPr>
              <a:t>Para aumentar o componente na tela preservando a proporção, pressione </a:t>
            </a:r>
            <a:r>
              <a:rPr lang="pt-BR" b="1" dirty="0">
                <a:solidFill>
                  <a:schemeClr val="tx2"/>
                </a:solidFill>
              </a:rPr>
              <a:t>SHIFT + arraste</a:t>
            </a:r>
            <a:r>
              <a:rPr lang="pt-BR" dirty="0">
                <a:solidFill>
                  <a:schemeClr val="bg2">
                    <a:lumMod val="25000"/>
                  </a:schemeClr>
                </a:solidFill>
              </a:rPr>
              <a:t>. </a:t>
            </a:r>
          </a:p>
          <a:p>
            <a:endParaRPr lang="pt-BR" dirty="0">
              <a:solidFill>
                <a:schemeClr val="bg2">
                  <a:lumMod val="25000"/>
                </a:schemeClr>
              </a:solidFill>
            </a:endParaRPr>
          </a:p>
          <a:p>
            <a:r>
              <a:rPr lang="pt-BR" b="1" dirty="0">
                <a:solidFill>
                  <a:schemeClr val="tx2"/>
                </a:solidFill>
              </a:rPr>
              <a:t>Esta seção deve ser excluída após o seu desenvolvimento</a:t>
            </a:r>
            <a:r>
              <a:rPr lang="pt-BR" dirty="0">
                <a:solidFill>
                  <a:schemeClr val="tx2"/>
                </a:solidFill>
              </a:rPr>
              <a:t>.</a:t>
            </a:r>
          </a:p>
          <a:p>
            <a:endParaRPr lang="pt-BR" dirty="0">
              <a:solidFill>
                <a:schemeClr val="bg2">
                  <a:lumMod val="25000"/>
                </a:schemeClr>
              </a:solidFill>
            </a:endParaRPr>
          </a:p>
        </p:txBody>
      </p:sp>
    </p:spTree>
    <p:extLst>
      <p:ext uri="{BB962C8B-B14F-4D97-AF65-F5344CB8AC3E}">
        <p14:creationId xmlns:p14="http://schemas.microsoft.com/office/powerpoint/2010/main" val="333034466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ço Reservado para Texto 26">
            <a:extLst>
              <a:ext uri="{FF2B5EF4-FFF2-40B4-BE49-F238E27FC236}">
                <a16:creationId xmlns:a16="http://schemas.microsoft.com/office/drawing/2014/main" id="{5667B90D-098D-C13B-99DD-50758B703DD7}"/>
              </a:ext>
            </a:extLst>
          </p:cNvPr>
          <p:cNvSpPr txBox="1">
            <a:spLocks/>
          </p:cNvSpPr>
          <p:nvPr/>
        </p:nvSpPr>
        <p:spPr>
          <a:xfrm>
            <a:off x="1029217" y="1359858"/>
            <a:ext cx="3613150"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a:solidFill>
                  <a:schemeClr val="tx1"/>
                </a:solidFill>
              </a:rPr>
              <a:t>Subtítulo</a:t>
            </a:r>
          </a:p>
        </p:txBody>
      </p:sp>
      <p:grpSp>
        <p:nvGrpSpPr>
          <p:cNvPr id="19" name="Agrupar 18">
            <a:extLst>
              <a:ext uri="{FF2B5EF4-FFF2-40B4-BE49-F238E27FC236}">
                <a16:creationId xmlns:a16="http://schemas.microsoft.com/office/drawing/2014/main" id="{A98AC5B1-459D-F528-18C4-76FCA5587EE3}"/>
              </a:ext>
            </a:extLst>
          </p:cNvPr>
          <p:cNvGrpSpPr/>
          <p:nvPr/>
        </p:nvGrpSpPr>
        <p:grpSpPr>
          <a:xfrm>
            <a:off x="369164" y="591096"/>
            <a:ext cx="7374720" cy="517525"/>
            <a:chOff x="369164" y="591096"/>
            <a:chExt cx="7374720" cy="517525"/>
          </a:xfrm>
        </p:grpSpPr>
        <p:sp>
          <p:nvSpPr>
            <p:cNvPr id="16" name="Espaço Reservado para Texto 5">
              <a:extLst>
                <a:ext uri="{FF2B5EF4-FFF2-40B4-BE49-F238E27FC236}">
                  <a16:creationId xmlns:a16="http://schemas.microsoft.com/office/drawing/2014/main" id="{3B1F6920-E562-F1F3-3816-9C192FC7A955}"/>
                </a:ext>
              </a:extLst>
            </p:cNvPr>
            <p:cNvSpPr txBox="1">
              <a:spLocks/>
            </p:cNvSpPr>
            <p:nvPr/>
          </p:nvSpPr>
          <p:spPr>
            <a:xfrm>
              <a:off x="1029217" y="591096"/>
              <a:ext cx="6714667" cy="517525"/>
            </a:xfrm>
            <a:prstGeom prst="rect">
              <a:avLst/>
            </a:prstGeom>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40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3200">
                  <a:solidFill>
                    <a:schemeClr val="tx1"/>
                  </a:solidFill>
                </a:rPr>
                <a:t>Título de Núcleo Conceitual</a:t>
              </a:r>
            </a:p>
          </p:txBody>
        </p:sp>
        <p:cxnSp>
          <p:nvCxnSpPr>
            <p:cNvPr id="17" name="Conector reto 16">
              <a:extLst>
                <a:ext uri="{FF2B5EF4-FFF2-40B4-BE49-F238E27FC236}">
                  <a16:creationId xmlns:a16="http://schemas.microsoft.com/office/drawing/2014/main" id="{C86C2985-DF99-0868-8CEC-EC8C41523EC9}"/>
                </a:ext>
              </a:extLst>
            </p:cNvPr>
            <p:cNvCxnSpPr>
              <a:cxnSpLocks/>
            </p:cNvCxnSpPr>
            <p:nvPr/>
          </p:nvCxnSpPr>
          <p:spPr>
            <a:xfrm>
              <a:off x="369164" y="850582"/>
              <a:ext cx="5064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Agrupar 1">
            <a:extLst>
              <a:ext uri="{FF2B5EF4-FFF2-40B4-BE49-F238E27FC236}">
                <a16:creationId xmlns:a16="http://schemas.microsoft.com/office/drawing/2014/main" id="{2F50667F-B264-5A1D-1A7D-B0C7E9D2736C}"/>
              </a:ext>
            </a:extLst>
          </p:cNvPr>
          <p:cNvGrpSpPr/>
          <p:nvPr/>
        </p:nvGrpSpPr>
        <p:grpSpPr>
          <a:xfrm>
            <a:off x="12677739" y="1691059"/>
            <a:ext cx="3543790" cy="1904167"/>
            <a:chOff x="12639639" y="382815"/>
            <a:chExt cx="3543790" cy="1904167"/>
          </a:xfrm>
        </p:grpSpPr>
        <p:sp>
          <p:nvSpPr>
            <p:cNvPr id="4" name="Balão de Fala: Retângulo 3">
              <a:extLst>
                <a:ext uri="{FF2B5EF4-FFF2-40B4-BE49-F238E27FC236}">
                  <a16:creationId xmlns:a16="http://schemas.microsoft.com/office/drawing/2014/main" id="{B1791738-DFEC-B54B-4BE7-D93B0F56E3F2}"/>
                </a:ext>
              </a:extLst>
            </p:cNvPr>
            <p:cNvSpPr/>
            <p:nvPr/>
          </p:nvSpPr>
          <p:spPr>
            <a:xfrm rot="5400000">
              <a:off x="13459450" y="-436996"/>
              <a:ext cx="1904167"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1" name="CaixaDeTexto 10">
              <a:extLst>
                <a:ext uri="{FF2B5EF4-FFF2-40B4-BE49-F238E27FC236}">
                  <a16:creationId xmlns:a16="http://schemas.microsoft.com/office/drawing/2014/main" id="{4E4DED0D-BF70-27FA-9569-813B9D4CA885}"/>
                </a:ext>
              </a:extLst>
            </p:cNvPr>
            <p:cNvSpPr txBox="1"/>
            <p:nvPr/>
          </p:nvSpPr>
          <p:spPr>
            <a:xfrm>
              <a:off x="12816114" y="638629"/>
              <a:ext cx="3222172" cy="1600438"/>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Não altere a fonte e o tamanho da fonte que utilizar. </a:t>
              </a:r>
            </a:p>
            <a:p>
              <a:pPr marL="285750" indent="-285750">
                <a:buFont typeface="Arial" panose="020B0604020202020204" pitchFamily="34" charset="0"/>
                <a:buChar char="•"/>
              </a:pPr>
              <a:r>
                <a:rPr lang="pt-BR" sz="1400">
                  <a:solidFill>
                    <a:schemeClr val="bg1"/>
                  </a:solidFill>
                </a:rPr>
                <a:t>Atenção: Todo </a:t>
              </a:r>
              <a:r>
                <a:rPr lang="pt-BR" sz="1400" b="1">
                  <a:solidFill>
                    <a:schemeClr val="bg1"/>
                  </a:solidFill>
                </a:rPr>
                <a:t>título de núcleo conceitual </a:t>
              </a:r>
              <a:r>
                <a:rPr lang="pt-BR" sz="1400">
                  <a:solidFill>
                    <a:schemeClr val="bg1"/>
                  </a:solidFill>
                </a:rPr>
                <a:t>é composto do título + tracinho à esquerda. </a:t>
              </a:r>
            </a:p>
          </p:txBody>
        </p:sp>
      </p:grpSp>
      <p:grpSp>
        <p:nvGrpSpPr>
          <p:cNvPr id="12" name="Agrupar 11">
            <a:extLst>
              <a:ext uri="{FF2B5EF4-FFF2-40B4-BE49-F238E27FC236}">
                <a16:creationId xmlns:a16="http://schemas.microsoft.com/office/drawing/2014/main" id="{72941CFC-217C-D6B1-CF9A-BDD09DC7E632}"/>
              </a:ext>
            </a:extLst>
          </p:cNvPr>
          <p:cNvGrpSpPr/>
          <p:nvPr/>
        </p:nvGrpSpPr>
        <p:grpSpPr>
          <a:xfrm>
            <a:off x="12677738" y="193040"/>
            <a:ext cx="3543790" cy="1373961"/>
            <a:chOff x="12639639" y="382815"/>
            <a:chExt cx="3543790" cy="1373961"/>
          </a:xfrm>
        </p:grpSpPr>
        <p:sp>
          <p:nvSpPr>
            <p:cNvPr id="13" name="Balão de Fala: Retângulo 12">
              <a:extLst>
                <a:ext uri="{FF2B5EF4-FFF2-40B4-BE49-F238E27FC236}">
                  <a16:creationId xmlns:a16="http://schemas.microsoft.com/office/drawing/2014/main" id="{F04C13A3-B3F3-F411-075F-4E276CD7370D}"/>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4" name="CaixaDeTexto 13">
              <a:extLst>
                <a:ext uri="{FF2B5EF4-FFF2-40B4-BE49-F238E27FC236}">
                  <a16:creationId xmlns:a16="http://schemas.microsoft.com/office/drawing/2014/main" id="{380DBE0B-EA6D-6B9A-1059-73C817A806C0}"/>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Título de núcleo conceitual e subtítulo. </a:t>
              </a:r>
            </a:p>
          </p:txBody>
        </p:sp>
      </p:grpSp>
      <p:sp>
        <p:nvSpPr>
          <p:cNvPr id="20" name="CaixaDeTexto 19">
            <a:extLst>
              <a:ext uri="{FF2B5EF4-FFF2-40B4-BE49-F238E27FC236}">
                <a16:creationId xmlns:a16="http://schemas.microsoft.com/office/drawing/2014/main" id="{4812611C-E69A-CC1D-5E25-86F3666882E7}"/>
              </a:ext>
            </a:extLst>
          </p:cNvPr>
          <p:cNvSpPr txBox="1"/>
          <p:nvPr/>
        </p:nvSpPr>
        <p:spPr>
          <a:xfrm>
            <a:off x="1029217" y="2038261"/>
            <a:ext cx="10153650" cy="1200329"/>
          </a:xfrm>
          <a:prstGeom prst="rect">
            <a:avLst/>
          </a:prstGeom>
          <a:noFill/>
        </p:spPr>
        <p:txBody>
          <a:bodyPr wrap="square">
            <a:spAutoFit/>
          </a:bodyPr>
          <a:lstStyle/>
          <a:p>
            <a:r>
              <a:rPr lang="pt-BR" dirty="0">
                <a:solidFill>
                  <a:schemeClr val="bg2">
                    <a:lumMod val="25000"/>
                  </a:schemeClr>
                </a:solidFill>
                <a:effectLst/>
              </a:rPr>
              <a:t>Lorem ipsum </a:t>
            </a:r>
            <a:r>
              <a:rPr lang="pt-BR" dirty="0" err="1">
                <a:solidFill>
                  <a:schemeClr val="bg2">
                    <a:lumMod val="25000"/>
                  </a:schemeClr>
                </a:solidFill>
                <a:effectLst/>
              </a:rPr>
              <a:t>dolor</a:t>
            </a:r>
            <a:r>
              <a:rPr lang="pt-BR" dirty="0">
                <a:solidFill>
                  <a:schemeClr val="bg2">
                    <a:lumMod val="25000"/>
                  </a:schemeClr>
                </a:solidFill>
                <a:effectLst/>
              </a:rPr>
              <a:t> </a:t>
            </a:r>
            <a:r>
              <a:rPr lang="pt-BR" dirty="0" err="1">
                <a:solidFill>
                  <a:schemeClr val="bg2">
                    <a:lumMod val="25000"/>
                  </a:schemeClr>
                </a:solidFill>
                <a:effectLst/>
              </a:rPr>
              <a:t>sit</a:t>
            </a:r>
            <a:r>
              <a:rPr lang="pt-BR" dirty="0">
                <a:solidFill>
                  <a:schemeClr val="bg2">
                    <a:lumMod val="25000"/>
                  </a:schemeClr>
                </a:solidFill>
                <a:effectLst/>
              </a:rPr>
              <a:t> </a:t>
            </a:r>
            <a:r>
              <a:rPr lang="pt-BR" dirty="0" err="1">
                <a:solidFill>
                  <a:schemeClr val="bg2">
                    <a:lumMod val="25000"/>
                  </a:schemeClr>
                </a:solidFill>
                <a:effectLst/>
              </a:rPr>
              <a:t>amet</a:t>
            </a:r>
            <a:r>
              <a:rPr lang="pt-BR" dirty="0">
                <a:solidFill>
                  <a:schemeClr val="bg2">
                    <a:lumMod val="25000"/>
                  </a:schemeClr>
                </a:solidFill>
                <a:effectLst/>
              </a:rPr>
              <a:t>, </a:t>
            </a:r>
            <a:r>
              <a:rPr lang="pt-BR" dirty="0" err="1">
                <a:solidFill>
                  <a:schemeClr val="bg2">
                    <a:lumMod val="25000"/>
                  </a:schemeClr>
                </a:solidFill>
                <a:effectLst/>
              </a:rPr>
              <a:t>consectetur</a:t>
            </a:r>
            <a:r>
              <a:rPr lang="pt-BR" dirty="0">
                <a:solidFill>
                  <a:schemeClr val="bg2">
                    <a:lumMod val="25000"/>
                  </a:schemeClr>
                </a:solidFill>
                <a:effectLst/>
              </a:rPr>
              <a:t> </a:t>
            </a:r>
            <a:r>
              <a:rPr lang="pt-BR" dirty="0" err="1">
                <a:solidFill>
                  <a:schemeClr val="bg2">
                    <a:lumMod val="25000"/>
                  </a:schemeClr>
                </a:solidFill>
                <a:effectLst/>
              </a:rPr>
              <a:t>adipiscing</a:t>
            </a:r>
            <a:r>
              <a:rPr lang="pt-BR" dirty="0">
                <a:solidFill>
                  <a:schemeClr val="bg2">
                    <a:lumMod val="25000"/>
                  </a:schemeClr>
                </a:solidFill>
                <a:effectLst/>
              </a:rPr>
              <a:t> </a:t>
            </a:r>
            <a:r>
              <a:rPr lang="pt-BR" dirty="0" err="1">
                <a:solidFill>
                  <a:schemeClr val="bg2">
                    <a:lumMod val="25000"/>
                  </a:schemeClr>
                </a:solidFill>
                <a:effectLst/>
              </a:rPr>
              <a:t>elit</a:t>
            </a:r>
            <a:r>
              <a:rPr lang="pt-BR" dirty="0">
                <a:solidFill>
                  <a:schemeClr val="bg2">
                    <a:lumMod val="25000"/>
                  </a:schemeClr>
                </a:solidFill>
                <a:effectLst/>
              </a:rPr>
              <a:t>. </a:t>
            </a:r>
            <a:r>
              <a:rPr lang="pt-BR" dirty="0" err="1">
                <a:solidFill>
                  <a:schemeClr val="bg2">
                    <a:lumMod val="25000"/>
                  </a:schemeClr>
                </a:solidFill>
                <a:effectLst/>
              </a:rPr>
              <a:t>Aliquam</a:t>
            </a:r>
            <a:r>
              <a:rPr lang="pt-BR" dirty="0">
                <a:solidFill>
                  <a:schemeClr val="bg2">
                    <a:lumMod val="25000"/>
                  </a:schemeClr>
                </a:solidFill>
                <a:effectLst/>
              </a:rPr>
              <a:t> </a:t>
            </a:r>
            <a:r>
              <a:rPr lang="pt-BR" dirty="0" err="1">
                <a:solidFill>
                  <a:schemeClr val="bg2">
                    <a:lumMod val="25000"/>
                  </a:schemeClr>
                </a:solidFill>
                <a:effectLst/>
              </a:rPr>
              <a:t>tincidunt</a:t>
            </a:r>
            <a:r>
              <a:rPr lang="pt-BR" dirty="0">
                <a:solidFill>
                  <a:schemeClr val="bg2">
                    <a:lumMod val="25000"/>
                  </a:schemeClr>
                </a:solidFill>
                <a:effectLst/>
              </a:rPr>
              <a:t> </a:t>
            </a:r>
            <a:r>
              <a:rPr lang="pt-BR" dirty="0" err="1">
                <a:solidFill>
                  <a:schemeClr val="bg2">
                    <a:lumMod val="25000"/>
                  </a:schemeClr>
                </a:solidFill>
                <a:effectLst/>
              </a:rPr>
              <a:t>euismod</a:t>
            </a:r>
            <a:r>
              <a:rPr lang="pt-BR" dirty="0">
                <a:solidFill>
                  <a:schemeClr val="bg2">
                    <a:lumMod val="25000"/>
                  </a:schemeClr>
                </a:solidFill>
                <a:effectLst/>
              </a:rPr>
              <a:t> </a:t>
            </a:r>
            <a:r>
              <a:rPr lang="pt-BR" dirty="0" err="1">
                <a:solidFill>
                  <a:schemeClr val="bg2">
                    <a:lumMod val="25000"/>
                  </a:schemeClr>
                </a:solidFill>
                <a:effectLst/>
              </a:rPr>
              <a:t>rhoncus</a:t>
            </a:r>
            <a:r>
              <a:rPr lang="pt-BR" dirty="0">
                <a:solidFill>
                  <a:schemeClr val="bg2">
                    <a:lumMod val="25000"/>
                  </a:schemeClr>
                </a:solidFill>
                <a:effectLst/>
              </a:rPr>
              <a:t>. </a:t>
            </a:r>
            <a:r>
              <a:rPr lang="pt-BR" dirty="0" err="1">
                <a:solidFill>
                  <a:schemeClr val="bg2">
                    <a:lumMod val="25000"/>
                  </a:schemeClr>
                </a:solidFill>
                <a:effectLst/>
              </a:rPr>
              <a:t>Fusce</a:t>
            </a:r>
            <a:r>
              <a:rPr lang="pt-BR" dirty="0">
                <a:solidFill>
                  <a:schemeClr val="bg2">
                    <a:lumMod val="25000"/>
                  </a:schemeClr>
                </a:solidFill>
                <a:effectLst/>
              </a:rPr>
              <a:t> </a:t>
            </a:r>
            <a:r>
              <a:rPr lang="pt-BR" dirty="0" err="1">
                <a:solidFill>
                  <a:schemeClr val="bg2">
                    <a:lumMod val="25000"/>
                  </a:schemeClr>
                </a:solidFill>
                <a:effectLst/>
              </a:rPr>
              <a:t>sit</a:t>
            </a:r>
            <a:r>
              <a:rPr lang="pt-BR" dirty="0">
                <a:solidFill>
                  <a:schemeClr val="bg2">
                    <a:lumMod val="25000"/>
                  </a:schemeClr>
                </a:solidFill>
                <a:effectLst/>
              </a:rPr>
              <a:t> </a:t>
            </a:r>
            <a:r>
              <a:rPr lang="pt-BR" dirty="0" err="1">
                <a:solidFill>
                  <a:schemeClr val="bg2">
                    <a:lumMod val="25000"/>
                  </a:schemeClr>
                </a:solidFill>
                <a:effectLst/>
              </a:rPr>
              <a:t>amet</a:t>
            </a:r>
            <a:r>
              <a:rPr lang="pt-BR" dirty="0">
                <a:solidFill>
                  <a:schemeClr val="bg2">
                    <a:lumMod val="25000"/>
                  </a:schemeClr>
                </a:solidFill>
                <a:effectLst/>
              </a:rPr>
              <a:t> </a:t>
            </a:r>
            <a:r>
              <a:rPr lang="pt-BR" dirty="0" err="1">
                <a:solidFill>
                  <a:schemeClr val="bg2">
                    <a:lumMod val="25000"/>
                  </a:schemeClr>
                </a:solidFill>
                <a:effectLst/>
              </a:rPr>
              <a:t>elementum</a:t>
            </a:r>
            <a:r>
              <a:rPr lang="pt-BR" dirty="0">
                <a:solidFill>
                  <a:schemeClr val="bg2">
                    <a:lumMod val="25000"/>
                  </a:schemeClr>
                </a:solidFill>
                <a:effectLst/>
              </a:rPr>
              <a:t> </a:t>
            </a:r>
            <a:r>
              <a:rPr lang="pt-BR" dirty="0" err="1">
                <a:solidFill>
                  <a:schemeClr val="bg2">
                    <a:lumMod val="25000"/>
                  </a:schemeClr>
                </a:solidFill>
                <a:effectLst/>
              </a:rPr>
              <a:t>sapien</a:t>
            </a:r>
            <a:r>
              <a:rPr lang="pt-BR" dirty="0">
                <a:solidFill>
                  <a:schemeClr val="bg2">
                    <a:lumMod val="25000"/>
                  </a:schemeClr>
                </a:solidFill>
                <a:effectLst/>
              </a:rPr>
              <a:t>, eu </a:t>
            </a:r>
            <a:r>
              <a:rPr lang="pt-BR" dirty="0" err="1">
                <a:solidFill>
                  <a:schemeClr val="bg2">
                    <a:lumMod val="25000"/>
                  </a:schemeClr>
                </a:solidFill>
                <a:effectLst/>
              </a:rPr>
              <a:t>mollis</a:t>
            </a:r>
            <a:r>
              <a:rPr lang="pt-BR" dirty="0">
                <a:solidFill>
                  <a:schemeClr val="bg2">
                    <a:lumMod val="25000"/>
                  </a:schemeClr>
                </a:solidFill>
                <a:effectLst/>
              </a:rPr>
              <a:t> </a:t>
            </a:r>
            <a:r>
              <a:rPr lang="pt-BR" dirty="0" err="1">
                <a:solidFill>
                  <a:schemeClr val="bg2">
                    <a:lumMod val="25000"/>
                  </a:schemeClr>
                </a:solidFill>
                <a:effectLst/>
              </a:rPr>
              <a:t>nibh</a:t>
            </a:r>
            <a:r>
              <a:rPr lang="pt-BR" dirty="0">
                <a:solidFill>
                  <a:schemeClr val="bg2">
                    <a:lumMod val="25000"/>
                  </a:schemeClr>
                </a:solidFill>
                <a:effectLst/>
              </a:rPr>
              <a:t>. </a:t>
            </a:r>
            <a:r>
              <a:rPr lang="pt-BR" dirty="0" err="1">
                <a:solidFill>
                  <a:schemeClr val="bg2">
                    <a:lumMod val="25000"/>
                  </a:schemeClr>
                </a:solidFill>
                <a:effectLst/>
              </a:rPr>
              <a:t>Vestibulum</a:t>
            </a:r>
            <a:r>
              <a:rPr lang="pt-BR" dirty="0">
                <a:solidFill>
                  <a:schemeClr val="bg2">
                    <a:lumMod val="25000"/>
                  </a:schemeClr>
                </a:solidFill>
                <a:effectLst/>
              </a:rPr>
              <a:t> </a:t>
            </a:r>
            <a:r>
              <a:rPr lang="pt-BR" dirty="0" err="1">
                <a:solidFill>
                  <a:schemeClr val="bg2">
                    <a:lumMod val="25000"/>
                  </a:schemeClr>
                </a:solidFill>
                <a:effectLst/>
              </a:rPr>
              <a:t>consectetur</a:t>
            </a:r>
            <a:r>
              <a:rPr lang="pt-BR" dirty="0">
                <a:solidFill>
                  <a:schemeClr val="bg2">
                    <a:lumMod val="25000"/>
                  </a:schemeClr>
                </a:solidFill>
                <a:effectLst/>
              </a:rPr>
              <a:t> augue </a:t>
            </a:r>
            <a:r>
              <a:rPr lang="pt-BR" dirty="0" err="1">
                <a:solidFill>
                  <a:schemeClr val="bg2">
                    <a:lumMod val="25000"/>
                  </a:schemeClr>
                </a:solidFill>
                <a:effectLst/>
              </a:rPr>
              <a:t>pulvinar</a:t>
            </a:r>
            <a:r>
              <a:rPr lang="pt-BR" dirty="0">
                <a:solidFill>
                  <a:schemeClr val="bg2">
                    <a:lumMod val="25000"/>
                  </a:schemeClr>
                </a:solidFill>
                <a:effectLst/>
              </a:rPr>
              <a:t> libero </a:t>
            </a:r>
            <a:r>
              <a:rPr lang="pt-BR" dirty="0" err="1">
                <a:solidFill>
                  <a:schemeClr val="bg2">
                    <a:lumMod val="25000"/>
                  </a:schemeClr>
                </a:solidFill>
                <a:effectLst/>
              </a:rPr>
              <a:t>fermentum</a:t>
            </a:r>
            <a:r>
              <a:rPr lang="pt-BR" dirty="0">
                <a:solidFill>
                  <a:schemeClr val="bg2">
                    <a:lumMod val="25000"/>
                  </a:schemeClr>
                </a:solidFill>
                <a:effectLst/>
              </a:rPr>
              <a:t>, ac </a:t>
            </a:r>
            <a:r>
              <a:rPr lang="pt-BR" dirty="0" err="1">
                <a:solidFill>
                  <a:schemeClr val="bg2">
                    <a:lumMod val="25000"/>
                  </a:schemeClr>
                </a:solidFill>
                <a:effectLst/>
              </a:rPr>
              <a:t>malesuada</a:t>
            </a:r>
            <a:r>
              <a:rPr lang="pt-BR" dirty="0">
                <a:solidFill>
                  <a:schemeClr val="bg2">
                    <a:lumMod val="25000"/>
                  </a:schemeClr>
                </a:solidFill>
                <a:effectLst/>
              </a:rPr>
              <a:t> </a:t>
            </a:r>
            <a:r>
              <a:rPr lang="pt-BR" dirty="0" err="1">
                <a:solidFill>
                  <a:schemeClr val="bg2">
                    <a:lumMod val="25000"/>
                  </a:schemeClr>
                </a:solidFill>
                <a:effectLst/>
              </a:rPr>
              <a:t>sapien</a:t>
            </a:r>
            <a:r>
              <a:rPr lang="pt-BR" dirty="0">
                <a:solidFill>
                  <a:schemeClr val="bg2">
                    <a:lumMod val="25000"/>
                  </a:schemeClr>
                </a:solidFill>
                <a:effectLst/>
              </a:rPr>
              <a:t> </a:t>
            </a:r>
            <a:r>
              <a:rPr lang="pt-BR" dirty="0" err="1">
                <a:solidFill>
                  <a:schemeClr val="bg2">
                    <a:lumMod val="25000"/>
                  </a:schemeClr>
                </a:solidFill>
                <a:effectLst/>
              </a:rPr>
              <a:t>mattis</a:t>
            </a:r>
            <a:r>
              <a:rPr lang="pt-BR" dirty="0">
                <a:solidFill>
                  <a:schemeClr val="bg2">
                    <a:lumMod val="25000"/>
                  </a:schemeClr>
                </a:solidFill>
                <a:effectLst/>
              </a:rPr>
              <a:t>. Etiam </a:t>
            </a:r>
            <a:r>
              <a:rPr lang="pt-BR" dirty="0" err="1">
                <a:solidFill>
                  <a:schemeClr val="bg2">
                    <a:lumMod val="25000"/>
                  </a:schemeClr>
                </a:solidFill>
                <a:effectLst/>
              </a:rPr>
              <a:t>congue</a:t>
            </a:r>
            <a:r>
              <a:rPr lang="pt-BR" dirty="0">
                <a:solidFill>
                  <a:schemeClr val="bg2">
                    <a:lumMod val="25000"/>
                  </a:schemeClr>
                </a:solidFill>
                <a:effectLst/>
              </a:rPr>
              <a:t> </a:t>
            </a:r>
            <a:r>
              <a:rPr lang="pt-BR" dirty="0" err="1">
                <a:solidFill>
                  <a:schemeClr val="bg2">
                    <a:lumMod val="25000"/>
                  </a:schemeClr>
                </a:solidFill>
                <a:effectLst/>
              </a:rPr>
              <a:t>euismod</a:t>
            </a:r>
            <a:r>
              <a:rPr lang="pt-BR" dirty="0">
                <a:solidFill>
                  <a:schemeClr val="bg2">
                    <a:lumMod val="25000"/>
                  </a:schemeClr>
                </a:solidFill>
                <a:effectLst/>
              </a:rPr>
              <a:t> </a:t>
            </a:r>
            <a:r>
              <a:rPr lang="pt-BR" dirty="0" err="1">
                <a:solidFill>
                  <a:schemeClr val="bg2">
                    <a:lumMod val="25000"/>
                  </a:schemeClr>
                </a:solidFill>
                <a:effectLst/>
              </a:rPr>
              <a:t>congue</a:t>
            </a:r>
            <a:r>
              <a:rPr lang="pt-BR" dirty="0">
                <a:solidFill>
                  <a:schemeClr val="bg2">
                    <a:lumMod val="25000"/>
                  </a:schemeClr>
                </a:solidFill>
                <a:effectLst/>
              </a:rPr>
              <a:t>. </a:t>
            </a:r>
            <a:r>
              <a:rPr lang="pt-BR" dirty="0" err="1">
                <a:solidFill>
                  <a:schemeClr val="bg2">
                    <a:lumMod val="25000"/>
                  </a:schemeClr>
                </a:solidFill>
                <a:effectLst/>
              </a:rPr>
              <a:t>Phasellus</a:t>
            </a:r>
            <a:r>
              <a:rPr lang="pt-BR" dirty="0">
                <a:solidFill>
                  <a:schemeClr val="bg2">
                    <a:lumMod val="25000"/>
                  </a:schemeClr>
                </a:solidFill>
                <a:effectLst/>
              </a:rPr>
              <a:t> </a:t>
            </a:r>
            <a:r>
              <a:rPr lang="pt-BR" dirty="0" err="1">
                <a:solidFill>
                  <a:schemeClr val="bg2">
                    <a:lumMod val="25000"/>
                  </a:schemeClr>
                </a:solidFill>
                <a:effectLst/>
              </a:rPr>
              <a:t>eget</a:t>
            </a:r>
            <a:r>
              <a:rPr lang="pt-BR" dirty="0">
                <a:solidFill>
                  <a:schemeClr val="bg2">
                    <a:lumMod val="25000"/>
                  </a:schemeClr>
                </a:solidFill>
                <a:effectLst/>
              </a:rPr>
              <a:t> augue </a:t>
            </a:r>
            <a:r>
              <a:rPr lang="pt-BR" dirty="0" err="1">
                <a:solidFill>
                  <a:schemeClr val="bg2">
                    <a:lumMod val="25000"/>
                  </a:schemeClr>
                </a:solidFill>
                <a:effectLst/>
              </a:rPr>
              <a:t>orci</a:t>
            </a:r>
            <a:r>
              <a:rPr lang="pt-BR" dirty="0">
                <a:solidFill>
                  <a:schemeClr val="bg2">
                    <a:lumMod val="25000"/>
                  </a:schemeClr>
                </a:solidFill>
                <a:effectLst/>
              </a:rPr>
              <a:t>. </a:t>
            </a:r>
            <a:r>
              <a:rPr lang="pt-BR" dirty="0" err="1">
                <a:solidFill>
                  <a:schemeClr val="bg2">
                    <a:lumMod val="25000"/>
                  </a:schemeClr>
                </a:solidFill>
                <a:effectLst/>
              </a:rPr>
              <a:t>Aliquam</a:t>
            </a:r>
            <a:r>
              <a:rPr lang="pt-BR" dirty="0">
                <a:solidFill>
                  <a:schemeClr val="bg2">
                    <a:lumMod val="25000"/>
                  </a:schemeClr>
                </a:solidFill>
                <a:effectLst/>
              </a:rPr>
              <a:t> </a:t>
            </a:r>
            <a:r>
              <a:rPr lang="pt-BR" dirty="0" err="1">
                <a:solidFill>
                  <a:schemeClr val="bg2">
                    <a:lumMod val="25000"/>
                  </a:schemeClr>
                </a:solidFill>
                <a:effectLst/>
              </a:rPr>
              <a:t>consectetur</a:t>
            </a:r>
            <a:r>
              <a:rPr lang="pt-BR" dirty="0">
                <a:solidFill>
                  <a:schemeClr val="bg2">
                    <a:lumMod val="25000"/>
                  </a:schemeClr>
                </a:solidFill>
                <a:effectLst/>
              </a:rPr>
              <a:t> </a:t>
            </a:r>
            <a:r>
              <a:rPr lang="pt-BR" dirty="0" err="1">
                <a:solidFill>
                  <a:schemeClr val="bg2">
                    <a:lumMod val="25000"/>
                  </a:schemeClr>
                </a:solidFill>
                <a:effectLst/>
              </a:rPr>
              <a:t>dapibus</a:t>
            </a:r>
            <a:r>
              <a:rPr lang="pt-BR" dirty="0">
                <a:solidFill>
                  <a:schemeClr val="bg2">
                    <a:lumMod val="25000"/>
                  </a:schemeClr>
                </a:solidFill>
                <a:effectLst/>
              </a:rPr>
              <a:t> </a:t>
            </a:r>
            <a:r>
              <a:rPr lang="pt-BR" dirty="0" err="1">
                <a:solidFill>
                  <a:schemeClr val="bg2">
                    <a:lumMod val="25000"/>
                  </a:schemeClr>
                </a:solidFill>
                <a:effectLst/>
              </a:rPr>
              <a:t>velit</a:t>
            </a:r>
            <a:r>
              <a:rPr lang="pt-BR" dirty="0">
                <a:solidFill>
                  <a:schemeClr val="bg2">
                    <a:lumMod val="25000"/>
                  </a:schemeClr>
                </a:solidFill>
                <a:effectLst/>
              </a:rPr>
              <a:t>, </a:t>
            </a:r>
            <a:r>
              <a:rPr lang="pt-BR" dirty="0" err="1">
                <a:solidFill>
                  <a:schemeClr val="bg2">
                    <a:lumMod val="25000"/>
                  </a:schemeClr>
                </a:solidFill>
                <a:effectLst/>
              </a:rPr>
              <a:t>eget</a:t>
            </a:r>
            <a:r>
              <a:rPr lang="pt-BR" dirty="0">
                <a:solidFill>
                  <a:schemeClr val="bg2">
                    <a:lumMod val="25000"/>
                  </a:schemeClr>
                </a:solidFill>
                <a:effectLst/>
              </a:rPr>
              <a:t> </a:t>
            </a:r>
            <a:r>
              <a:rPr lang="pt-BR" dirty="0" err="1">
                <a:solidFill>
                  <a:schemeClr val="bg2">
                    <a:lumMod val="25000"/>
                  </a:schemeClr>
                </a:solidFill>
                <a:effectLst/>
              </a:rPr>
              <a:t>mattis</a:t>
            </a:r>
            <a:r>
              <a:rPr lang="pt-BR" dirty="0">
                <a:solidFill>
                  <a:schemeClr val="bg2">
                    <a:lumMod val="25000"/>
                  </a:schemeClr>
                </a:solidFill>
                <a:effectLst/>
              </a:rPr>
              <a:t> </a:t>
            </a:r>
            <a:r>
              <a:rPr lang="pt-BR" dirty="0" err="1">
                <a:solidFill>
                  <a:schemeClr val="bg2">
                    <a:lumMod val="25000"/>
                  </a:schemeClr>
                </a:solidFill>
                <a:effectLst/>
              </a:rPr>
              <a:t>odio</a:t>
            </a:r>
            <a:r>
              <a:rPr lang="pt-BR" dirty="0">
                <a:solidFill>
                  <a:schemeClr val="bg2">
                    <a:lumMod val="25000"/>
                  </a:schemeClr>
                </a:solidFill>
                <a:effectLst/>
              </a:rPr>
              <a:t> </a:t>
            </a:r>
            <a:r>
              <a:rPr lang="pt-BR" dirty="0" err="1">
                <a:solidFill>
                  <a:schemeClr val="bg2">
                    <a:lumMod val="25000"/>
                  </a:schemeClr>
                </a:solidFill>
                <a:effectLst/>
              </a:rPr>
              <a:t>laoreet</a:t>
            </a:r>
            <a:r>
              <a:rPr lang="pt-BR" dirty="0">
                <a:solidFill>
                  <a:schemeClr val="bg2">
                    <a:lumMod val="25000"/>
                  </a:schemeClr>
                </a:solidFill>
                <a:effectLst/>
              </a:rPr>
              <a:t> quis.</a:t>
            </a:r>
            <a:endParaRPr lang="pt-BR" dirty="0">
              <a:solidFill>
                <a:schemeClr val="bg2">
                  <a:lumMod val="25000"/>
                </a:schemeClr>
              </a:solidFill>
            </a:endParaRPr>
          </a:p>
        </p:txBody>
      </p:sp>
      <p:grpSp>
        <p:nvGrpSpPr>
          <p:cNvPr id="21" name="Agrupar 20">
            <a:extLst>
              <a:ext uri="{FF2B5EF4-FFF2-40B4-BE49-F238E27FC236}">
                <a16:creationId xmlns:a16="http://schemas.microsoft.com/office/drawing/2014/main" id="{8B70771C-C5D6-AC63-5961-B5112ADFE61A}"/>
              </a:ext>
            </a:extLst>
          </p:cNvPr>
          <p:cNvGrpSpPr/>
          <p:nvPr/>
        </p:nvGrpSpPr>
        <p:grpSpPr>
          <a:xfrm>
            <a:off x="12677738" y="3719284"/>
            <a:ext cx="3543790" cy="1373961"/>
            <a:chOff x="12639639" y="382815"/>
            <a:chExt cx="3543790" cy="1373961"/>
          </a:xfrm>
        </p:grpSpPr>
        <p:sp>
          <p:nvSpPr>
            <p:cNvPr id="22" name="Balão de Fala: Retângulo 21">
              <a:extLst>
                <a:ext uri="{FF2B5EF4-FFF2-40B4-BE49-F238E27FC236}">
                  <a16:creationId xmlns:a16="http://schemas.microsoft.com/office/drawing/2014/main" id="{F7565A5F-D7D1-EB5B-A312-8E4152909DFB}"/>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8EA165E3-2FE9-4A8C-A4D2-96C8A6202BC8}"/>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Texto – corpo</a:t>
              </a:r>
            </a:p>
          </p:txBody>
        </p:sp>
      </p:grpSp>
      <p:grpSp>
        <p:nvGrpSpPr>
          <p:cNvPr id="24" name="Agrupar 23">
            <a:extLst>
              <a:ext uri="{FF2B5EF4-FFF2-40B4-BE49-F238E27FC236}">
                <a16:creationId xmlns:a16="http://schemas.microsoft.com/office/drawing/2014/main" id="{4751BD9B-90CF-F7BB-4428-E6019F28B98B}"/>
              </a:ext>
            </a:extLst>
          </p:cNvPr>
          <p:cNvGrpSpPr/>
          <p:nvPr/>
        </p:nvGrpSpPr>
        <p:grpSpPr>
          <a:xfrm>
            <a:off x="12677738" y="5308776"/>
            <a:ext cx="3543790" cy="1373964"/>
            <a:chOff x="12639639" y="382818"/>
            <a:chExt cx="3543790" cy="1373964"/>
          </a:xfrm>
        </p:grpSpPr>
        <p:sp>
          <p:nvSpPr>
            <p:cNvPr id="25" name="Balão de Fala: Retângulo 24">
              <a:extLst>
                <a:ext uri="{FF2B5EF4-FFF2-40B4-BE49-F238E27FC236}">
                  <a16:creationId xmlns:a16="http://schemas.microsoft.com/office/drawing/2014/main" id="{43E938EA-E16D-3D2D-0E42-EF9E1C651423}"/>
                </a:ext>
              </a:extLst>
            </p:cNvPr>
            <p:cNvSpPr/>
            <p:nvPr/>
          </p:nvSpPr>
          <p:spPr>
            <a:xfrm rot="5400000">
              <a:off x="13724552" y="-702095"/>
              <a:ext cx="137396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6" name="CaixaDeTexto 25">
              <a:extLst>
                <a:ext uri="{FF2B5EF4-FFF2-40B4-BE49-F238E27FC236}">
                  <a16:creationId xmlns:a16="http://schemas.microsoft.com/office/drawing/2014/main" id="{E318144C-E7EB-D729-226C-DCC4E39A8CE2}"/>
                </a:ext>
              </a:extLst>
            </p:cNvPr>
            <p:cNvSpPr txBox="1"/>
            <p:nvPr/>
          </p:nvSpPr>
          <p:spPr>
            <a:xfrm>
              <a:off x="12816114" y="638629"/>
              <a:ext cx="3222172" cy="738664"/>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Utilize a fonte </a:t>
              </a:r>
              <a:r>
                <a:rPr lang="pt-BR" sz="1400" err="1">
                  <a:solidFill>
                    <a:schemeClr val="bg1"/>
                  </a:solidFill>
                </a:rPr>
                <a:t>Calibri</a:t>
              </a:r>
              <a:r>
                <a:rPr lang="pt-BR" sz="1400">
                  <a:solidFill>
                    <a:schemeClr val="bg1"/>
                  </a:solidFill>
                </a:rPr>
                <a:t> (corpo) 16</a:t>
              </a:r>
            </a:p>
          </p:txBody>
        </p:sp>
      </p:grpSp>
    </p:spTree>
    <p:extLst>
      <p:ext uri="{BB962C8B-B14F-4D97-AF65-F5344CB8AC3E}">
        <p14:creationId xmlns:p14="http://schemas.microsoft.com/office/powerpoint/2010/main" val="193541024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41B7935D-297D-5CBC-BB24-E20343FFF05E}"/>
              </a:ext>
            </a:extLst>
          </p:cNvPr>
          <p:cNvGrpSpPr/>
          <p:nvPr/>
        </p:nvGrpSpPr>
        <p:grpSpPr>
          <a:xfrm>
            <a:off x="2237874" y="2899804"/>
            <a:ext cx="7716252" cy="1052263"/>
            <a:chOff x="2603500" y="1654361"/>
            <a:chExt cx="6948488" cy="1052263"/>
          </a:xfrm>
        </p:grpSpPr>
        <p:sp>
          <p:nvSpPr>
            <p:cNvPr id="2" name="Retângulo: Cantos Arredondados 1">
              <a:extLst>
                <a:ext uri="{FF2B5EF4-FFF2-40B4-BE49-F238E27FC236}">
                  <a16:creationId xmlns:a16="http://schemas.microsoft.com/office/drawing/2014/main" id="{75525E4A-2B8D-996B-B091-CA071ECDE14F}"/>
                </a:ext>
              </a:extLst>
            </p:cNvPr>
            <p:cNvSpPr/>
            <p:nvPr/>
          </p:nvSpPr>
          <p:spPr>
            <a:xfrm>
              <a:off x="2603500" y="1654361"/>
              <a:ext cx="6948488" cy="10522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B573F20C-EC6D-A4B8-D09F-6BBA6C9628A4}"/>
                    </a:ext>
                  </a:extLst>
                </p:cNvPr>
                <p:cNvSpPr txBox="1"/>
                <p:nvPr/>
              </p:nvSpPr>
              <p:spPr>
                <a:xfrm>
                  <a:off x="3679630" y="2024167"/>
                  <a:ext cx="4832740" cy="491288"/>
                </a:xfrm>
                <a:prstGeom prst="rect">
                  <a:avLst/>
                </a:prstGeom>
                <a:noFill/>
              </p:spPr>
              <p:txBody>
                <a:bodyPr wrap="square">
                  <a:spAutoFit/>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a:fld id="{825F15A7-03F4-43D7-82C5-3E23DA2F108C}" type="mathplaceholder">
                          <a:rPr lang="pt-BR" i="1" smtClean="0">
                            <a:effectLst/>
                            <a:latin typeface="Cambria Math" panose="02040503050406030204" pitchFamily="18" charset="0"/>
                            <a:cs typeface="Times New Roman" panose="02020603050405020304" pitchFamily="18" charset="0"/>
                          </a:rPr>
                          <a:t>Digite a equação aqui.</a:t>
                        </a:fld>
                      </m:oMath>
                    </m:oMathPara>
                  </a14:m>
                  <a:endParaRPr lang="pt-BR">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CaixaDeTexto 2">
                  <a:extLst>
                    <a:ext uri="{FF2B5EF4-FFF2-40B4-BE49-F238E27FC236}">
                      <a16:creationId xmlns:a16="http://schemas.microsoft.com/office/drawing/2014/main" id="{B573F20C-EC6D-A4B8-D09F-6BBA6C9628A4}"/>
                    </a:ext>
                  </a:extLst>
                </p:cNvPr>
                <p:cNvSpPr txBox="1">
                  <a:spLocks noRot="1" noChangeAspect="1" noMove="1" noResize="1" noEditPoints="1" noAdjustHandles="1" noChangeArrowheads="1" noChangeShapeType="1" noTextEdit="1"/>
                </p:cNvSpPr>
                <p:nvPr/>
              </p:nvSpPr>
              <p:spPr>
                <a:xfrm>
                  <a:off x="3679630" y="2024167"/>
                  <a:ext cx="4832740" cy="491288"/>
                </a:xfrm>
                <a:prstGeom prst="rect">
                  <a:avLst/>
                </a:prstGeom>
                <a:blipFill>
                  <a:blip r:embed="rId2"/>
                  <a:stretch>
                    <a:fillRect/>
                  </a:stretch>
                </a:blipFill>
              </p:spPr>
              <p:txBody>
                <a:bodyPr/>
                <a:lstStyle/>
                <a:p>
                  <a:r>
                    <a:rPr lang="en-US">
                      <a:noFill/>
                    </a:rPr>
                    <a:t> </a:t>
                  </a:r>
                </a:p>
              </p:txBody>
            </p:sp>
          </mc:Fallback>
        </mc:AlternateContent>
      </p:grpSp>
      <p:grpSp>
        <p:nvGrpSpPr>
          <p:cNvPr id="15" name="Agrupar 14">
            <a:extLst>
              <a:ext uri="{FF2B5EF4-FFF2-40B4-BE49-F238E27FC236}">
                <a16:creationId xmlns:a16="http://schemas.microsoft.com/office/drawing/2014/main" id="{67951246-9CFB-71D9-1AF6-933A5499F08C}"/>
              </a:ext>
            </a:extLst>
          </p:cNvPr>
          <p:cNvGrpSpPr/>
          <p:nvPr/>
        </p:nvGrpSpPr>
        <p:grpSpPr>
          <a:xfrm>
            <a:off x="12639639" y="352577"/>
            <a:ext cx="3543790" cy="1373961"/>
            <a:chOff x="12639639" y="382815"/>
            <a:chExt cx="3543790" cy="1373961"/>
          </a:xfrm>
        </p:grpSpPr>
        <p:sp>
          <p:nvSpPr>
            <p:cNvPr id="16" name="Balão de Fala: Retângulo 15">
              <a:extLst>
                <a:ext uri="{FF2B5EF4-FFF2-40B4-BE49-F238E27FC236}">
                  <a16:creationId xmlns:a16="http://schemas.microsoft.com/office/drawing/2014/main" id="{E014354B-72A2-09C4-A933-4D4C939A219B}"/>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F921A6FA-2DAB-7CC3-1B96-C393A860FD98}"/>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Caixa de fórmula</a:t>
              </a:r>
            </a:p>
          </p:txBody>
        </p:sp>
      </p:grpSp>
    </p:spTree>
    <p:extLst>
      <p:ext uri="{BB962C8B-B14F-4D97-AF65-F5344CB8AC3E}">
        <p14:creationId xmlns:p14="http://schemas.microsoft.com/office/powerpoint/2010/main" val="7609160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697AB993-B0A7-8101-267B-19A5CE01FBCF}"/>
              </a:ext>
            </a:extLst>
          </p:cNvPr>
          <p:cNvGrpSpPr/>
          <p:nvPr/>
        </p:nvGrpSpPr>
        <p:grpSpPr>
          <a:xfrm>
            <a:off x="12639639" y="2059215"/>
            <a:ext cx="3543790" cy="1685471"/>
            <a:chOff x="12639639" y="382815"/>
            <a:chExt cx="3543790" cy="1685471"/>
          </a:xfrm>
        </p:grpSpPr>
        <p:sp>
          <p:nvSpPr>
            <p:cNvPr id="16" name="Balão de Fala: Retângulo 15">
              <a:extLst>
                <a:ext uri="{FF2B5EF4-FFF2-40B4-BE49-F238E27FC236}">
                  <a16:creationId xmlns:a16="http://schemas.microsoft.com/office/drawing/2014/main" id="{1D5FA31A-8886-63B8-226E-05E99E895117}"/>
                </a:ext>
              </a:extLst>
            </p:cNvPr>
            <p:cNvSpPr/>
            <p:nvPr/>
          </p:nvSpPr>
          <p:spPr>
            <a:xfrm rot="5400000">
              <a:off x="13568798" y="-546344"/>
              <a:ext cx="168547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8946BB82-00F3-FC21-3B05-97D84C74D1FE}"/>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o recurso inteiro, pressione SHIFT + (seta para cima).</a:t>
              </a:r>
            </a:p>
          </p:txBody>
        </p:sp>
      </p:grpSp>
      <p:grpSp>
        <p:nvGrpSpPr>
          <p:cNvPr id="21" name="Agrupar 20">
            <a:extLst>
              <a:ext uri="{FF2B5EF4-FFF2-40B4-BE49-F238E27FC236}">
                <a16:creationId xmlns:a16="http://schemas.microsoft.com/office/drawing/2014/main" id="{03632624-5197-639E-E302-5739E11F5DC0}"/>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E2861EEF-0E0B-605E-38C9-5D2E47328169}"/>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73EC166F-75DF-4E2E-0F95-E058E1C0DA2A}"/>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 texto – variante com 2 cards</a:t>
              </a:r>
            </a:p>
          </p:txBody>
        </p:sp>
      </p:grpSp>
      <p:grpSp>
        <p:nvGrpSpPr>
          <p:cNvPr id="34" name="Agrupar 33">
            <a:extLst>
              <a:ext uri="{FF2B5EF4-FFF2-40B4-BE49-F238E27FC236}">
                <a16:creationId xmlns:a16="http://schemas.microsoft.com/office/drawing/2014/main" id="{02D71655-6B68-26C7-C56F-5554E4985130}"/>
              </a:ext>
            </a:extLst>
          </p:cNvPr>
          <p:cNvGrpSpPr/>
          <p:nvPr/>
        </p:nvGrpSpPr>
        <p:grpSpPr>
          <a:xfrm>
            <a:off x="2873374" y="1676603"/>
            <a:ext cx="6637372" cy="3504793"/>
            <a:chOff x="2873374" y="1676603"/>
            <a:chExt cx="6637372" cy="3504793"/>
          </a:xfrm>
        </p:grpSpPr>
        <p:grpSp>
          <p:nvGrpSpPr>
            <p:cNvPr id="32" name="Agrupar 31">
              <a:extLst>
                <a:ext uri="{FF2B5EF4-FFF2-40B4-BE49-F238E27FC236}">
                  <a16:creationId xmlns:a16="http://schemas.microsoft.com/office/drawing/2014/main" id="{763D6BD0-3C28-1822-D9C5-E02615EFABB6}"/>
                </a:ext>
              </a:extLst>
            </p:cNvPr>
            <p:cNvGrpSpPr/>
            <p:nvPr/>
          </p:nvGrpSpPr>
          <p:grpSpPr>
            <a:xfrm>
              <a:off x="2873374" y="1676603"/>
              <a:ext cx="3121093" cy="3504793"/>
              <a:chOff x="2873374" y="1676603"/>
              <a:chExt cx="3121093" cy="3504793"/>
            </a:xfrm>
          </p:grpSpPr>
          <p:sp>
            <p:nvSpPr>
              <p:cNvPr id="18" name="Retângulo: Cantos Arredondados 17">
                <a:extLst>
                  <a:ext uri="{FF2B5EF4-FFF2-40B4-BE49-F238E27FC236}">
                    <a16:creationId xmlns:a16="http://schemas.microsoft.com/office/drawing/2014/main" id="{7E5481D4-2A2A-7F02-5430-9201238A6122}"/>
                  </a:ext>
                </a:extLst>
              </p:cNvPr>
              <p:cNvSpPr/>
              <p:nvPr/>
            </p:nvSpPr>
            <p:spPr>
              <a:xfrm>
                <a:off x="2873374"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04B753B-C0EF-83AF-B9B2-1972F278EA1C}"/>
                  </a:ext>
                </a:extLst>
              </p:cNvPr>
              <p:cNvSpPr txBox="1"/>
              <p:nvPr/>
            </p:nvSpPr>
            <p:spPr>
              <a:xfrm>
                <a:off x="3082519" y="1913935"/>
                <a:ext cx="2702801" cy="646331"/>
              </a:xfrm>
              <a:prstGeom prst="rect">
                <a:avLst/>
              </a:prstGeom>
              <a:noFill/>
            </p:spPr>
            <p:txBody>
              <a:bodyPr wrap="square">
                <a:spAutoFit/>
              </a:bodyPr>
              <a:lstStyle/>
              <a:p>
                <a:r>
                  <a:rPr lang="pt-BR" b="1" dirty="0"/>
                  <a:t>Título do card </a:t>
                </a:r>
                <a:r>
                  <a:rPr lang="pt-BR" b="1" dirty="0" err="1"/>
                  <a:t>lorem</a:t>
                </a:r>
                <a:r>
                  <a:rPr lang="pt-BR" b="1" dirty="0"/>
                  <a:t> ipsum </a:t>
                </a:r>
                <a:r>
                  <a:rPr lang="pt-BR" b="1" dirty="0" err="1"/>
                  <a:t>dolor</a:t>
                </a:r>
                <a:r>
                  <a:rPr lang="pt-BR" b="1" dirty="0"/>
                  <a:t> </a:t>
                </a:r>
                <a:r>
                  <a:rPr lang="pt-BR" b="1" dirty="0" err="1"/>
                  <a:t>sit</a:t>
                </a:r>
                <a:r>
                  <a:rPr lang="pt-BR" b="1" dirty="0"/>
                  <a:t> </a:t>
                </a:r>
                <a:r>
                  <a:rPr lang="pt-BR" b="1" dirty="0" err="1"/>
                  <a:t>amet</a:t>
                </a:r>
                <a:endParaRPr lang="pt-BR" b="1" dirty="0"/>
              </a:p>
            </p:txBody>
          </p:sp>
          <p:sp>
            <p:nvSpPr>
              <p:cNvPr id="6" name="CaixaDeTexto 5">
                <a:extLst>
                  <a:ext uri="{FF2B5EF4-FFF2-40B4-BE49-F238E27FC236}">
                    <a16:creationId xmlns:a16="http://schemas.microsoft.com/office/drawing/2014/main" id="{FE6E13B7-374A-9DCC-0638-960BEF19CE68}"/>
                  </a:ext>
                </a:extLst>
              </p:cNvPr>
              <p:cNvSpPr txBox="1"/>
              <p:nvPr/>
            </p:nvSpPr>
            <p:spPr>
              <a:xfrm>
                <a:off x="3082519" y="2630438"/>
                <a:ext cx="2702801" cy="2308324"/>
              </a:xfrm>
              <a:prstGeom prst="rect">
                <a:avLst/>
              </a:prstGeom>
              <a:noFill/>
            </p:spPr>
            <p:txBody>
              <a:bodyPr wrap="square">
                <a:spAutoFit/>
              </a:bodyPr>
              <a:lstStyle/>
              <a:p>
                <a:r>
                  <a:rPr lang="pt-BR" sz="1600" dirty="0">
                    <a:solidFill>
                      <a:schemeClr val="bg2">
                        <a:lumMod val="25000"/>
                      </a:schemeClr>
                    </a:solidFill>
                    <a:effectLst/>
                  </a:rPr>
                  <a:t>In </a:t>
                </a:r>
                <a:r>
                  <a:rPr lang="pt-BR" sz="1600" dirty="0" err="1">
                    <a:solidFill>
                      <a:schemeClr val="bg2">
                        <a:lumMod val="25000"/>
                      </a:schemeClr>
                    </a:solidFill>
                    <a:effectLst/>
                  </a:rPr>
                  <a:t>pulvinar</a:t>
                </a:r>
                <a:r>
                  <a:rPr lang="pt-BR" sz="1600" dirty="0">
                    <a:solidFill>
                      <a:schemeClr val="bg2">
                        <a:lumMod val="25000"/>
                      </a:schemeClr>
                    </a:solidFill>
                    <a:effectLst/>
                  </a:rPr>
                  <a:t> </a:t>
                </a:r>
                <a:r>
                  <a:rPr lang="pt-BR" sz="1600" dirty="0" err="1">
                    <a:solidFill>
                      <a:schemeClr val="bg2">
                        <a:lumMod val="25000"/>
                      </a:schemeClr>
                    </a:solidFill>
                    <a:effectLst/>
                  </a:rPr>
                  <a:t>odio</a:t>
                </a:r>
                <a:r>
                  <a:rPr lang="pt-BR" sz="1600" dirty="0">
                    <a:solidFill>
                      <a:schemeClr val="bg2">
                        <a:lumMod val="25000"/>
                      </a:schemeClr>
                    </a:solidFill>
                    <a:effectLst/>
                  </a:rPr>
                  <a:t> nunc, ut </a:t>
                </a:r>
                <a:r>
                  <a:rPr lang="pt-BR" sz="1600" dirty="0" err="1">
                    <a:solidFill>
                      <a:schemeClr val="bg2">
                        <a:lumMod val="25000"/>
                      </a:schemeClr>
                    </a:solidFill>
                    <a:effectLst/>
                  </a:rPr>
                  <a:t>commodo</a:t>
                </a:r>
                <a:r>
                  <a:rPr lang="pt-BR" sz="1600" dirty="0">
                    <a:solidFill>
                      <a:schemeClr val="bg2">
                        <a:lumMod val="25000"/>
                      </a:schemeClr>
                    </a:solidFill>
                    <a:effectLst/>
                  </a:rPr>
                  <a:t> </a:t>
                </a:r>
                <a:r>
                  <a:rPr lang="pt-BR" sz="1600" dirty="0" err="1">
                    <a:solidFill>
                      <a:schemeClr val="bg2">
                        <a:lumMod val="25000"/>
                      </a:schemeClr>
                    </a:solidFill>
                    <a:effectLst/>
                  </a:rPr>
                  <a:t>lacus</a:t>
                </a:r>
                <a:r>
                  <a:rPr lang="pt-BR" sz="1600" dirty="0">
                    <a:solidFill>
                      <a:schemeClr val="bg2">
                        <a:lumMod val="25000"/>
                      </a:schemeClr>
                    </a:solidFill>
                    <a:effectLst/>
                  </a:rPr>
                  <a:t> </a:t>
                </a:r>
                <a:r>
                  <a:rPr lang="pt-BR" sz="1600" dirty="0" err="1">
                    <a:solidFill>
                      <a:schemeClr val="bg2">
                        <a:lumMod val="25000"/>
                      </a:schemeClr>
                    </a:solidFill>
                    <a:effectLst/>
                  </a:rPr>
                  <a:t>feugiat</a:t>
                </a:r>
                <a:r>
                  <a:rPr lang="pt-BR" sz="1600" dirty="0">
                    <a:solidFill>
                      <a:schemeClr val="bg2">
                        <a:lumMod val="25000"/>
                      </a:schemeClr>
                    </a:solidFill>
                    <a:effectLst/>
                  </a:rPr>
                  <a:t> in. In </a:t>
                </a:r>
                <a:r>
                  <a:rPr lang="pt-BR" sz="1600" dirty="0" err="1">
                    <a:solidFill>
                      <a:schemeClr val="bg2">
                        <a:lumMod val="25000"/>
                      </a:schemeClr>
                    </a:solidFill>
                    <a:effectLst/>
                  </a:rPr>
                  <a:t>imperdiet</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ac </a:t>
                </a:r>
                <a:r>
                  <a:rPr lang="pt-BR" sz="1600" dirty="0" err="1">
                    <a:solidFill>
                      <a:schemeClr val="bg2">
                        <a:lumMod val="25000"/>
                      </a:schemeClr>
                    </a:solidFill>
                    <a:effectLst/>
                  </a:rPr>
                  <a:t>risus</a:t>
                </a:r>
                <a:r>
                  <a:rPr lang="pt-BR" sz="1600" dirty="0">
                    <a:solidFill>
                      <a:schemeClr val="bg2">
                        <a:lumMod val="25000"/>
                      </a:schemeClr>
                    </a:solidFill>
                    <a:effectLst/>
                  </a:rPr>
                  <a:t> </a:t>
                </a:r>
                <a:r>
                  <a:rPr lang="pt-BR" sz="1600" dirty="0" err="1">
                    <a:solidFill>
                      <a:schemeClr val="bg2">
                        <a:lumMod val="25000"/>
                      </a:schemeClr>
                    </a:solidFill>
                    <a:effectLst/>
                  </a:rPr>
                  <a:t>hendrerit</a:t>
                </a:r>
                <a:r>
                  <a:rPr lang="pt-BR" sz="1600" dirty="0">
                    <a:solidFill>
                      <a:schemeClr val="bg2">
                        <a:lumMod val="25000"/>
                      </a:schemeClr>
                    </a:solidFill>
                    <a:effectLst/>
                  </a:rPr>
                  <a:t> </a:t>
                </a:r>
                <a:r>
                  <a:rPr lang="pt-BR" sz="1600" dirty="0" err="1">
                    <a:solidFill>
                      <a:schemeClr val="bg2">
                        <a:lumMod val="25000"/>
                      </a:schemeClr>
                    </a:solidFill>
                    <a:effectLst/>
                  </a:rPr>
                  <a:t>ultrices</a:t>
                </a:r>
                <a:r>
                  <a:rPr lang="pt-BR" sz="1600" dirty="0">
                    <a:solidFill>
                      <a:schemeClr val="bg2">
                        <a:lumMod val="25000"/>
                      </a:schemeClr>
                    </a:solidFill>
                    <a:effectLst/>
                  </a:rPr>
                  <a:t>, </a:t>
                </a:r>
                <a:r>
                  <a:rPr lang="pt-BR" sz="1600" dirty="0" err="1">
                    <a:solidFill>
                      <a:schemeClr val="bg2">
                        <a:lumMod val="25000"/>
                      </a:schemeClr>
                    </a:solidFill>
                    <a:effectLst/>
                  </a:rPr>
                  <a:t>suspendisse</a:t>
                </a:r>
                <a:r>
                  <a:rPr lang="pt-BR" sz="1600" dirty="0">
                    <a:solidFill>
                      <a:schemeClr val="bg2">
                        <a:lumMod val="25000"/>
                      </a:schemeClr>
                    </a:solidFill>
                    <a:effectLst/>
                  </a:rPr>
                  <a:t> </a:t>
                </a:r>
                <a:r>
                  <a:rPr lang="pt-BR" sz="1600" dirty="0" err="1">
                    <a:solidFill>
                      <a:schemeClr val="bg2">
                        <a:lumMod val="25000"/>
                      </a:schemeClr>
                    </a:solidFill>
                    <a:effectLst/>
                  </a:rPr>
                  <a:t>potenti</a:t>
                </a:r>
                <a:r>
                  <a:rPr lang="pt-BR" sz="1600" dirty="0">
                    <a:solidFill>
                      <a:schemeClr val="bg2">
                        <a:lumMod val="25000"/>
                      </a:schemeClr>
                    </a:solidFill>
                    <a:effectLst/>
                  </a:rPr>
                  <a:t>. </a:t>
                </a:r>
                <a:r>
                  <a:rPr lang="pt-BR" sz="1600" dirty="0" err="1">
                    <a:solidFill>
                      <a:schemeClr val="bg2">
                        <a:lumMod val="25000"/>
                      </a:schemeClr>
                    </a:solidFill>
                    <a:effectLst/>
                  </a:rPr>
                  <a:t>Maecenas</a:t>
                </a:r>
                <a:r>
                  <a:rPr lang="pt-BR" sz="1600" dirty="0">
                    <a:solidFill>
                      <a:schemeClr val="bg2">
                        <a:lumMod val="25000"/>
                      </a:schemeClr>
                    </a:solidFill>
                    <a:effectLst/>
                  </a:rPr>
                  <a:t> vitae </a:t>
                </a:r>
                <a:r>
                  <a:rPr lang="pt-BR" sz="1600" dirty="0" err="1">
                    <a:solidFill>
                      <a:schemeClr val="bg2">
                        <a:lumMod val="25000"/>
                      </a:schemeClr>
                    </a:solidFill>
                    <a:effectLst/>
                  </a:rPr>
                  <a:t>elit</a:t>
                </a:r>
                <a:r>
                  <a:rPr lang="pt-BR" sz="1600" dirty="0">
                    <a:solidFill>
                      <a:schemeClr val="bg2">
                        <a:lumMod val="25000"/>
                      </a:schemeClr>
                    </a:solidFill>
                    <a:effectLst/>
                  </a:rPr>
                  <a:t> </a:t>
                </a:r>
                <a:r>
                  <a:rPr lang="pt-BR" sz="1600" dirty="0" err="1">
                    <a:solidFill>
                      <a:schemeClr val="bg2">
                        <a:lumMod val="25000"/>
                      </a:schemeClr>
                    </a:solidFill>
                    <a:effectLst/>
                  </a:rPr>
                  <a:t>ligula</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turpis</a:t>
                </a:r>
                <a:r>
                  <a:rPr lang="pt-BR" sz="1600" dirty="0">
                    <a:solidFill>
                      <a:schemeClr val="bg2">
                        <a:lumMod val="25000"/>
                      </a:schemeClr>
                    </a:solidFill>
                    <a:effectLst/>
                  </a:rPr>
                  <a:t> </a:t>
                </a:r>
                <a:r>
                  <a:rPr lang="pt-BR" sz="1600" dirty="0" err="1">
                    <a:solidFill>
                      <a:schemeClr val="bg2">
                        <a:lumMod val="25000"/>
                      </a:schemeClr>
                    </a:solidFill>
                    <a:effectLst/>
                  </a:rPr>
                  <a:t>purus</a:t>
                </a:r>
                <a:r>
                  <a:rPr lang="pt-BR" sz="1600" dirty="0">
                    <a:solidFill>
                      <a:schemeClr val="bg2">
                        <a:lumMod val="25000"/>
                      </a:schemeClr>
                    </a:solidFill>
                    <a:effectLst/>
                  </a:rPr>
                  <a:t>, </a:t>
                </a:r>
                <a:r>
                  <a:rPr lang="pt-BR" sz="1600" dirty="0" err="1">
                    <a:solidFill>
                      <a:schemeClr val="bg2">
                        <a:lumMod val="25000"/>
                      </a:schemeClr>
                    </a:solidFill>
                    <a:effectLst/>
                  </a:rPr>
                  <a:t>nam</a:t>
                </a:r>
                <a:r>
                  <a:rPr lang="pt-BR" sz="1600" dirty="0">
                    <a:solidFill>
                      <a:schemeClr val="bg2">
                        <a:lumMod val="25000"/>
                      </a:schemeClr>
                    </a:solidFill>
                    <a:effectLst/>
                  </a:rPr>
                  <a:t> in </a:t>
                </a:r>
                <a:r>
                  <a:rPr lang="pt-BR" sz="1600" dirty="0" err="1">
                    <a:solidFill>
                      <a:schemeClr val="bg2">
                        <a:lumMod val="25000"/>
                      </a:schemeClr>
                    </a:solidFill>
                    <a:effectLst/>
                  </a:rPr>
                  <a:t>enim</a:t>
                </a:r>
                <a:r>
                  <a:rPr lang="pt-BR" sz="1600" dirty="0">
                    <a:solidFill>
                      <a:schemeClr val="bg2">
                        <a:lumMod val="25000"/>
                      </a:schemeClr>
                    </a:solidFill>
                    <a:effectLst/>
                  </a:rPr>
                  <a:t> </a:t>
                </a:r>
                <a:r>
                  <a:rPr lang="pt-BR" sz="1600" dirty="0" err="1">
                    <a:solidFill>
                      <a:schemeClr val="bg2">
                        <a:lumMod val="25000"/>
                      </a:schemeClr>
                    </a:solidFill>
                    <a:effectLst/>
                  </a:rPr>
                  <a:t>metus</a:t>
                </a:r>
                <a:r>
                  <a:rPr lang="pt-BR" sz="1600" dirty="0">
                    <a:solidFill>
                      <a:schemeClr val="bg2">
                        <a:lumMod val="25000"/>
                      </a:schemeClr>
                    </a:solidFill>
                    <a:effectLst/>
                  </a:rPr>
                  <a:t>, </a:t>
                </a:r>
                <a:r>
                  <a:rPr lang="pt-BR" sz="1600" dirty="0" err="1">
                    <a:solidFill>
                      <a:schemeClr val="bg2">
                        <a:lumMod val="25000"/>
                      </a:schemeClr>
                    </a:solidFill>
                    <a:effectLst/>
                  </a:rPr>
                  <a:t>pellentesque</a:t>
                </a:r>
                <a:r>
                  <a:rPr lang="pt-BR" sz="1600" dirty="0">
                    <a:solidFill>
                      <a:schemeClr val="bg2">
                        <a:lumMod val="25000"/>
                      </a:schemeClr>
                    </a:solidFill>
                    <a:effectLst/>
                  </a:rPr>
                  <a:t> </a:t>
                </a:r>
                <a:r>
                  <a:rPr lang="pt-BR" sz="1600" dirty="0" err="1">
                    <a:solidFill>
                      <a:schemeClr val="bg2">
                        <a:lumMod val="25000"/>
                      </a:schemeClr>
                    </a:solidFill>
                    <a:effectLst/>
                  </a:rPr>
                  <a:t>dictum</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id </a:t>
                </a:r>
                <a:r>
                  <a:rPr lang="pt-BR" sz="1600" dirty="0" err="1">
                    <a:solidFill>
                      <a:schemeClr val="bg2">
                        <a:lumMod val="25000"/>
                      </a:schemeClr>
                    </a:solidFill>
                    <a:effectLst/>
                  </a:rPr>
                  <a:t>cursus</a:t>
                </a:r>
                <a:r>
                  <a:rPr lang="pt-BR" sz="1600" dirty="0">
                    <a:solidFill>
                      <a:schemeClr val="bg2">
                        <a:lumMod val="25000"/>
                      </a:schemeClr>
                    </a:solidFill>
                    <a:effectLst/>
                  </a:rPr>
                  <a:t> </a:t>
                </a:r>
                <a:r>
                  <a:rPr lang="pt-BR" sz="1600" dirty="0" err="1">
                    <a:solidFill>
                      <a:schemeClr val="bg2">
                        <a:lumMod val="25000"/>
                      </a:schemeClr>
                    </a:solidFill>
                    <a:effectLst/>
                  </a:rPr>
                  <a:t>posuere</a:t>
                </a:r>
                <a:r>
                  <a:rPr lang="pt-BR" sz="1600" dirty="0">
                    <a:solidFill>
                      <a:schemeClr val="bg2">
                        <a:lumMod val="25000"/>
                      </a:schemeClr>
                    </a:solidFill>
                    <a:effectLst/>
                  </a:rPr>
                  <a:t>.</a:t>
                </a:r>
                <a:endParaRPr lang="pt-BR" sz="1600" dirty="0">
                  <a:solidFill>
                    <a:schemeClr val="bg2">
                      <a:lumMod val="25000"/>
                    </a:schemeClr>
                  </a:solidFill>
                </a:endParaRPr>
              </a:p>
            </p:txBody>
          </p:sp>
        </p:grpSp>
        <p:grpSp>
          <p:nvGrpSpPr>
            <p:cNvPr id="33" name="Agrupar 32">
              <a:extLst>
                <a:ext uri="{FF2B5EF4-FFF2-40B4-BE49-F238E27FC236}">
                  <a16:creationId xmlns:a16="http://schemas.microsoft.com/office/drawing/2014/main" id="{E510BF00-6C31-C2F3-87A6-41C46422B5F3}"/>
                </a:ext>
              </a:extLst>
            </p:cNvPr>
            <p:cNvGrpSpPr/>
            <p:nvPr/>
          </p:nvGrpSpPr>
          <p:grpSpPr>
            <a:xfrm>
              <a:off x="6389653" y="1676603"/>
              <a:ext cx="3121093" cy="3504793"/>
              <a:chOff x="6389653" y="1676603"/>
              <a:chExt cx="3121093" cy="3504793"/>
            </a:xfrm>
          </p:grpSpPr>
          <p:sp>
            <p:nvSpPr>
              <p:cNvPr id="26" name="Retângulo: Cantos Arredondados 25">
                <a:extLst>
                  <a:ext uri="{FF2B5EF4-FFF2-40B4-BE49-F238E27FC236}">
                    <a16:creationId xmlns:a16="http://schemas.microsoft.com/office/drawing/2014/main" id="{6AABF71C-6B7F-0603-2087-01AFC9BDCD19}"/>
                  </a:ext>
                </a:extLst>
              </p:cNvPr>
              <p:cNvSpPr/>
              <p:nvPr/>
            </p:nvSpPr>
            <p:spPr>
              <a:xfrm>
                <a:off x="6389653"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a:extLst>
                  <a:ext uri="{FF2B5EF4-FFF2-40B4-BE49-F238E27FC236}">
                    <a16:creationId xmlns:a16="http://schemas.microsoft.com/office/drawing/2014/main" id="{3B264C44-F875-AF07-4499-D13A3EC6FCBB}"/>
                  </a:ext>
                </a:extLst>
              </p:cNvPr>
              <p:cNvSpPr txBox="1"/>
              <p:nvPr/>
            </p:nvSpPr>
            <p:spPr>
              <a:xfrm>
                <a:off x="6598799" y="1915473"/>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29" name="CaixaDeTexto 28">
                <a:extLst>
                  <a:ext uri="{FF2B5EF4-FFF2-40B4-BE49-F238E27FC236}">
                    <a16:creationId xmlns:a16="http://schemas.microsoft.com/office/drawing/2014/main" id="{53768673-1C01-26BD-D05D-0C5FE7DA2A48}"/>
                  </a:ext>
                </a:extLst>
              </p:cNvPr>
              <p:cNvSpPr txBox="1"/>
              <p:nvPr/>
            </p:nvSpPr>
            <p:spPr>
              <a:xfrm>
                <a:off x="6598799" y="2631976"/>
                <a:ext cx="2702801" cy="2308324"/>
              </a:xfrm>
              <a:prstGeom prst="rect">
                <a:avLst/>
              </a:prstGeom>
              <a:noFill/>
            </p:spPr>
            <p:txBody>
              <a:bodyPr wrap="square">
                <a:spAutoFit/>
              </a:bodyPr>
              <a:lstStyle/>
              <a:p>
                <a:r>
                  <a:rPr lang="pt-BR" sz="1600" dirty="0">
                    <a:solidFill>
                      <a:schemeClr val="bg2">
                        <a:lumMod val="25000"/>
                      </a:schemeClr>
                    </a:solidFill>
                    <a:effectLst/>
                  </a:rPr>
                  <a:t>In </a:t>
                </a:r>
                <a:r>
                  <a:rPr lang="pt-BR" sz="1600" dirty="0" err="1">
                    <a:solidFill>
                      <a:schemeClr val="bg2">
                        <a:lumMod val="25000"/>
                      </a:schemeClr>
                    </a:solidFill>
                    <a:effectLst/>
                  </a:rPr>
                  <a:t>pulvinar</a:t>
                </a:r>
                <a:r>
                  <a:rPr lang="pt-BR" sz="1600" dirty="0">
                    <a:solidFill>
                      <a:schemeClr val="bg2">
                        <a:lumMod val="25000"/>
                      </a:schemeClr>
                    </a:solidFill>
                    <a:effectLst/>
                  </a:rPr>
                  <a:t> </a:t>
                </a:r>
                <a:r>
                  <a:rPr lang="pt-BR" sz="1600" dirty="0" err="1">
                    <a:solidFill>
                      <a:schemeClr val="bg2">
                        <a:lumMod val="25000"/>
                      </a:schemeClr>
                    </a:solidFill>
                    <a:effectLst/>
                  </a:rPr>
                  <a:t>odio</a:t>
                </a:r>
                <a:r>
                  <a:rPr lang="pt-BR" sz="1600" dirty="0">
                    <a:solidFill>
                      <a:schemeClr val="bg2">
                        <a:lumMod val="25000"/>
                      </a:schemeClr>
                    </a:solidFill>
                    <a:effectLst/>
                  </a:rPr>
                  <a:t> nunc, ut </a:t>
                </a:r>
                <a:r>
                  <a:rPr lang="pt-BR" sz="1600" dirty="0" err="1">
                    <a:solidFill>
                      <a:schemeClr val="bg2">
                        <a:lumMod val="25000"/>
                      </a:schemeClr>
                    </a:solidFill>
                    <a:effectLst/>
                  </a:rPr>
                  <a:t>commodo</a:t>
                </a:r>
                <a:r>
                  <a:rPr lang="pt-BR" sz="1600" dirty="0">
                    <a:solidFill>
                      <a:schemeClr val="bg2">
                        <a:lumMod val="25000"/>
                      </a:schemeClr>
                    </a:solidFill>
                    <a:effectLst/>
                  </a:rPr>
                  <a:t> </a:t>
                </a:r>
                <a:r>
                  <a:rPr lang="pt-BR" sz="1600" dirty="0" err="1">
                    <a:solidFill>
                      <a:schemeClr val="bg2">
                        <a:lumMod val="25000"/>
                      </a:schemeClr>
                    </a:solidFill>
                    <a:effectLst/>
                  </a:rPr>
                  <a:t>lacus</a:t>
                </a:r>
                <a:r>
                  <a:rPr lang="pt-BR" sz="1600" dirty="0">
                    <a:solidFill>
                      <a:schemeClr val="bg2">
                        <a:lumMod val="25000"/>
                      </a:schemeClr>
                    </a:solidFill>
                    <a:effectLst/>
                  </a:rPr>
                  <a:t> </a:t>
                </a:r>
                <a:r>
                  <a:rPr lang="pt-BR" sz="1600" dirty="0" err="1">
                    <a:solidFill>
                      <a:schemeClr val="bg2">
                        <a:lumMod val="25000"/>
                      </a:schemeClr>
                    </a:solidFill>
                    <a:effectLst/>
                  </a:rPr>
                  <a:t>feugiat</a:t>
                </a:r>
                <a:r>
                  <a:rPr lang="pt-BR" sz="1600" dirty="0">
                    <a:solidFill>
                      <a:schemeClr val="bg2">
                        <a:lumMod val="25000"/>
                      </a:schemeClr>
                    </a:solidFill>
                    <a:effectLst/>
                  </a:rPr>
                  <a:t> in. In </a:t>
                </a:r>
                <a:r>
                  <a:rPr lang="pt-BR" sz="1600" dirty="0" err="1">
                    <a:solidFill>
                      <a:schemeClr val="bg2">
                        <a:lumMod val="25000"/>
                      </a:schemeClr>
                    </a:solidFill>
                    <a:effectLst/>
                  </a:rPr>
                  <a:t>imperdiet</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ac </a:t>
                </a:r>
                <a:r>
                  <a:rPr lang="pt-BR" sz="1600" dirty="0" err="1">
                    <a:solidFill>
                      <a:schemeClr val="bg2">
                        <a:lumMod val="25000"/>
                      </a:schemeClr>
                    </a:solidFill>
                    <a:effectLst/>
                  </a:rPr>
                  <a:t>risus</a:t>
                </a:r>
                <a:r>
                  <a:rPr lang="pt-BR" sz="1600" dirty="0">
                    <a:solidFill>
                      <a:schemeClr val="bg2">
                        <a:lumMod val="25000"/>
                      </a:schemeClr>
                    </a:solidFill>
                    <a:effectLst/>
                  </a:rPr>
                  <a:t> </a:t>
                </a:r>
                <a:r>
                  <a:rPr lang="pt-BR" sz="1600" dirty="0" err="1">
                    <a:solidFill>
                      <a:schemeClr val="bg2">
                        <a:lumMod val="25000"/>
                      </a:schemeClr>
                    </a:solidFill>
                    <a:effectLst/>
                  </a:rPr>
                  <a:t>hendrerit</a:t>
                </a:r>
                <a:r>
                  <a:rPr lang="pt-BR" sz="1600" dirty="0">
                    <a:solidFill>
                      <a:schemeClr val="bg2">
                        <a:lumMod val="25000"/>
                      </a:schemeClr>
                    </a:solidFill>
                    <a:effectLst/>
                  </a:rPr>
                  <a:t> </a:t>
                </a:r>
                <a:r>
                  <a:rPr lang="pt-BR" sz="1600" dirty="0" err="1">
                    <a:solidFill>
                      <a:schemeClr val="bg2">
                        <a:lumMod val="25000"/>
                      </a:schemeClr>
                    </a:solidFill>
                    <a:effectLst/>
                  </a:rPr>
                  <a:t>ultrices</a:t>
                </a:r>
                <a:r>
                  <a:rPr lang="pt-BR" sz="1600" dirty="0">
                    <a:solidFill>
                      <a:schemeClr val="bg2">
                        <a:lumMod val="25000"/>
                      </a:schemeClr>
                    </a:solidFill>
                    <a:effectLst/>
                  </a:rPr>
                  <a:t>, </a:t>
                </a:r>
                <a:r>
                  <a:rPr lang="pt-BR" sz="1600" dirty="0" err="1">
                    <a:solidFill>
                      <a:schemeClr val="bg2">
                        <a:lumMod val="25000"/>
                      </a:schemeClr>
                    </a:solidFill>
                    <a:effectLst/>
                  </a:rPr>
                  <a:t>suspendisse</a:t>
                </a:r>
                <a:r>
                  <a:rPr lang="pt-BR" sz="1600" dirty="0">
                    <a:solidFill>
                      <a:schemeClr val="bg2">
                        <a:lumMod val="25000"/>
                      </a:schemeClr>
                    </a:solidFill>
                    <a:effectLst/>
                  </a:rPr>
                  <a:t> </a:t>
                </a:r>
                <a:r>
                  <a:rPr lang="pt-BR" sz="1600" dirty="0" err="1">
                    <a:solidFill>
                      <a:schemeClr val="bg2">
                        <a:lumMod val="25000"/>
                      </a:schemeClr>
                    </a:solidFill>
                    <a:effectLst/>
                  </a:rPr>
                  <a:t>potenti</a:t>
                </a:r>
                <a:r>
                  <a:rPr lang="pt-BR" sz="1600" dirty="0">
                    <a:solidFill>
                      <a:schemeClr val="bg2">
                        <a:lumMod val="25000"/>
                      </a:schemeClr>
                    </a:solidFill>
                    <a:effectLst/>
                  </a:rPr>
                  <a:t>. </a:t>
                </a:r>
                <a:r>
                  <a:rPr lang="pt-BR" sz="1600" dirty="0" err="1">
                    <a:solidFill>
                      <a:schemeClr val="bg2">
                        <a:lumMod val="25000"/>
                      </a:schemeClr>
                    </a:solidFill>
                    <a:effectLst/>
                  </a:rPr>
                  <a:t>Maecenas</a:t>
                </a:r>
                <a:r>
                  <a:rPr lang="pt-BR" sz="1600" dirty="0">
                    <a:solidFill>
                      <a:schemeClr val="bg2">
                        <a:lumMod val="25000"/>
                      </a:schemeClr>
                    </a:solidFill>
                    <a:effectLst/>
                  </a:rPr>
                  <a:t> vitae </a:t>
                </a:r>
                <a:r>
                  <a:rPr lang="pt-BR" sz="1600" dirty="0" err="1">
                    <a:solidFill>
                      <a:schemeClr val="bg2">
                        <a:lumMod val="25000"/>
                      </a:schemeClr>
                    </a:solidFill>
                    <a:effectLst/>
                  </a:rPr>
                  <a:t>elit</a:t>
                </a:r>
                <a:r>
                  <a:rPr lang="pt-BR" sz="1600" dirty="0">
                    <a:solidFill>
                      <a:schemeClr val="bg2">
                        <a:lumMod val="25000"/>
                      </a:schemeClr>
                    </a:solidFill>
                    <a:effectLst/>
                  </a:rPr>
                  <a:t> </a:t>
                </a:r>
                <a:r>
                  <a:rPr lang="pt-BR" sz="1600" dirty="0" err="1">
                    <a:solidFill>
                      <a:schemeClr val="bg2">
                        <a:lumMod val="25000"/>
                      </a:schemeClr>
                    </a:solidFill>
                    <a:effectLst/>
                  </a:rPr>
                  <a:t>ligula</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turpis</a:t>
                </a:r>
                <a:r>
                  <a:rPr lang="pt-BR" sz="1600" dirty="0">
                    <a:solidFill>
                      <a:schemeClr val="bg2">
                        <a:lumMod val="25000"/>
                      </a:schemeClr>
                    </a:solidFill>
                    <a:effectLst/>
                  </a:rPr>
                  <a:t> </a:t>
                </a:r>
                <a:r>
                  <a:rPr lang="pt-BR" sz="1600" dirty="0" err="1">
                    <a:solidFill>
                      <a:schemeClr val="bg2">
                        <a:lumMod val="25000"/>
                      </a:schemeClr>
                    </a:solidFill>
                    <a:effectLst/>
                  </a:rPr>
                  <a:t>purus</a:t>
                </a:r>
                <a:r>
                  <a:rPr lang="pt-BR" sz="1600" dirty="0">
                    <a:solidFill>
                      <a:schemeClr val="bg2">
                        <a:lumMod val="25000"/>
                      </a:schemeClr>
                    </a:solidFill>
                    <a:effectLst/>
                  </a:rPr>
                  <a:t>, </a:t>
                </a:r>
                <a:r>
                  <a:rPr lang="pt-BR" sz="1600" dirty="0" err="1">
                    <a:solidFill>
                      <a:schemeClr val="bg2">
                        <a:lumMod val="25000"/>
                      </a:schemeClr>
                    </a:solidFill>
                    <a:effectLst/>
                  </a:rPr>
                  <a:t>nam</a:t>
                </a:r>
                <a:r>
                  <a:rPr lang="pt-BR" sz="1600" dirty="0">
                    <a:solidFill>
                      <a:schemeClr val="bg2">
                        <a:lumMod val="25000"/>
                      </a:schemeClr>
                    </a:solidFill>
                    <a:effectLst/>
                  </a:rPr>
                  <a:t> in </a:t>
                </a:r>
                <a:r>
                  <a:rPr lang="pt-BR" sz="1600" dirty="0" err="1">
                    <a:solidFill>
                      <a:schemeClr val="bg2">
                        <a:lumMod val="25000"/>
                      </a:schemeClr>
                    </a:solidFill>
                    <a:effectLst/>
                  </a:rPr>
                  <a:t>enim</a:t>
                </a:r>
                <a:r>
                  <a:rPr lang="pt-BR" sz="1600" dirty="0">
                    <a:solidFill>
                      <a:schemeClr val="bg2">
                        <a:lumMod val="25000"/>
                      </a:schemeClr>
                    </a:solidFill>
                    <a:effectLst/>
                  </a:rPr>
                  <a:t> </a:t>
                </a:r>
                <a:r>
                  <a:rPr lang="pt-BR" sz="1600" dirty="0" err="1">
                    <a:solidFill>
                      <a:schemeClr val="bg2">
                        <a:lumMod val="25000"/>
                      </a:schemeClr>
                    </a:solidFill>
                    <a:effectLst/>
                  </a:rPr>
                  <a:t>metus</a:t>
                </a:r>
                <a:r>
                  <a:rPr lang="pt-BR" sz="1600" dirty="0">
                    <a:solidFill>
                      <a:schemeClr val="bg2">
                        <a:lumMod val="25000"/>
                      </a:schemeClr>
                    </a:solidFill>
                    <a:effectLst/>
                  </a:rPr>
                  <a:t>, </a:t>
                </a:r>
                <a:r>
                  <a:rPr lang="pt-BR" sz="1600" dirty="0" err="1">
                    <a:solidFill>
                      <a:schemeClr val="bg2">
                        <a:lumMod val="25000"/>
                      </a:schemeClr>
                    </a:solidFill>
                    <a:effectLst/>
                  </a:rPr>
                  <a:t>pellentesque</a:t>
                </a:r>
                <a:r>
                  <a:rPr lang="pt-BR" sz="1600" dirty="0">
                    <a:solidFill>
                      <a:schemeClr val="bg2">
                        <a:lumMod val="25000"/>
                      </a:schemeClr>
                    </a:solidFill>
                    <a:effectLst/>
                  </a:rPr>
                  <a:t> </a:t>
                </a:r>
                <a:r>
                  <a:rPr lang="pt-BR" sz="1600" dirty="0" err="1">
                    <a:solidFill>
                      <a:schemeClr val="bg2">
                        <a:lumMod val="25000"/>
                      </a:schemeClr>
                    </a:solidFill>
                    <a:effectLst/>
                  </a:rPr>
                  <a:t>dictum</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id </a:t>
                </a:r>
                <a:r>
                  <a:rPr lang="pt-BR" sz="1600" dirty="0" err="1">
                    <a:solidFill>
                      <a:schemeClr val="bg2">
                        <a:lumMod val="25000"/>
                      </a:schemeClr>
                    </a:solidFill>
                    <a:effectLst/>
                  </a:rPr>
                  <a:t>cursus</a:t>
                </a:r>
                <a:r>
                  <a:rPr lang="pt-BR" sz="1600" dirty="0">
                    <a:solidFill>
                      <a:schemeClr val="bg2">
                        <a:lumMod val="25000"/>
                      </a:schemeClr>
                    </a:solidFill>
                    <a:effectLst/>
                  </a:rPr>
                  <a:t> </a:t>
                </a:r>
                <a:r>
                  <a:rPr lang="pt-BR" sz="1600" dirty="0" err="1">
                    <a:solidFill>
                      <a:schemeClr val="bg2">
                        <a:lumMod val="25000"/>
                      </a:schemeClr>
                    </a:solidFill>
                    <a:effectLst/>
                  </a:rPr>
                  <a:t>posuere</a:t>
                </a:r>
                <a:r>
                  <a:rPr lang="pt-BR" sz="1600" dirty="0">
                    <a:solidFill>
                      <a:schemeClr val="bg2">
                        <a:lumMod val="25000"/>
                      </a:schemeClr>
                    </a:solidFill>
                    <a:effectLst/>
                  </a:rPr>
                  <a:t>.</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1916437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Principais componentes de hardware dos computadores</a:t>
            </a:r>
          </a:p>
        </p:txBody>
      </p:sp>
      <p:grpSp>
        <p:nvGrpSpPr>
          <p:cNvPr id="4" name="Agrupar 3">
            <a:extLst>
              <a:ext uri="{FF2B5EF4-FFF2-40B4-BE49-F238E27FC236}">
                <a16:creationId xmlns:a16="http://schemas.microsoft.com/office/drawing/2014/main" id="{A5117F8A-1698-3299-715C-D1DA45CD6315}"/>
              </a:ext>
            </a:extLst>
          </p:cNvPr>
          <p:cNvGrpSpPr/>
          <p:nvPr/>
        </p:nvGrpSpPr>
        <p:grpSpPr>
          <a:xfrm>
            <a:off x="1019175" y="1615297"/>
            <a:ext cx="10153650" cy="4479089"/>
            <a:chOff x="1019175" y="710880"/>
            <a:chExt cx="10153650" cy="4479089"/>
          </a:xfrm>
        </p:grpSpPr>
        <p:grpSp>
          <p:nvGrpSpPr>
            <p:cNvPr id="5" name="Agrupar 4">
              <a:extLst>
                <a:ext uri="{FF2B5EF4-FFF2-40B4-BE49-F238E27FC236}">
                  <a16:creationId xmlns:a16="http://schemas.microsoft.com/office/drawing/2014/main" id="{09D5E81C-CB27-E2C7-546F-1540D3D5D51C}"/>
                </a:ext>
              </a:extLst>
            </p:cNvPr>
            <p:cNvGrpSpPr/>
            <p:nvPr/>
          </p:nvGrpSpPr>
          <p:grpSpPr>
            <a:xfrm>
              <a:off x="1019175" y="710880"/>
              <a:ext cx="10153650" cy="2384131"/>
              <a:chOff x="1019175" y="295025"/>
              <a:chExt cx="10153650" cy="2384131"/>
            </a:xfrm>
          </p:grpSpPr>
          <p:grpSp>
            <p:nvGrpSpPr>
              <p:cNvPr id="11" name="Agrupar 10">
                <a:extLst>
                  <a:ext uri="{FF2B5EF4-FFF2-40B4-BE49-F238E27FC236}">
                    <a16:creationId xmlns:a16="http://schemas.microsoft.com/office/drawing/2014/main" id="{AE25F2AC-BCE1-4816-3188-B2528391665F}"/>
                  </a:ext>
                </a:extLst>
              </p:cNvPr>
              <p:cNvGrpSpPr/>
              <p:nvPr/>
            </p:nvGrpSpPr>
            <p:grpSpPr>
              <a:xfrm>
                <a:off x="1019175" y="584199"/>
                <a:ext cx="10153650" cy="2094957"/>
                <a:chOff x="1019175" y="584199"/>
                <a:chExt cx="10153650" cy="2094957"/>
              </a:xfrm>
            </p:grpSpPr>
            <p:sp>
              <p:nvSpPr>
                <p:cNvPr id="13" name="Retângulo 12">
                  <a:extLst>
                    <a:ext uri="{FF2B5EF4-FFF2-40B4-BE49-F238E27FC236}">
                      <a16:creationId xmlns:a16="http://schemas.microsoft.com/office/drawing/2014/main" id="{BD5DB802-E28C-50CA-F631-77D8FF14A6AC}"/>
                    </a:ext>
                  </a:extLst>
                </p:cNvPr>
                <p:cNvSpPr/>
                <p:nvPr/>
              </p:nvSpPr>
              <p:spPr>
                <a:xfrm>
                  <a:off x="1019175" y="584199"/>
                  <a:ext cx="10153650" cy="209495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80A4B7C5-BA97-A5E5-8435-0AD5D39180EE}"/>
                    </a:ext>
                  </a:extLst>
                </p:cNvPr>
                <p:cNvSpPr txBox="1"/>
                <p:nvPr/>
              </p:nvSpPr>
              <p:spPr>
                <a:xfrm>
                  <a:off x="1647825" y="1384699"/>
                  <a:ext cx="8896350" cy="707886"/>
                </a:xfrm>
                <a:prstGeom prst="rect">
                  <a:avLst/>
                </a:prstGeom>
                <a:noFill/>
              </p:spPr>
              <p:txBody>
                <a:bodyPr wrap="square" rtlCol="0">
                  <a:spAutoFit/>
                </a:bodyPr>
                <a:lstStyle/>
                <a:p>
                  <a:r>
                    <a:rPr lang="pt-BR" sz="2000" dirty="0">
                      <a:solidFill>
                        <a:schemeClr val="bg1"/>
                      </a:solidFill>
                    </a:rPr>
                    <a:t>A memória principal, sendo volátil, perde informações ao desligar o computador. Existe uma solução para esse problema?</a:t>
                  </a:r>
                </a:p>
              </p:txBody>
            </p:sp>
          </p:grpSp>
          <p:pic>
            <p:nvPicPr>
              <p:cNvPr id="12" name="Imagem 11">
                <a:extLst>
                  <a:ext uri="{FF2B5EF4-FFF2-40B4-BE49-F238E27FC236}">
                    <a16:creationId xmlns:a16="http://schemas.microsoft.com/office/drawing/2014/main" id="{5326E392-F8FE-FD02-FEEC-707833794F1B}"/>
                  </a:ext>
                </a:extLst>
              </p:cNvPr>
              <p:cNvPicPr>
                <a:picLocks noChangeAspect="1"/>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l="4783" t="12189" r="5958" b="12853"/>
              <a:stretch/>
            </p:blipFill>
            <p:spPr>
              <a:xfrm>
                <a:off x="1495742" y="295025"/>
                <a:ext cx="617147" cy="612490"/>
              </a:xfrm>
              <a:prstGeom prst="ellipse">
                <a:avLst/>
              </a:prstGeom>
            </p:spPr>
          </p:pic>
        </p:grpSp>
        <p:grpSp>
          <p:nvGrpSpPr>
            <p:cNvPr id="6" name="Agrupar 5">
              <a:extLst>
                <a:ext uri="{FF2B5EF4-FFF2-40B4-BE49-F238E27FC236}">
                  <a16:creationId xmlns:a16="http://schemas.microsoft.com/office/drawing/2014/main" id="{7D3A7097-D049-79D5-DA22-B5D47E2DB6EC}"/>
                </a:ext>
              </a:extLst>
            </p:cNvPr>
            <p:cNvGrpSpPr/>
            <p:nvPr/>
          </p:nvGrpSpPr>
          <p:grpSpPr>
            <a:xfrm>
              <a:off x="1019175" y="3095012"/>
              <a:ext cx="10153650" cy="2094957"/>
              <a:chOff x="1041187" y="3010264"/>
              <a:chExt cx="10153650" cy="2094957"/>
            </a:xfrm>
          </p:grpSpPr>
          <p:sp>
            <p:nvSpPr>
              <p:cNvPr id="8" name="Retângulo 7">
                <a:extLst>
                  <a:ext uri="{FF2B5EF4-FFF2-40B4-BE49-F238E27FC236}">
                    <a16:creationId xmlns:a16="http://schemas.microsoft.com/office/drawing/2014/main" id="{75CAEB9A-C517-39E4-6DFF-D273C844D67C}"/>
                  </a:ext>
                </a:extLst>
              </p:cNvPr>
              <p:cNvSpPr/>
              <p:nvPr/>
            </p:nvSpPr>
            <p:spPr>
              <a:xfrm>
                <a:off x="1041187" y="3010264"/>
                <a:ext cx="10153650" cy="2094957"/>
              </a:xfrm>
              <a:prstGeom prst="rect">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2378AEE9-006C-E6A9-B455-3913C10B5820}"/>
                  </a:ext>
                </a:extLst>
              </p:cNvPr>
              <p:cNvSpPr txBox="1"/>
              <p:nvPr/>
            </p:nvSpPr>
            <p:spPr>
              <a:xfrm>
                <a:off x="1688886" y="3475523"/>
                <a:ext cx="8896349" cy="369332"/>
              </a:xfrm>
              <a:prstGeom prst="rect">
                <a:avLst/>
              </a:prstGeom>
              <a:noFill/>
            </p:spPr>
            <p:txBody>
              <a:bodyPr wrap="square" rtlCol="0">
                <a:spAutoFit/>
              </a:bodyPr>
              <a:lstStyle/>
              <a:p>
                <a:r>
                  <a:rPr lang="pt-BR" b="1"/>
                  <a:t>Resposta</a:t>
                </a:r>
              </a:p>
            </p:txBody>
          </p:sp>
          <p:sp>
            <p:nvSpPr>
              <p:cNvPr id="10" name="CaixaDeTexto 9">
                <a:extLst>
                  <a:ext uri="{FF2B5EF4-FFF2-40B4-BE49-F238E27FC236}">
                    <a16:creationId xmlns:a16="http://schemas.microsoft.com/office/drawing/2014/main" id="{7D05C7EF-CAC0-8E90-D15B-FA1DE497BD4E}"/>
                  </a:ext>
                </a:extLst>
              </p:cNvPr>
              <p:cNvSpPr txBox="1"/>
              <p:nvPr/>
            </p:nvSpPr>
            <p:spPr>
              <a:xfrm>
                <a:off x="1688887" y="3988381"/>
                <a:ext cx="8896350" cy="646331"/>
              </a:xfrm>
              <a:prstGeom prst="rect">
                <a:avLst/>
              </a:prstGeom>
              <a:noFill/>
            </p:spPr>
            <p:txBody>
              <a:bodyPr wrap="square" rtlCol="0">
                <a:spAutoFit/>
              </a:bodyPr>
              <a:lstStyle/>
              <a:p>
                <a:r>
                  <a:rPr lang="pt-BR" dirty="0">
                    <a:solidFill>
                      <a:schemeClr val="bg2">
                        <a:lumMod val="25000"/>
                      </a:schemeClr>
                    </a:solidFill>
                    <a:effectLst/>
                  </a:rPr>
                  <a:t>sim. Precisamos de um sistema de armazenamento persistente que não perca as informações após esse desligamento. Para isso, são usadas as memórias secundárias.</a:t>
                </a:r>
                <a:endParaRPr lang="pt-BR" dirty="0">
                  <a:solidFill>
                    <a:schemeClr val="bg2">
                      <a:lumMod val="25000"/>
                    </a:schemeClr>
                  </a:solidFill>
                </a:endParaRPr>
              </a:p>
            </p:txBody>
          </p:sp>
        </p:grpSp>
      </p:grpSp>
    </p:spTree>
    <p:extLst>
      <p:ext uri="{BB962C8B-B14F-4D97-AF65-F5344CB8AC3E}">
        <p14:creationId xmlns:p14="http://schemas.microsoft.com/office/powerpoint/2010/main" val="102169740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697AB993-B0A7-8101-267B-19A5CE01FBCF}"/>
              </a:ext>
            </a:extLst>
          </p:cNvPr>
          <p:cNvGrpSpPr/>
          <p:nvPr/>
        </p:nvGrpSpPr>
        <p:grpSpPr>
          <a:xfrm>
            <a:off x="12639639" y="2059215"/>
            <a:ext cx="3543790" cy="1685471"/>
            <a:chOff x="12639639" y="382815"/>
            <a:chExt cx="3543790" cy="1685471"/>
          </a:xfrm>
        </p:grpSpPr>
        <p:sp>
          <p:nvSpPr>
            <p:cNvPr id="16" name="Balão de Fala: Retângulo 15">
              <a:extLst>
                <a:ext uri="{FF2B5EF4-FFF2-40B4-BE49-F238E27FC236}">
                  <a16:creationId xmlns:a16="http://schemas.microsoft.com/office/drawing/2014/main" id="{1D5FA31A-8886-63B8-226E-05E99E895117}"/>
                </a:ext>
              </a:extLst>
            </p:cNvPr>
            <p:cNvSpPr/>
            <p:nvPr/>
          </p:nvSpPr>
          <p:spPr>
            <a:xfrm rot="5400000">
              <a:off x="13568798" y="-546344"/>
              <a:ext cx="168547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8946BB82-00F3-FC21-3B05-97D84C74D1FE}"/>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o recurso inteiro, pressione SHIFT + (seta para cima).</a:t>
              </a:r>
            </a:p>
          </p:txBody>
        </p:sp>
      </p:grpSp>
      <p:grpSp>
        <p:nvGrpSpPr>
          <p:cNvPr id="21" name="Agrupar 20">
            <a:extLst>
              <a:ext uri="{FF2B5EF4-FFF2-40B4-BE49-F238E27FC236}">
                <a16:creationId xmlns:a16="http://schemas.microsoft.com/office/drawing/2014/main" id="{03632624-5197-639E-E302-5739E11F5DC0}"/>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E2861EEF-0E0B-605E-38C9-5D2E47328169}"/>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73EC166F-75DF-4E2E-0F95-E058E1C0DA2A}"/>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 texto – variante com 3 cards</a:t>
              </a:r>
            </a:p>
          </p:txBody>
        </p:sp>
      </p:grpSp>
      <p:grpSp>
        <p:nvGrpSpPr>
          <p:cNvPr id="20" name="Agrupar 19">
            <a:extLst>
              <a:ext uri="{FF2B5EF4-FFF2-40B4-BE49-F238E27FC236}">
                <a16:creationId xmlns:a16="http://schemas.microsoft.com/office/drawing/2014/main" id="{AC94A36F-9E51-4EEF-A832-CD1377415DBD}"/>
              </a:ext>
            </a:extLst>
          </p:cNvPr>
          <p:cNvGrpSpPr/>
          <p:nvPr/>
        </p:nvGrpSpPr>
        <p:grpSpPr>
          <a:xfrm>
            <a:off x="1019174" y="1676603"/>
            <a:ext cx="10148156" cy="3504793"/>
            <a:chOff x="1019174" y="1676603"/>
            <a:chExt cx="10148156" cy="3504793"/>
          </a:xfrm>
        </p:grpSpPr>
        <p:grpSp>
          <p:nvGrpSpPr>
            <p:cNvPr id="2" name="Agrupar 1">
              <a:extLst>
                <a:ext uri="{FF2B5EF4-FFF2-40B4-BE49-F238E27FC236}">
                  <a16:creationId xmlns:a16="http://schemas.microsoft.com/office/drawing/2014/main" id="{496A3307-D1B6-8AAA-BE83-F29CEAE84DD0}"/>
                </a:ext>
              </a:extLst>
            </p:cNvPr>
            <p:cNvGrpSpPr/>
            <p:nvPr/>
          </p:nvGrpSpPr>
          <p:grpSpPr>
            <a:xfrm>
              <a:off x="1019174" y="1676603"/>
              <a:ext cx="3121093" cy="3504793"/>
              <a:chOff x="1019174" y="1676603"/>
              <a:chExt cx="3121093" cy="3504793"/>
            </a:xfrm>
          </p:grpSpPr>
          <p:sp>
            <p:nvSpPr>
              <p:cNvPr id="18" name="Retângulo: Cantos Arredondados 17">
                <a:extLst>
                  <a:ext uri="{FF2B5EF4-FFF2-40B4-BE49-F238E27FC236}">
                    <a16:creationId xmlns:a16="http://schemas.microsoft.com/office/drawing/2014/main" id="{7E5481D4-2A2A-7F02-5430-9201238A6122}"/>
                  </a:ext>
                </a:extLst>
              </p:cNvPr>
              <p:cNvSpPr/>
              <p:nvPr/>
            </p:nvSpPr>
            <p:spPr>
              <a:xfrm>
                <a:off x="1019174"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04B753B-C0EF-83AF-B9B2-1972F278EA1C}"/>
                  </a:ext>
                </a:extLst>
              </p:cNvPr>
              <p:cNvSpPr txBox="1"/>
              <p:nvPr/>
            </p:nvSpPr>
            <p:spPr>
              <a:xfrm>
                <a:off x="1228319" y="1913935"/>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6" name="CaixaDeTexto 5">
                <a:extLst>
                  <a:ext uri="{FF2B5EF4-FFF2-40B4-BE49-F238E27FC236}">
                    <a16:creationId xmlns:a16="http://schemas.microsoft.com/office/drawing/2014/main" id="{FE6E13B7-374A-9DCC-0638-960BEF19CE68}"/>
                  </a:ext>
                </a:extLst>
              </p:cNvPr>
              <p:cNvSpPr txBox="1"/>
              <p:nvPr/>
            </p:nvSpPr>
            <p:spPr>
              <a:xfrm>
                <a:off x="1228319" y="2630438"/>
                <a:ext cx="2702801" cy="2308324"/>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endParaRPr lang="pt-BR" sz="1600">
                  <a:solidFill>
                    <a:schemeClr val="bg2">
                      <a:lumMod val="25000"/>
                    </a:schemeClr>
                  </a:solidFill>
                </a:endParaRPr>
              </a:p>
            </p:txBody>
          </p:sp>
        </p:grpSp>
        <p:grpSp>
          <p:nvGrpSpPr>
            <p:cNvPr id="3" name="Agrupar 2">
              <a:extLst>
                <a:ext uri="{FF2B5EF4-FFF2-40B4-BE49-F238E27FC236}">
                  <a16:creationId xmlns:a16="http://schemas.microsoft.com/office/drawing/2014/main" id="{6FE4FC4F-0729-FA23-BF73-68FEC815757E}"/>
                </a:ext>
              </a:extLst>
            </p:cNvPr>
            <p:cNvGrpSpPr/>
            <p:nvPr/>
          </p:nvGrpSpPr>
          <p:grpSpPr>
            <a:xfrm>
              <a:off x="4535453" y="1676603"/>
              <a:ext cx="3121093" cy="3504793"/>
              <a:chOff x="4535453" y="1676603"/>
              <a:chExt cx="3121093" cy="3504793"/>
            </a:xfrm>
          </p:grpSpPr>
          <p:sp>
            <p:nvSpPr>
              <p:cNvPr id="26" name="Retângulo: Cantos Arredondados 25">
                <a:extLst>
                  <a:ext uri="{FF2B5EF4-FFF2-40B4-BE49-F238E27FC236}">
                    <a16:creationId xmlns:a16="http://schemas.microsoft.com/office/drawing/2014/main" id="{6AABF71C-6B7F-0603-2087-01AFC9BDCD19}"/>
                  </a:ext>
                </a:extLst>
              </p:cNvPr>
              <p:cNvSpPr/>
              <p:nvPr/>
            </p:nvSpPr>
            <p:spPr>
              <a:xfrm>
                <a:off x="4535453"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a:extLst>
                  <a:ext uri="{FF2B5EF4-FFF2-40B4-BE49-F238E27FC236}">
                    <a16:creationId xmlns:a16="http://schemas.microsoft.com/office/drawing/2014/main" id="{3B264C44-F875-AF07-4499-D13A3EC6FCBB}"/>
                  </a:ext>
                </a:extLst>
              </p:cNvPr>
              <p:cNvSpPr txBox="1"/>
              <p:nvPr/>
            </p:nvSpPr>
            <p:spPr>
              <a:xfrm>
                <a:off x="4744599" y="1915473"/>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29" name="CaixaDeTexto 28">
                <a:extLst>
                  <a:ext uri="{FF2B5EF4-FFF2-40B4-BE49-F238E27FC236}">
                    <a16:creationId xmlns:a16="http://schemas.microsoft.com/office/drawing/2014/main" id="{53768673-1C01-26BD-D05D-0C5FE7DA2A48}"/>
                  </a:ext>
                </a:extLst>
              </p:cNvPr>
              <p:cNvSpPr txBox="1"/>
              <p:nvPr/>
            </p:nvSpPr>
            <p:spPr>
              <a:xfrm>
                <a:off x="4744599" y="2631976"/>
                <a:ext cx="2702801" cy="2308324"/>
              </a:xfrm>
              <a:prstGeom prst="rect">
                <a:avLst/>
              </a:prstGeom>
              <a:noFill/>
            </p:spPr>
            <p:txBody>
              <a:bodyPr wrap="square">
                <a:spAutoFit/>
              </a:bodyPr>
              <a:lstStyle/>
              <a:p>
                <a:r>
                  <a:rPr lang="pt-BR" sz="1600" dirty="0">
                    <a:solidFill>
                      <a:schemeClr val="bg2">
                        <a:lumMod val="25000"/>
                      </a:schemeClr>
                    </a:solidFill>
                    <a:effectLst/>
                  </a:rPr>
                  <a:t>In </a:t>
                </a:r>
                <a:r>
                  <a:rPr lang="pt-BR" sz="1600" dirty="0" err="1">
                    <a:solidFill>
                      <a:schemeClr val="bg2">
                        <a:lumMod val="25000"/>
                      </a:schemeClr>
                    </a:solidFill>
                    <a:effectLst/>
                  </a:rPr>
                  <a:t>pulvinar</a:t>
                </a:r>
                <a:r>
                  <a:rPr lang="pt-BR" sz="1600" dirty="0">
                    <a:solidFill>
                      <a:schemeClr val="bg2">
                        <a:lumMod val="25000"/>
                      </a:schemeClr>
                    </a:solidFill>
                    <a:effectLst/>
                  </a:rPr>
                  <a:t> </a:t>
                </a:r>
                <a:r>
                  <a:rPr lang="pt-BR" sz="1600" dirty="0" err="1">
                    <a:solidFill>
                      <a:schemeClr val="bg2">
                        <a:lumMod val="25000"/>
                      </a:schemeClr>
                    </a:solidFill>
                    <a:effectLst/>
                  </a:rPr>
                  <a:t>odio</a:t>
                </a:r>
                <a:r>
                  <a:rPr lang="pt-BR" sz="1600" dirty="0">
                    <a:solidFill>
                      <a:schemeClr val="bg2">
                        <a:lumMod val="25000"/>
                      </a:schemeClr>
                    </a:solidFill>
                    <a:effectLst/>
                  </a:rPr>
                  <a:t> nunc, ut </a:t>
                </a:r>
                <a:r>
                  <a:rPr lang="pt-BR" sz="1600" dirty="0" err="1">
                    <a:solidFill>
                      <a:schemeClr val="bg2">
                        <a:lumMod val="25000"/>
                      </a:schemeClr>
                    </a:solidFill>
                    <a:effectLst/>
                  </a:rPr>
                  <a:t>commodo</a:t>
                </a:r>
                <a:r>
                  <a:rPr lang="pt-BR" sz="1600" dirty="0">
                    <a:solidFill>
                      <a:schemeClr val="bg2">
                        <a:lumMod val="25000"/>
                      </a:schemeClr>
                    </a:solidFill>
                    <a:effectLst/>
                  </a:rPr>
                  <a:t> </a:t>
                </a:r>
                <a:r>
                  <a:rPr lang="pt-BR" sz="1600" dirty="0" err="1">
                    <a:solidFill>
                      <a:schemeClr val="bg2">
                        <a:lumMod val="25000"/>
                      </a:schemeClr>
                    </a:solidFill>
                    <a:effectLst/>
                  </a:rPr>
                  <a:t>lacus</a:t>
                </a:r>
                <a:r>
                  <a:rPr lang="pt-BR" sz="1600" dirty="0">
                    <a:solidFill>
                      <a:schemeClr val="bg2">
                        <a:lumMod val="25000"/>
                      </a:schemeClr>
                    </a:solidFill>
                    <a:effectLst/>
                  </a:rPr>
                  <a:t> </a:t>
                </a:r>
                <a:r>
                  <a:rPr lang="pt-BR" sz="1600" dirty="0" err="1">
                    <a:solidFill>
                      <a:schemeClr val="bg2">
                        <a:lumMod val="25000"/>
                      </a:schemeClr>
                    </a:solidFill>
                    <a:effectLst/>
                  </a:rPr>
                  <a:t>feugiat</a:t>
                </a:r>
                <a:r>
                  <a:rPr lang="pt-BR" sz="1600" dirty="0">
                    <a:solidFill>
                      <a:schemeClr val="bg2">
                        <a:lumMod val="25000"/>
                      </a:schemeClr>
                    </a:solidFill>
                    <a:effectLst/>
                  </a:rPr>
                  <a:t> in. In </a:t>
                </a:r>
                <a:r>
                  <a:rPr lang="pt-BR" sz="1600" dirty="0" err="1">
                    <a:solidFill>
                      <a:schemeClr val="bg2">
                        <a:lumMod val="25000"/>
                      </a:schemeClr>
                    </a:solidFill>
                    <a:effectLst/>
                  </a:rPr>
                  <a:t>imperdiet</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ac </a:t>
                </a:r>
                <a:r>
                  <a:rPr lang="pt-BR" sz="1600" dirty="0" err="1">
                    <a:solidFill>
                      <a:schemeClr val="bg2">
                        <a:lumMod val="25000"/>
                      </a:schemeClr>
                    </a:solidFill>
                    <a:effectLst/>
                  </a:rPr>
                  <a:t>risus</a:t>
                </a:r>
                <a:r>
                  <a:rPr lang="pt-BR" sz="1600" dirty="0">
                    <a:solidFill>
                      <a:schemeClr val="bg2">
                        <a:lumMod val="25000"/>
                      </a:schemeClr>
                    </a:solidFill>
                    <a:effectLst/>
                  </a:rPr>
                  <a:t> </a:t>
                </a:r>
                <a:r>
                  <a:rPr lang="pt-BR" sz="1600" dirty="0" err="1">
                    <a:solidFill>
                      <a:schemeClr val="bg2">
                        <a:lumMod val="25000"/>
                      </a:schemeClr>
                    </a:solidFill>
                    <a:effectLst/>
                  </a:rPr>
                  <a:t>hendrerit</a:t>
                </a:r>
                <a:r>
                  <a:rPr lang="pt-BR" sz="1600" dirty="0">
                    <a:solidFill>
                      <a:schemeClr val="bg2">
                        <a:lumMod val="25000"/>
                      </a:schemeClr>
                    </a:solidFill>
                    <a:effectLst/>
                  </a:rPr>
                  <a:t> </a:t>
                </a:r>
                <a:r>
                  <a:rPr lang="pt-BR" sz="1600" dirty="0" err="1">
                    <a:solidFill>
                      <a:schemeClr val="bg2">
                        <a:lumMod val="25000"/>
                      </a:schemeClr>
                    </a:solidFill>
                    <a:effectLst/>
                  </a:rPr>
                  <a:t>ultrices</a:t>
                </a:r>
                <a:r>
                  <a:rPr lang="pt-BR" sz="1600" dirty="0">
                    <a:solidFill>
                      <a:schemeClr val="bg2">
                        <a:lumMod val="25000"/>
                      </a:schemeClr>
                    </a:solidFill>
                    <a:effectLst/>
                  </a:rPr>
                  <a:t>, </a:t>
                </a:r>
                <a:r>
                  <a:rPr lang="pt-BR" sz="1600" dirty="0" err="1">
                    <a:solidFill>
                      <a:schemeClr val="bg2">
                        <a:lumMod val="25000"/>
                      </a:schemeClr>
                    </a:solidFill>
                    <a:effectLst/>
                  </a:rPr>
                  <a:t>suspendisse</a:t>
                </a:r>
                <a:r>
                  <a:rPr lang="pt-BR" sz="1600" dirty="0">
                    <a:solidFill>
                      <a:schemeClr val="bg2">
                        <a:lumMod val="25000"/>
                      </a:schemeClr>
                    </a:solidFill>
                    <a:effectLst/>
                  </a:rPr>
                  <a:t> </a:t>
                </a:r>
                <a:r>
                  <a:rPr lang="pt-BR" sz="1600" dirty="0" err="1">
                    <a:solidFill>
                      <a:schemeClr val="bg2">
                        <a:lumMod val="25000"/>
                      </a:schemeClr>
                    </a:solidFill>
                    <a:effectLst/>
                  </a:rPr>
                  <a:t>potenti</a:t>
                </a:r>
                <a:r>
                  <a:rPr lang="pt-BR" sz="1600" dirty="0">
                    <a:solidFill>
                      <a:schemeClr val="bg2">
                        <a:lumMod val="25000"/>
                      </a:schemeClr>
                    </a:solidFill>
                    <a:effectLst/>
                  </a:rPr>
                  <a:t>. </a:t>
                </a:r>
                <a:r>
                  <a:rPr lang="pt-BR" sz="1600" dirty="0" err="1">
                    <a:solidFill>
                      <a:schemeClr val="bg2">
                        <a:lumMod val="25000"/>
                      </a:schemeClr>
                    </a:solidFill>
                    <a:effectLst/>
                  </a:rPr>
                  <a:t>Maecenas</a:t>
                </a:r>
                <a:r>
                  <a:rPr lang="pt-BR" sz="1600" dirty="0">
                    <a:solidFill>
                      <a:schemeClr val="bg2">
                        <a:lumMod val="25000"/>
                      </a:schemeClr>
                    </a:solidFill>
                    <a:effectLst/>
                  </a:rPr>
                  <a:t> vitae </a:t>
                </a:r>
                <a:r>
                  <a:rPr lang="pt-BR" sz="1600" dirty="0" err="1">
                    <a:solidFill>
                      <a:schemeClr val="bg2">
                        <a:lumMod val="25000"/>
                      </a:schemeClr>
                    </a:solidFill>
                    <a:effectLst/>
                  </a:rPr>
                  <a:t>elit</a:t>
                </a:r>
                <a:r>
                  <a:rPr lang="pt-BR" sz="1600" dirty="0">
                    <a:solidFill>
                      <a:schemeClr val="bg2">
                        <a:lumMod val="25000"/>
                      </a:schemeClr>
                    </a:solidFill>
                    <a:effectLst/>
                  </a:rPr>
                  <a:t> </a:t>
                </a:r>
                <a:r>
                  <a:rPr lang="pt-BR" sz="1600" dirty="0" err="1">
                    <a:solidFill>
                      <a:schemeClr val="bg2">
                        <a:lumMod val="25000"/>
                      </a:schemeClr>
                    </a:solidFill>
                    <a:effectLst/>
                  </a:rPr>
                  <a:t>ligula</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turpis</a:t>
                </a:r>
                <a:r>
                  <a:rPr lang="pt-BR" sz="1600" dirty="0">
                    <a:solidFill>
                      <a:schemeClr val="bg2">
                        <a:lumMod val="25000"/>
                      </a:schemeClr>
                    </a:solidFill>
                    <a:effectLst/>
                  </a:rPr>
                  <a:t> </a:t>
                </a:r>
                <a:r>
                  <a:rPr lang="pt-BR" sz="1600" dirty="0" err="1">
                    <a:solidFill>
                      <a:schemeClr val="bg2">
                        <a:lumMod val="25000"/>
                      </a:schemeClr>
                    </a:solidFill>
                    <a:effectLst/>
                  </a:rPr>
                  <a:t>purus</a:t>
                </a:r>
                <a:r>
                  <a:rPr lang="pt-BR" sz="1600" dirty="0">
                    <a:solidFill>
                      <a:schemeClr val="bg2">
                        <a:lumMod val="25000"/>
                      </a:schemeClr>
                    </a:solidFill>
                    <a:effectLst/>
                  </a:rPr>
                  <a:t>, </a:t>
                </a:r>
                <a:r>
                  <a:rPr lang="pt-BR" sz="1600" dirty="0" err="1">
                    <a:solidFill>
                      <a:schemeClr val="bg2">
                        <a:lumMod val="25000"/>
                      </a:schemeClr>
                    </a:solidFill>
                    <a:effectLst/>
                  </a:rPr>
                  <a:t>nam</a:t>
                </a:r>
                <a:r>
                  <a:rPr lang="pt-BR" sz="1600" dirty="0">
                    <a:solidFill>
                      <a:schemeClr val="bg2">
                        <a:lumMod val="25000"/>
                      </a:schemeClr>
                    </a:solidFill>
                    <a:effectLst/>
                  </a:rPr>
                  <a:t> in </a:t>
                </a:r>
                <a:r>
                  <a:rPr lang="pt-BR" sz="1600" dirty="0" err="1">
                    <a:solidFill>
                      <a:schemeClr val="bg2">
                        <a:lumMod val="25000"/>
                      </a:schemeClr>
                    </a:solidFill>
                    <a:effectLst/>
                  </a:rPr>
                  <a:t>enim</a:t>
                </a:r>
                <a:r>
                  <a:rPr lang="pt-BR" sz="1600" dirty="0">
                    <a:solidFill>
                      <a:schemeClr val="bg2">
                        <a:lumMod val="25000"/>
                      </a:schemeClr>
                    </a:solidFill>
                    <a:effectLst/>
                  </a:rPr>
                  <a:t> </a:t>
                </a:r>
                <a:r>
                  <a:rPr lang="pt-BR" sz="1600" dirty="0" err="1">
                    <a:solidFill>
                      <a:schemeClr val="bg2">
                        <a:lumMod val="25000"/>
                      </a:schemeClr>
                    </a:solidFill>
                    <a:effectLst/>
                  </a:rPr>
                  <a:t>metus</a:t>
                </a:r>
                <a:r>
                  <a:rPr lang="pt-BR" sz="1600" dirty="0">
                    <a:solidFill>
                      <a:schemeClr val="bg2">
                        <a:lumMod val="25000"/>
                      </a:schemeClr>
                    </a:solidFill>
                    <a:effectLst/>
                  </a:rPr>
                  <a:t>, </a:t>
                </a:r>
                <a:r>
                  <a:rPr lang="pt-BR" sz="1600" dirty="0" err="1">
                    <a:solidFill>
                      <a:schemeClr val="bg2">
                        <a:lumMod val="25000"/>
                      </a:schemeClr>
                    </a:solidFill>
                    <a:effectLst/>
                  </a:rPr>
                  <a:t>pellentesque</a:t>
                </a:r>
                <a:r>
                  <a:rPr lang="pt-BR" sz="1600" dirty="0">
                    <a:solidFill>
                      <a:schemeClr val="bg2">
                        <a:lumMod val="25000"/>
                      </a:schemeClr>
                    </a:solidFill>
                    <a:effectLst/>
                  </a:rPr>
                  <a:t> </a:t>
                </a:r>
                <a:r>
                  <a:rPr lang="pt-BR" sz="1600" dirty="0" err="1">
                    <a:solidFill>
                      <a:schemeClr val="bg2">
                        <a:lumMod val="25000"/>
                      </a:schemeClr>
                    </a:solidFill>
                    <a:effectLst/>
                  </a:rPr>
                  <a:t>dictum</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id </a:t>
                </a:r>
                <a:r>
                  <a:rPr lang="pt-BR" sz="1600" dirty="0" err="1">
                    <a:solidFill>
                      <a:schemeClr val="bg2">
                        <a:lumMod val="25000"/>
                      </a:schemeClr>
                    </a:solidFill>
                    <a:effectLst/>
                  </a:rPr>
                  <a:t>cursus</a:t>
                </a:r>
                <a:r>
                  <a:rPr lang="pt-BR" sz="1600" dirty="0">
                    <a:solidFill>
                      <a:schemeClr val="bg2">
                        <a:lumMod val="25000"/>
                      </a:schemeClr>
                    </a:solidFill>
                    <a:effectLst/>
                  </a:rPr>
                  <a:t> </a:t>
                </a:r>
                <a:r>
                  <a:rPr lang="pt-BR" sz="1600" dirty="0" err="1">
                    <a:solidFill>
                      <a:schemeClr val="bg2">
                        <a:lumMod val="25000"/>
                      </a:schemeClr>
                    </a:solidFill>
                    <a:effectLst/>
                  </a:rPr>
                  <a:t>posuere</a:t>
                </a:r>
                <a:r>
                  <a:rPr lang="pt-BR" sz="1600" dirty="0">
                    <a:solidFill>
                      <a:schemeClr val="bg2">
                        <a:lumMod val="25000"/>
                      </a:schemeClr>
                    </a:solidFill>
                    <a:effectLst/>
                  </a:rPr>
                  <a:t>.</a:t>
                </a:r>
                <a:endParaRPr lang="pt-BR" sz="1600" dirty="0">
                  <a:solidFill>
                    <a:schemeClr val="bg2">
                      <a:lumMod val="25000"/>
                    </a:schemeClr>
                  </a:solidFill>
                </a:endParaRPr>
              </a:p>
            </p:txBody>
          </p:sp>
        </p:grpSp>
        <p:grpSp>
          <p:nvGrpSpPr>
            <p:cNvPr id="7" name="Agrupar 6">
              <a:extLst>
                <a:ext uri="{FF2B5EF4-FFF2-40B4-BE49-F238E27FC236}">
                  <a16:creationId xmlns:a16="http://schemas.microsoft.com/office/drawing/2014/main" id="{439169E0-773E-B93A-7CD3-D542AA767A07}"/>
                </a:ext>
              </a:extLst>
            </p:cNvPr>
            <p:cNvGrpSpPr/>
            <p:nvPr/>
          </p:nvGrpSpPr>
          <p:grpSpPr>
            <a:xfrm>
              <a:off x="8046237" y="1676603"/>
              <a:ext cx="3121093" cy="3504793"/>
              <a:chOff x="8046237" y="1676603"/>
              <a:chExt cx="3121093" cy="3504793"/>
            </a:xfrm>
          </p:grpSpPr>
          <p:sp>
            <p:nvSpPr>
              <p:cNvPr id="27" name="Retângulo: Cantos Arredondados 26">
                <a:extLst>
                  <a:ext uri="{FF2B5EF4-FFF2-40B4-BE49-F238E27FC236}">
                    <a16:creationId xmlns:a16="http://schemas.microsoft.com/office/drawing/2014/main" id="{E646772E-A10A-0AA6-2549-677BA2D79412}"/>
                  </a:ext>
                </a:extLst>
              </p:cNvPr>
              <p:cNvSpPr/>
              <p:nvPr/>
            </p:nvSpPr>
            <p:spPr>
              <a:xfrm>
                <a:off x="8046237"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4932C009-633E-B24C-3716-421638BBC745}"/>
                  </a:ext>
                </a:extLst>
              </p:cNvPr>
              <p:cNvSpPr txBox="1"/>
              <p:nvPr/>
            </p:nvSpPr>
            <p:spPr>
              <a:xfrm>
                <a:off x="8260880" y="1946009"/>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31" name="CaixaDeTexto 30">
                <a:extLst>
                  <a:ext uri="{FF2B5EF4-FFF2-40B4-BE49-F238E27FC236}">
                    <a16:creationId xmlns:a16="http://schemas.microsoft.com/office/drawing/2014/main" id="{ECA8460D-9611-4E2F-D224-715307E1C99B}"/>
                  </a:ext>
                </a:extLst>
              </p:cNvPr>
              <p:cNvSpPr txBox="1"/>
              <p:nvPr/>
            </p:nvSpPr>
            <p:spPr>
              <a:xfrm>
                <a:off x="8260880" y="2662512"/>
                <a:ext cx="2702801" cy="2308324"/>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endParaRPr lang="pt-BR" sz="1600">
                  <a:solidFill>
                    <a:schemeClr val="bg2">
                      <a:lumMod val="25000"/>
                    </a:schemeClr>
                  </a:solidFill>
                </a:endParaRPr>
              </a:p>
            </p:txBody>
          </p:sp>
        </p:grpSp>
      </p:grpSp>
    </p:spTree>
    <p:extLst>
      <p:ext uri="{BB962C8B-B14F-4D97-AF65-F5344CB8AC3E}">
        <p14:creationId xmlns:p14="http://schemas.microsoft.com/office/powerpoint/2010/main" val="314482734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697AB993-B0A7-8101-267B-19A5CE01FBCF}"/>
              </a:ext>
            </a:extLst>
          </p:cNvPr>
          <p:cNvGrpSpPr/>
          <p:nvPr/>
        </p:nvGrpSpPr>
        <p:grpSpPr>
          <a:xfrm>
            <a:off x="12639639" y="2059215"/>
            <a:ext cx="3543790" cy="1685471"/>
            <a:chOff x="12639639" y="382815"/>
            <a:chExt cx="3543790" cy="1685471"/>
          </a:xfrm>
        </p:grpSpPr>
        <p:sp>
          <p:nvSpPr>
            <p:cNvPr id="16" name="Balão de Fala: Retângulo 15">
              <a:extLst>
                <a:ext uri="{FF2B5EF4-FFF2-40B4-BE49-F238E27FC236}">
                  <a16:creationId xmlns:a16="http://schemas.microsoft.com/office/drawing/2014/main" id="{1D5FA31A-8886-63B8-226E-05E99E895117}"/>
                </a:ext>
              </a:extLst>
            </p:cNvPr>
            <p:cNvSpPr/>
            <p:nvPr/>
          </p:nvSpPr>
          <p:spPr>
            <a:xfrm rot="5400000">
              <a:off x="13568798" y="-546344"/>
              <a:ext cx="168547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8946BB82-00F3-FC21-3B05-97D84C74D1FE}"/>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o recurso inteiro, pressione SHIFT + (seta para cima).</a:t>
              </a:r>
            </a:p>
          </p:txBody>
        </p:sp>
      </p:grpSp>
      <p:grpSp>
        <p:nvGrpSpPr>
          <p:cNvPr id="21" name="Agrupar 20">
            <a:extLst>
              <a:ext uri="{FF2B5EF4-FFF2-40B4-BE49-F238E27FC236}">
                <a16:creationId xmlns:a16="http://schemas.microsoft.com/office/drawing/2014/main" id="{03632624-5197-639E-E302-5739E11F5DC0}"/>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E2861EEF-0E0B-605E-38C9-5D2E47328169}"/>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73EC166F-75DF-4E2E-0F95-E058E1C0DA2A}"/>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 texto + ícone – variante com 2 cards </a:t>
              </a:r>
            </a:p>
          </p:txBody>
        </p:sp>
      </p:grpSp>
      <p:grpSp>
        <p:nvGrpSpPr>
          <p:cNvPr id="19" name="Agrupar 18">
            <a:extLst>
              <a:ext uri="{FF2B5EF4-FFF2-40B4-BE49-F238E27FC236}">
                <a16:creationId xmlns:a16="http://schemas.microsoft.com/office/drawing/2014/main" id="{38B9EA46-1657-9B66-5216-671ACEC5BB62}"/>
              </a:ext>
            </a:extLst>
          </p:cNvPr>
          <p:cNvGrpSpPr/>
          <p:nvPr/>
        </p:nvGrpSpPr>
        <p:grpSpPr>
          <a:xfrm>
            <a:off x="2883686" y="1291775"/>
            <a:ext cx="6562793" cy="4385610"/>
            <a:chOff x="2883686" y="1291775"/>
            <a:chExt cx="6562793" cy="4385610"/>
          </a:xfrm>
        </p:grpSpPr>
        <p:grpSp>
          <p:nvGrpSpPr>
            <p:cNvPr id="3" name="Agrupar 2">
              <a:extLst>
                <a:ext uri="{FF2B5EF4-FFF2-40B4-BE49-F238E27FC236}">
                  <a16:creationId xmlns:a16="http://schemas.microsoft.com/office/drawing/2014/main" id="{54F8C6A7-4783-48B0-2318-148B7A05A9F8}"/>
                </a:ext>
              </a:extLst>
            </p:cNvPr>
            <p:cNvGrpSpPr/>
            <p:nvPr/>
          </p:nvGrpSpPr>
          <p:grpSpPr>
            <a:xfrm>
              <a:off x="2883686" y="1291775"/>
              <a:ext cx="3121093" cy="4385610"/>
              <a:chOff x="2873374" y="795787"/>
              <a:chExt cx="3121093" cy="4385610"/>
            </a:xfrm>
          </p:grpSpPr>
          <p:sp>
            <p:nvSpPr>
              <p:cNvPr id="18" name="Retângulo: Cantos Arredondados 17">
                <a:extLst>
                  <a:ext uri="{FF2B5EF4-FFF2-40B4-BE49-F238E27FC236}">
                    <a16:creationId xmlns:a16="http://schemas.microsoft.com/office/drawing/2014/main" id="{7E5481D4-2A2A-7F02-5430-9201238A6122}"/>
                  </a:ext>
                </a:extLst>
              </p:cNvPr>
              <p:cNvSpPr/>
              <p:nvPr/>
            </p:nvSpPr>
            <p:spPr>
              <a:xfrm>
                <a:off x="2873374" y="795787"/>
                <a:ext cx="3121093" cy="438561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04B753B-C0EF-83AF-B9B2-1972F278EA1C}"/>
                  </a:ext>
                </a:extLst>
              </p:cNvPr>
              <p:cNvSpPr txBox="1"/>
              <p:nvPr/>
            </p:nvSpPr>
            <p:spPr>
              <a:xfrm>
                <a:off x="3082519" y="1913935"/>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6" name="CaixaDeTexto 5">
                <a:extLst>
                  <a:ext uri="{FF2B5EF4-FFF2-40B4-BE49-F238E27FC236}">
                    <a16:creationId xmlns:a16="http://schemas.microsoft.com/office/drawing/2014/main" id="{FE6E13B7-374A-9DCC-0638-960BEF19CE68}"/>
                  </a:ext>
                </a:extLst>
              </p:cNvPr>
              <p:cNvSpPr txBox="1"/>
              <p:nvPr/>
            </p:nvSpPr>
            <p:spPr>
              <a:xfrm>
                <a:off x="3082519" y="2630438"/>
                <a:ext cx="2702801" cy="2308324"/>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endParaRPr lang="pt-BR" sz="1600">
                  <a:solidFill>
                    <a:schemeClr val="bg2">
                      <a:lumMod val="25000"/>
                    </a:schemeClr>
                  </a:solidFill>
                </a:endParaRPr>
              </a:p>
            </p:txBody>
          </p:sp>
          <p:pic>
            <p:nvPicPr>
              <p:cNvPr id="2" name="Imagem 1" descr="Ícone&#10;&#10;Descrição gerada automaticamente">
                <a:extLst>
                  <a:ext uri="{FF2B5EF4-FFF2-40B4-BE49-F238E27FC236}">
                    <a16:creationId xmlns:a16="http://schemas.microsoft.com/office/drawing/2014/main" id="{5460DFCE-2937-CB6F-7B04-08E6846EF96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82519" y="1079501"/>
                <a:ext cx="635345" cy="635345"/>
              </a:xfrm>
              <a:prstGeom prst="rect">
                <a:avLst/>
              </a:prstGeom>
            </p:spPr>
          </p:pic>
        </p:grpSp>
        <p:grpSp>
          <p:nvGrpSpPr>
            <p:cNvPr id="7" name="Agrupar 6">
              <a:extLst>
                <a:ext uri="{FF2B5EF4-FFF2-40B4-BE49-F238E27FC236}">
                  <a16:creationId xmlns:a16="http://schemas.microsoft.com/office/drawing/2014/main" id="{1156E7D7-502E-81DC-2EAD-FB0152FD23ED}"/>
                </a:ext>
              </a:extLst>
            </p:cNvPr>
            <p:cNvGrpSpPr/>
            <p:nvPr/>
          </p:nvGrpSpPr>
          <p:grpSpPr>
            <a:xfrm>
              <a:off x="6325386" y="1291775"/>
              <a:ext cx="3121093" cy="4385610"/>
              <a:chOff x="2873374" y="795787"/>
              <a:chExt cx="3121093" cy="4385610"/>
            </a:xfrm>
          </p:grpSpPr>
          <p:sp>
            <p:nvSpPr>
              <p:cNvPr id="8" name="Retângulo: Cantos Arredondados 7">
                <a:extLst>
                  <a:ext uri="{FF2B5EF4-FFF2-40B4-BE49-F238E27FC236}">
                    <a16:creationId xmlns:a16="http://schemas.microsoft.com/office/drawing/2014/main" id="{321BF9BE-4893-9E55-37A6-20FB456856BE}"/>
                  </a:ext>
                </a:extLst>
              </p:cNvPr>
              <p:cNvSpPr/>
              <p:nvPr/>
            </p:nvSpPr>
            <p:spPr>
              <a:xfrm>
                <a:off x="2873374" y="795787"/>
                <a:ext cx="3121093" cy="438561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DCE2B85C-0D9C-BB41-3BFD-B9C5C544D877}"/>
                  </a:ext>
                </a:extLst>
              </p:cNvPr>
              <p:cNvSpPr txBox="1"/>
              <p:nvPr/>
            </p:nvSpPr>
            <p:spPr>
              <a:xfrm>
                <a:off x="3082519" y="1913935"/>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10" name="CaixaDeTexto 9">
                <a:extLst>
                  <a:ext uri="{FF2B5EF4-FFF2-40B4-BE49-F238E27FC236}">
                    <a16:creationId xmlns:a16="http://schemas.microsoft.com/office/drawing/2014/main" id="{62817AA0-7163-4D60-1308-6F780C83865E}"/>
                  </a:ext>
                </a:extLst>
              </p:cNvPr>
              <p:cNvSpPr txBox="1"/>
              <p:nvPr/>
            </p:nvSpPr>
            <p:spPr>
              <a:xfrm>
                <a:off x="3082519" y="2630438"/>
                <a:ext cx="2702801" cy="2308324"/>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endParaRPr lang="pt-BR" sz="1600">
                  <a:solidFill>
                    <a:schemeClr val="bg2">
                      <a:lumMod val="25000"/>
                    </a:schemeClr>
                  </a:solidFill>
                </a:endParaRPr>
              </a:p>
            </p:txBody>
          </p:sp>
          <p:pic>
            <p:nvPicPr>
              <p:cNvPr id="11" name="Imagem 10" descr="Ícone&#10;&#10;Descrição gerada automaticamente">
                <a:extLst>
                  <a:ext uri="{FF2B5EF4-FFF2-40B4-BE49-F238E27FC236}">
                    <a16:creationId xmlns:a16="http://schemas.microsoft.com/office/drawing/2014/main" id="{5A50CF26-55F9-BF1A-841B-2E40DA81EB3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82519" y="1079501"/>
                <a:ext cx="635345" cy="635345"/>
              </a:xfrm>
              <a:prstGeom prst="rect">
                <a:avLst/>
              </a:prstGeom>
            </p:spPr>
          </p:pic>
        </p:grpSp>
      </p:grpSp>
    </p:spTree>
    <p:extLst>
      <p:ext uri="{BB962C8B-B14F-4D97-AF65-F5344CB8AC3E}">
        <p14:creationId xmlns:p14="http://schemas.microsoft.com/office/powerpoint/2010/main" val="171834928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697AB993-B0A7-8101-267B-19A5CE01FBCF}"/>
              </a:ext>
            </a:extLst>
          </p:cNvPr>
          <p:cNvGrpSpPr/>
          <p:nvPr/>
        </p:nvGrpSpPr>
        <p:grpSpPr>
          <a:xfrm>
            <a:off x="12639639" y="2059215"/>
            <a:ext cx="3543790" cy="1685471"/>
            <a:chOff x="12639639" y="382815"/>
            <a:chExt cx="3543790" cy="1685471"/>
          </a:xfrm>
        </p:grpSpPr>
        <p:sp>
          <p:nvSpPr>
            <p:cNvPr id="16" name="Balão de Fala: Retângulo 15">
              <a:extLst>
                <a:ext uri="{FF2B5EF4-FFF2-40B4-BE49-F238E27FC236}">
                  <a16:creationId xmlns:a16="http://schemas.microsoft.com/office/drawing/2014/main" id="{1D5FA31A-8886-63B8-226E-05E99E895117}"/>
                </a:ext>
              </a:extLst>
            </p:cNvPr>
            <p:cNvSpPr/>
            <p:nvPr/>
          </p:nvSpPr>
          <p:spPr>
            <a:xfrm rot="5400000">
              <a:off x="13568798" y="-546344"/>
              <a:ext cx="168547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8946BB82-00F3-FC21-3B05-97D84C74D1FE}"/>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o recurso inteiro, pressione SHIFT + (seta para cima).</a:t>
              </a:r>
            </a:p>
          </p:txBody>
        </p:sp>
      </p:grpSp>
      <p:grpSp>
        <p:nvGrpSpPr>
          <p:cNvPr id="21" name="Agrupar 20">
            <a:extLst>
              <a:ext uri="{FF2B5EF4-FFF2-40B4-BE49-F238E27FC236}">
                <a16:creationId xmlns:a16="http://schemas.microsoft.com/office/drawing/2014/main" id="{03632624-5197-639E-E302-5739E11F5DC0}"/>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E2861EEF-0E0B-605E-38C9-5D2E47328169}"/>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73EC166F-75DF-4E2E-0F95-E058E1C0DA2A}"/>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 texto + ícone – variante com 3 cards </a:t>
              </a:r>
            </a:p>
          </p:txBody>
        </p:sp>
      </p:grpSp>
      <p:grpSp>
        <p:nvGrpSpPr>
          <p:cNvPr id="20" name="Agrupar 19">
            <a:extLst>
              <a:ext uri="{FF2B5EF4-FFF2-40B4-BE49-F238E27FC236}">
                <a16:creationId xmlns:a16="http://schemas.microsoft.com/office/drawing/2014/main" id="{101D871E-12DF-70C5-05B7-C4044EBC395C}"/>
              </a:ext>
            </a:extLst>
          </p:cNvPr>
          <p:cNvGrpSpPr/>
          <p:nvPr/>
        </p:nvGrpSpPr>
        <p:grpSpPr>
          <a:xfrm>
            <a:off x="1104117" y="1288010"/>
            <a:ext cx="10004493" cy="4389375"/>
            <a:chOff x="1104117" y="1288010"/>
            <a:chExt cx="10004493" cy="4389375"/>
          </a:xfrm>
        </p:grpSpPr>
        <p:grpSp>
          <p:nvGrpSpPr>
            <p:cNvPr id="3" name="Agrupar 2">
              <a:extLst>
                <a:ext uri="{FF2B5EF4-FFF2-40B4-BE49-F238E27FC236}">
                  <a16:creationId xmlns:a16="http://schemas.microsoft.com/office/drawing/2014/main" id="{54F8C6A7-4783-48B0-2318-148B7A05A9F8}"/>
                </a:ext>
              </a:extLst>
            </p:cNvPr>
            <p:cNvGrpSpPr/>
            <p:nvPr/>
          </p:nvGrpSpPr>
          <p:grpSpPr>
            <a:xfrm>
              <a:off x="1104117" y="1291775"/>
              <a:ext cx="3121093" cy="4385610"/>
              <a:chOff x="2873374" y="795787"/>
              <a:chExt cx="3121093" cy="4385610"/>
            </a:xfrm>
          </p:grpSpPr>
          <p:sp>
            <p:nvSpPr>
              <p:cNvPr id="18" name="Retângulo: Cantos Arredondados 17">
                <a:extLst>
                  <a:ext uri="{FF2B5EF4-FFF2-40B4-BE49-F238E27FC236}">
                    <a16:creationId xmlns:a16="http://schemas.microsoft.com/office/drawing/2014/main" id="{7E5481D4-2A2A-7F02-5430-9201238A6122}"/>
                  </a:ext>
                </a:extLst>
              </p:cNvPr>
              <p:cNvSpPr/>
              <p:nvPr/>
            </p:nvSpPr>
            <p:spPr>
              <a:xfrm>
                <a:off x="2873374" y="795787"/>
                <a:ext cx="3121093" cy="438561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04B753B-C0EF-83AF-B9B2-1972F278EA1C}"/>
                  </a:ext>
                </a:extLst>
              </p:cNvPr>
              <p:cNvSpPr txBox="1"/>
              <p:nvPr/>
            </p:nvSpPr>
            <p:spPr>
              <a:xfrm>
                <a:off x="3082519" y="1913935"/>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6" name="CaixaDeTexto 5">
                <a:extLst>
                  <a:ext uri="{FF2B5EF4-FFF2-40B4-BE49-F238E27FC236}">
                    <a16:creationId xmlns:a16="http://schemas.microsoft.com/office/drawing/2014/main" id="{FE6E13B7-374A-9DCC-0638-960BEF19CE68}"/>
                  </a:ext>
                </a:extLst>
              </p:cNvPr>
              <p:cNvSpPr txBox="1"/>
              <p:nvPr/>
            </p:nvSpPr>
            <p:spPr>
              <a:xfrm>
                <a:off x="3082519" y="2630438"/>
                <a:ext cx="2702801" cy="2308324"/>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endParaRPr lang="pt-BR" sz="1600">
                  <a:solidFill>
                    <a:schemeClr val="bg2">
                      <a:lumMod val="25000"/>
                    </a:schemeClr>
                  </a:solidFill>
                </a:endParaRPr>
              </a:p>
            </p:txBody>
          </p:sp>
          <p:pic>
            <p:nvPicPr>
              <p:cNvPr id="2" name="Imagem 1" descr="Ícone&#10;&#10;Descrição gerada automaticamente">
                <a:extLst>
                  <a:ext uri="{FF2B5EF4-FFF2-40B4-BE49-F238E27FC236}">
                    <a16:creationId xmlns:a16="http://schemas.microsoft.com/office/drawing/2014/main" id="{5460DFCE-2937-CB6F-7B04-08E6846EF96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82519" y="1079501"/>
                <a:ext cx="635345" cy="635345"/>
              </a:xfrm>
              <a:prstGeom prst="rect">
                <a:avLst/>
              </a:prstGeom>
            </p:spPr>
          </p:pic>
        </p:grpSp>
        <p:grpSp>
          <p:nvGrpSpPr>
            <p:cNvPr id="7" name="Agrupar 6">
              <a:extLst>
                <a:ext uri="{FF2B5EF4-FFF2-40B4-BE49-F238E27FC236}">
                  <a16:creationId xmlns:a16="http://schemas.microsoft.com/office/drawing/2014/main" id="{1156E7D7-502E-81DC-2EAD-FB0152FD23ED}"/>
                </a:ext>
              </a:extLst>
            </p:cNvPr>
            <p:cNvGrpSpPr/>
            <p:nvPr/>
          </p:nvGrpSpPr>
          <p:grpSpPr>
            <a:xfrm>
              <a:off x="4545817" y="1291775"/>
              <a:ext cx="3121093" cy="4385610"/>
              <a:chOff x="2873374" y="795787"/>
              <a:chExt cx="3121093" cy="4385610"/>
            </a:xfrm>
          </p:grpSpPr>
          <p:sp>
            <p:nvSpPr>
              <p:cNvPr id="8" name="Retângulo: Cantos Arredondados 7">
                <a:extLst>
                  <a:ext uri="{FF2B5EF4-FFF2-40B4-BE49-F238E27FC236}">
                    <a16:creationId xmlns:a16="http://schemas.microsoft.com/office/drawing/2014/main" id="{321BF9BE-4893-9E55-37A6-20FB456856BE}"/>
                  </a:ext>
                </a:extLst>
              </p:cNvPr>
              <p:cNvSpPr/>
              <p:nvPr/>
            </p:nvSpPr>
            <p:spPr>
              <a:xfrm>
                <a:off x="2873374" y="795787"/>
                <a:ext cx="3121093" cy="438561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DCE2B85C-0D9C-BB41-3BFD-B9C5C544D877}"/>
                  </a:ext>
                </a:extLst>
              </p:cNvPr>
              <p:cNvSpPr txBox="1"/>
              <p:nvPr/>
            </p:nvSpPr>
            <p:spPr>
              <a:xfrm>
                <a:off x="3082519" y="1913935"/>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10" name="CaixaDeTexto 9">
                <a:extLst>
                  <a:ext uri="{FF2B5EF4-FFF2-40B4-BE49-F238E27FC236}">
                    <a16:creationId xmlns:a16="http://schemas.microsoft.com/office/drawing/2014/main" id="{62817AA0-7163-4D60-1308-6F780C83865E}"/>
                  </a:ext>
                </a:extLst>
              </p:cNvPr>
              <p:cNvSpPr txBox="1"/>
              <p:nvPr/>
            </p:nvSpPr>
            <p:spPr>
              <a:xfrm>
                <a:off x="3082519" y="2630438"/>
                <a:ext cx="2702801" cy="2308324"/>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endParaRPr lang="pt-BR" sz="1600">
                  <a:solidFill>
                    <a:schemeClr val="bg2">
                      <a:lumMod val="25000"/>
                    </a:schemeClr>
                  </a:solidFill>
                </a:endParaRPr>
              </a:p>
            </p:txBody>
          </p:sp>
          <p:pic>
            <p:nvPicPr>
              <p:cNvPr id="11" name="Imagem 10" descr="Ícone&#10;&#10;Descrição gerada automaticamente">
                <a:extLst>
                  <a:ext uri="{FF2B5EF4-FFF2-40B4-BE49-F238E27FC236}">
                    <a16:creationId xmlns:a16="http://schemas.microsoft.com/office/drawing/2014/main" id="{5A50CF26-55F9-BF1A-841B-2E40DA81EB3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82519" y="1079501"/>
                <a:ext cx="635345" cy="635345"/>
              </a:xfrm>
              <a:prstGeom prst="rect">
                <a:avLst/>
              </a:prstGeom>
            </p:spPr>
          </p:pic>
        </p:grpSp>
        <p:grpSp>
          <p:nvGrpSpPr>
            <p:cNvPr id="12" name="Agrupar 11">
              <a:extLst>
                <a:ext uri="{FF2B5EF4-FFF2-40B4-BE49-F238E27FC236}">
                  <a16:creationId xmlns:a16="http://schemas.microsoft.com/office/drawing/2014/main" id="{F97D3F70-3281-F4EA-473B-C97A0BEA4DDE}"/>
                </a:ext>
              </a:extLst>
            </p:cNvPr>
            <p:cNvGrpSpPr/>
            <p:nvPr/>
          </p:nvGrpSpPr>
          <p:grpSpPr>
            <a:xfrm>
              <a:off x="7987517" y="1288010"/>
              <a:ext cx="3121093" cy="4385610"/>
              <a:chOff x="2873374" y="795787"/>
              <a:chExt cx="3121093" cy="4385610"/>
            </a:xfrm>
          </p:grpSpPr>
          <p:sp>
            <p:nvSpPr>
              <p:cNvPr id="13" name="Retângulo: Cantos Arredondados 12">
                <a:extLst>
                  <a:ext uri="{FF2B5EF4-FFF2-40B4-BE49-F238E27FC236}">
                    <a16:creationId xmlns:a16="http://schemas.microsoft.com/office/drawing/2014/main" id="{4C3E240F-153C-3953-DE91-C8DA51C8EA9B}"/>
                  </a:ext>
                </a:extLst>
              </p:cNvPr>
              <p:cNvSpPr/>
              <p:nvPr/>
            </p:nvSpPr>
            <p:spPr>
              <a:xfrm>
                <a:off x="2873374" y="795787"/>
                <a:ext cx="3121093" cy="438561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91A4EA6F-40D9-3D66-D870-5B68BA9F5965}"/>
                  </a:ext>
                </a:extLst>
              </p:cNvPr>
              <p:cNvSpPr txBox="1"/>
              <p:nvPr/>
            </p:nvSpPr>
            <p:spPr>
              <a:xfrm>
                <a:off x="3082519" y="1913935"/>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15" name="CaixaDeTexto 14">
                <a:extLst>
                  <a:ext uri="{FF2B5EF4-FFF2-40B4-BE49-F238E27FC236}">
                    <a16:creationId xmlns:a16="http://schemas.microsoft.com/office/drawing/2014/main" id="{210D07F6-11BA-706E-82FE-D7EFDA7AFED0}"/>
                  </a:ext>
                </a:extLst>
              </p:cNvPr>
              <p:cNvSpPr txBox="1"/>
              <p:nvPr/>
            </p:nvSpPr>
            <p:spPr>
              <a:xfrm>
                <a:off x="3082519" y="2630438"/>
                <a:ext cx="2702801" cy="2308324"/>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endParaRPr lang="pt-BR" sz="1600">
                  <a:solidFill>
                    <a:schemeClr val="bg2">
                      <a:lumMod val="25000"/>
                    </a:schemeClr>
                  </a:solidFill>
                </a:endParaRPr>
              </a:p>
            </p:txBody>
          </p:sp>
          <p:pic>
            <p:nvPicPr>
              <p:cNvPr id="19" name="Imagem 18" descr="Ícone&#10;&#10;Descrição gerada automaticamente">
                <a:extLst>
                  <a:ext uri="{FF2B5EF4-FFF2-40B4-BE49-F238E27FC236}">
                    <a16:creationId xmlns:a16="http://schemas.microsoft.com/office/drawing/2014/main" id="{641D6483-7853-8FA5-B926-9690BF1417E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82519" y="1079501"/>
                <a:ext cx="635345" cy="635345"/>
              </a:xfrm>
              <a:prstGeom prst="rect">
                <a:avLst/>
              </a:prstGeom>
            </p:spPr>
          </p:pic>
        </p:grpSp>
      </p:grpSp>
    </p:spTree>
    <p:extLst>
      <p:ext uri="{BB962C8B-B14F-4D97-AF65-F5344CB8AC3E}">
        <p14:creationId xmlns:p14="http://schemas.microsoft.com/office/powerpoint/2010/main" val="264532287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697AB993-B0A7-8101-267B-19A5CE01FBCF}"/>
              </a:ext>
            </a:extLst>
          </p:cNvPr>
          <p:cNvGrpSpPr/>
          <p:nvPr/>
        </p:nvGrpSpPr>
        <p:grpSpPr>
          <a:xfrm>
            <a:off x="12639639" y="2059215"/>
            <a:ext cx="3543790" cy="1685471"/>
            <a:chOff x="12639639" y="382815"/>
            <a:chExt cx="3543790" cy="1685471"/>
          </a:xfrm>
        </p:grpSpPr>
        <p:sp>
          <p:nvSpPr>
            <p:cNvPr id="16" name="Balão de Fala: Retângulo 15">
              <a:extLst>
                <a:ext uri="{FF2B5EF4-FFF2-40B4-BE49-F238E27FC236}">
                  <a16:creationId xmlns:a16="http://schemas.microsoft.com/office/drawing/2014/main" id="{1D5FA31A-8886-63B8-226E-05E99E895117}"/>
                </a:ext>
              </a:extLst>
            </p:cNvPr>
            <p:cNvSpPr/>
            <p:nvPr/>
          </p:nvSpPr>
          <p:spPr>
            <a:xfrm rot="5400000">
              <a:off x="13568798" y="-546344"/>
              <a:ext cx="168547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8946BB82-00F3-FC21-3B05-97D84C74D1FE}"/>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o recurso inteiro, pressione SHIFT + (seta para cima).</a:t>
              </a:r>
            </a:p>
          </p:txBody>
        </p:sp>
      </p:grpSp>
      <p:grpSp>
        <p:nvGrpSpPr>
          <p:cNvPr id="21" name="Agrupar 20">
            <a:extLst>
              <a:ext uri="{FF2B5EF4-FFF2-40B4-BE49-F238E27FC236}">
                <a16:creationId xmlns:a16="http://schemas.microsoft.com/office/drawing/2014/main" id="{03632624-5197-639E-E302-5739E11F5DC0}"/>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E2861EEF-0E0B-605E-38C9-5D2E47328169}"/>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73EC166F-75DF-4E2E-0F95-E058E1C0DA2A}"/>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 texto + imagem – variante com 2 cards </a:t>
              </a:r>
            </a:p>
          </p:txBody>
        </p:sp>
      </p:grpSp>
      <p:grpSp>
        <p:nvGrpSpPr>
          <p:cNvPr id="9" name="Agrupar 8">
            <a:extLst>
              <a:ext uri="{FF2B5EF4-FFF2-40B4-BE49-F238E27FC236}">
                <a16:creationId xmlns:a16="http://schemas.microsoft.com/office/drawing/2014/main" id="{537D678F-3E1E-6DAD-3736-867D78EC484E}"/>
              </a:ext>
            </a:extLst>
          </p:cNvPr>
          <p:cNvGrpSpPr/>
          <p:nvPr/>
        </p:nvGrpSpPr>
        <p:grpSpPr>
          <a:xfrm>
            <a:off x="2839236" y="1534451"/>
            <a:ext cx="6520283" cy="3913740"/>
            <a:chOff x="2839236" y="1534451"/>
            <a:chExt cx="6520283" cy="3913740"/>
          </a:xfrm>
        </p:grpSpPr>
        <p:grpSp>
          <p:nvGrpSpPr>
            <p:cNvPr id="14" name="Agrupar 13">
              <a:extLst>
                <a:ext uri="{FF2B5EF4-FFF2-40B4-BE49-F238E27FC236}">
                  <a16:creationId xmlns:a16="http://schemas.microsoft.com/office/drawing/2014/main" id="{C7E0BBEE-27CB-706A-D933-AEFDEEDB675D}"/>
                </a:ext>
              </a:extLst>
            </p:cNvPr>
            <p:cNvGrpSpPr/>
            <p:nvPr/>
          </p:nvGrpSpPr>
          <p:grpSpPr>
            <a:xfrm>
              <a:off x="2839236" y="1534451"/>
              <a:ext cx="3121093" cy="3913740"/>
              <a:chOff x="2661436" y="1502701"/>
              <a:chExt cx="3121093" cy="3913740"/>
            </a:xfrm>
          </p:grpSpPr>
          <p:sp>
            <p:nvSpPr>
              <p:cNvPr id="18" name="Retângulo: Cantos Arredondados 17">
                <a:extLst>
                  <a:ext uri="{FF2B5EF4-FFF2-40B4-BE49-F238E27FC236}">
                    <a16:creationId xmlns:a16="http://schemas.microsoft.com/office/drawing/2014/main" id="{7E5481D4-2A2A-7F02-5430-9201238A6122}"/>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04B753B-C0EF-83AF-B9B2-1972F278EA1C}"/>
                  </a:ext>
                </a:extLst>
              </p:cNvPr>
              <p:cNvSpPr txBox="1"/>
              <p:nvPr/>
            </p:nvSpPr>
            <p:spPr>
              <a:xfrm>
                <a:off x="2870581" y="3375014"/>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6" name="CaixaDeTexto 5">
                <a:extLst>
                  <a:ext uri="{FF2B5EF4-FFF2-40B4-BE49-F238E27FC236}">
                    <a16:creationId xmlns:a16="http://schemas.microsoft.com/office/drawing/2014/main" id="{FE6E13B7-374A-9DCC-0638-960BEF19CE68}"/>
                  </a:ext>
                </a:extLst>
              </p:cNvPr>
              <p:cNvSpPr txBox="1"/>
              <p:nvPr/>
            </p:nvSpPr>
            <p:spPr>
              <a:xfrm>
                <a:off x="2870581" y="4091517"/>
                <a:ext cx="2702801" cy="1077218"/>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a:t>
                </a:r>
                <a:endParaRPr lang="pt-BR" sz="1600">
                  <a:solidFill>
                    <a:schemeClr val="bg2">
                      <a:lumMod val="25000"/>
                    </a:schemeClr>
                  </a:solidFill>
                </a:endParaRPr>
              </a:p>
            </p:txBody>
          </p:sp>
          <p:pic>
            <p:nvPicPr>
              <p:cNvPr id="13" name="Imagem 12" descr="Ícone&#10;&#10;Descrição gerada automaticamente">
                <a:extLst>
                  <a:ext uri="{FF2B5EF4-FFF2-40B4-BE49-F238E27FC236}">
                    <a16:creationId xmlns:a16="http://schemas.microsoft.com/office/drawing/2014/main" id="{1DF48E62-D37B-DA0D-4249-BF2908F718E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61436" y="1502701"/>
                <a:ext cx="3121093" cy="1743627"/>
              </a:xfrm>
              <a:prstGeom prst="rect">
                <a:avLst/>
              </a:prstGeom>
            </p:spPr>
          </p:pic>
        </p:grpSp>
        <p:grpSp>
          <p:nvGrpSpPr>
            <p:cNvPr id="15" name="Agrupar 14">
              <a:extLst>
                <a:ext uri="{FF2B5EF4-FFF2-40B4-BE49-F238E27FC236}">
                  <a16:creationId xmlns:a16="http://schemas.microsoft.com/office/drawing/2014/main" id="{DF24F004-1A7B-B9B2-5EE6-A569AEB7BF7F}"/>
                </a:ext>
              </a:extLst>
            </p:cNvPr>
            <p:cNvGrpSpPr/>
            <p:nvPr/>
          </p:nvGrpSpPr>
          <p:grpSpPr>
            <a:xfrm>
              <a:off x="6238426" y="1534451"/>
              <a:ext cx="3121093" cy="3913740"/>
              <a:chOff x="2661436" y="1502701"/>
              <a:chExt cx="3121093" cy="3913740"/>
            </a:xfrm>
          </p:grpSpPr>
          <p:sp>
            <p:nvSpPr>
              <p:cNvPr id="19" name="Retângulo: Cantos Arredondados 18">
                <a:extLst>
                  <a:ext uri="{FF2B5EF4-FFF2-40B4-BE49-F238E27FC236}">
                    <a16:creationId xmlns:a16="http://schemas.microsoft.com/office/drawing/2014/main" id="{F2B61EF7-6631-62D2-EA15-CCB4E38A49BD}"/>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152D5A15-2E35-25AC-90A7-8E5201FA78A3}"/>
                  </a:ext>
                </a:extLst>
              </p:cNvPr>
              <p:cNvSpPr txBox="1"/>
              <p:nvPr/>
            </p:nvSpPr>
            <p:spPr>
              <a:xfrm>
                <a:off x="2870581" y="3375014"/>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24" name="CaixaDeTexto 23">
                <a:extLst>
                  <a:ext uri="{FF2B5EF4-FFF2-40B4-BE49-F238E27FC236}">
                    <a16:creationId xmlns:a16="http://schemas.microsoft.com/office/drawing/2014/main" id="{C300B70B-8D42-2C43-DB0D-8AD8E9004804}"/>
                  </a:ext>
                </a:extLst>
              </p:cNvPr>
              <p:cNvSpPr txBox="1"/>
              <p:nvPr/>
            </p:nvSpPr>
            <p:spPr>
              <a:xfrm>
                <a:off x="2870581" y="4091517"/>
                <a:ext cx="2702801" cy="1077218"/>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a:t>
                </a:r>
                <a:endParaRPr lang="pt-BR" sz="1600">
                  <a:solidFill>
                    <a:schemeClr val="bg2">
                      <a:lumMod val="25000"/>
                    </a:schemeClr>
                  </a:solidFill>
                </a:endParaRPr>
              </a:p>
            </p:txBody>
          </p:sp>
          <p:pic>
            <p:nvPicPr>
              <p:cNvPr id="25" name="Imagem 24" descr="Ícone&#10;&#10;Descrição gerada automaticamente">
                <a:extLst>
                  <a:ext uri="{FF2B5EF4-FFF2-40B4-BE49-F238E27FC236}">
                    <a16:creationId xmlns:a16="http://schemas.microsoft.com/office/drawing/2014/main" id="{389468E6-CF1A-2B30-D9D9-B4D0673A75D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61436" y="1502701"/>
                <a:ext cx="3121093" cy="1743627"/>
              </a:xfrm>
              <a:prstGeom prst="rect">
                <a:avLst/>
              </a:prstGeom>
            </p:spPr>
          </p:pic>
        </p:grpSp>
      </p:grpSp>
    </p:spTree>
    <p:extLst>
      <p:ext uri="{BB962C8B-B14F-4D97-AF65-F5344CB8AC3E}">
        <p14:creationId xmlns:p14="http://schemas.microsoft.com/office/powerpoint/2010/main" val="319470808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697AB993-B0A7-8101-267B-19A5CE01FBCF}"/>
              </a:ext>
            </a:extLst>
          </p:cNvPr>
          <p:cNvGrpSpPr/>
          <p:nvPr/>
        </p:nvGrpSpPr>
        <p:grpSpPr>
          <a:xfrm>
            <a:off x="12639639" y="2059215"/>
            <a:ext cx="3543790" cy="1685471"/>
            <a:chOff x="12639639" y="382815"/>
            <a:chExt cx="3543790" cy="1685471"/>
          </a:xfrm>
        </p:grpSpPr>
        <p:sp>
          <p:nvSpPr>
            <p:cNvPr id="16" name="Balão de Fala: Retângulo 15">
              <a:extLst>
                <a:ext uri="{FF2B5EF4-FFF2-40B4-BE49-F238E27FC236}">
                  <a16:creationId xmlns:a16="http://schemas.microsoft.com/office/drawing/2014/main" id="{1D5FA31A-8886-63B8-226E-05E99E895117}"/>
                </a:ext>
              </a:extLst>
            </p:cNvPr>
            <p:cNvSpPr/>
            <p:nvPr/>
          </p:nvSpPr>
          <p:spPr>
            <a:xfrm rot="5400000">
              <a:off x="13568798" y="-546344"/>
              <a:ext cx="168547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8946BB82-00F3-FC21-3B05-97D84C74D1FE}"/>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o recurso inteiro, pressione SHIFT + (seta para cima).</a:t>
              </a:r>
            </a:p>
          </p:txBody>
        </p:sp>
      </p:grpSp>
      <p:grpSp>
        <p:nvGrpSpPr>
          <p:cNvPr id="21" name="Agrupar 20">
            <a:extLst>
              <a:ext uri="{FF2B5EF4-FFF2-40B4-BE49-F238E27FC236}">
                <a16:creationId xmlns:a16="http://schemas.microsoft.com/office/drawing/2014/main" id="{03632624-5197-639E-E302-5739E11F5DC0}"/>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E2861EEF-0E0B-605E-38C9-5D2E47328169}"/>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73EC166F-75DF-4E2E-0F95-E058E1C0DA2A}"/>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 texto + imagem – variante com 3 cards </a:t>
              </a:r>
            </a:p>
          </p:txBody>
        </p:sp>
      </p:grpSp>
      <p:grpSp>
        <p:nvGrpSpPr>
          <p:cNvPr id="10" name="Agrupar 9">
            <a:extLst>
              <a:ext uri="{FF2B5EF4-FFF2-40B4-BE49-F238E27FC236}">
                <a16:creationId xmlns:a16="http://schemas.microsoft.com/office/drawing/2014/main" id="{8029CD06-3132-5A7F-8F41-C12973C96292}"/>
              </a:ext>
            </a:extLst>
          </p:cNvPr>
          <p:cNvGrpSpPr/>
          <p:nvPr/>
        </p:nvGrpSpPr>
        <p:grpSpPr>
          <a:xfrm>
            <a:off x="1200936" y="1527710"/>
            <a:ext cx="9850521" cy="3920481"/>
            <a:chOff x="1200936" y="1527710"/>
            <a:chExt cx="9850521" cy="3920481"/>
          </a:xfrm>
        </p:grpSpPr>
        <p:grpSp>
          <p:nvGrpSpPr>
            <p:cNvPr id="14" name="Agrupar 13">
              <a:extLst>
                <a:ext uri="{FF2B5EF4-FFF2-40B4-BE49-F238E27FC236}">
                  <a16:creationId xmlns:a16="http://schemas.microsoft.com/office/drawing/2014/main" id="{C7E0BBEE-27CB-706A-D933-AEFDEEDB675D}"/>
                </a:ext>
              </a:extLst>
            </p:cNvPr>
            <p:cNvGrpSpPr/>
            <p:nvPr/>
          </p:nvGrpSpPr>
          <p:grpSpPr>
            <a:xfrm>
              <a:off x="1200936" y="1534451"/>
              <a:ext cx="3121093" cy="3913740"/>
              <a:chOff x="2661436" y="1502701"/>
              <a:chExt cx="3121093" cy="3913740"/>
            </a:xfrm>
          </p:grpSpPr>
          <p:sp>
            <p:nvSpPr>
              <p:cNvPr id="18" name="Retângulo: Cantos Arredondados 17">
                <a:extLst>
                  <a:ext uri="{FF2B5EF4-FFF2-40B4-BE49-F238E27FC236}">
                    <a16:creationId xmlns:a16="http://schemas.microsoft.com/office/drawing/2014/main" id="{7E5481D4-2A2A-7F02-5430-9201238A6122}"/>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04B753B-C0EF-83AF-B9B2-1972F278EA1C}"/>
                  </a:ext>
                </a:extLst>
              </p:cNvPr>
              <p:cNvSpPr txBox="1"/>
              <p:nvPr/>
            </p:nvSpPr>
            <p:spPr>
              <a:xfrm>
                <a:off x="2870581" y="3375014"/>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6" name="CaixaDeTexto 5">
                <a:extLst>
                  <a:ext uri="{FF2B5EF4-FFF2-40B4-BE49-F238E27FC236}">
                    <a16:creationId xmlns:a16="http://schemas.microsoft.com/office/drawing/2014/main" id="{FE6E13B7-374A-9DCC-0638-960BEF19CE68}"/>
                  </a:ext>
                </a:extLst>
              </p:cNvPr>
              <p:cNvSpPr txBox="1"/>
              <p:nvPr/>
            </p:nvSpPr>
            <p:spPr>
              <a:xfrm>
                <a:off x="2870581" y="4091517"/>
                <a:ext cx="2702801" cy="1077218"/>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a:t>
                </a:r>
                <a:endParaRPr lang="pt-BR" sz="1600">
                  <a:solidFill>
                    <a:schemeClr val="bg2">
                      <a:lumMod val="25000"/>
                    </a:schemeClr>
                  </a:solidFill>
                </a:endParaRPr>
              </a:p>
            </p:txBody>
          </p:sp>
          <p:pic>
            <p:nvPicPr>
              <p:cNvPr id="13" name="Imagem 12" descr="Ícone&#10;&#10;Descrição gerada automaticamente">
                <a:extLst>
                  <a:ext uri="{FF2B5EF4-FFF2-40B4-BE49-F238E27FC236}">
                    <a16:creationId xmlns:a16="http://schemas.microsoft.com/office/drawing/2014/main" id="{1DF48E62-D37B-DA0D-4249-BF2908F718E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61436" y="1502701"/>
                <a:ext cx="3121093" cy="1743627"/>
              </a:xfrm>
              <a:prstGeom prst="rect">
                <a:avLst/>
              </a:prstGeom>
            </p:spPr>
          </p:pic>
        </p:grpSp>
        <p:grpSp>
          <p:nvGrpSpPr>
            <p:cNvPr id="15" name="Agrupar 14">
              <a:extLst>
                <a:ext uri="{FF2B5EF4-FFF2-40B4-BE49-F238E27FC236}">
                  <a16:creationId xmlns:a16="http://schemas.microsoft.com/office/drawing/2014/main" id="{DF24F004-1A7B-B9B2-5EE6-A569AEB7BF7F}"/>
                </a:ext>
              </a:extLst>
            </p:cNvPr>
            <p:cNvGrpSpPr/>
            <p:nvPr/>
          </p:nvGrpSpPr>
          <p:grpSpPr>
            <a:xfrm>
              <a:off x="4600126" y="1534451"/>
              <a:ext cx="3121093" cy="3913740"/>
              <a:chOff x="2661436" y="1502701"/>
              <a:chExt cx="3121093" cy="3913740"/>
            </a:xfrm>
          </p:grpSpPr>
          <p:sp>
            <p:nvSpPr>
              <p:cNvPr id="19" name="Retângulo: Cantos Arredondados 18">
                <a:extLst>
                  <a:ext uri="{FF2B5EF4-FFF2-40B4-BE49-F238E27FC236}">
                    <a16:creationId xmlns:a16="http://schemas.microsoft.com/office/drawing/2014/main" id="{F2B61EF7-6631-62D2-EA15-CCB4E38A49BD}"/>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152D5A15-2E35-25AC-90A7-8E5201FA78A3}"/>
                  </a:ext>
                </a:extLst>
              </p:cNvPr>
              <p:cNvSpPr txBox="1"/>
              <p:nvPr/>
            </p:nvSpPr>
            <p:spPr>
              <a:xfrm>
                <a:off x="2870581" y="3375014"/>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24" name="CaixaDeTexto 23">
                <a:extLst>
                  <a:ext uri="{FF2B5EF4-FFF2-40B4-BE49-F238E27FC236}">
                    <a16:creationId xmlns:a16="http://schemas.microsoft.com/office/drawing/2014/main" id="{C300B70B-8D42-2C43-DB0D-8AD8E9004804}"/>
                  </a:ext>
                </a:extLst>
              </p:cNvPr>
              <p:cNvSpPr txBox="1"/>
              <p:nvPr/>
            </p:nvSpPr>
            <p:spPr>
              <a:xfrm>
                <a:off x="2870581" y="4091517"/>
                <a:ext cx="2702801" cy="1077218"/>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a:t>
                </a:r>
                <a:endParaRPr lang="pt-BR" sz="1600">
                  <a:solidFill>
                    <a:schemeClr val="bg2">
                      <a:lumMod val="25000"/>
                    </a:schemeClr>
                  </a:solidFill>
                </a:endParaRPr>
              </a:p>
            </p:txBody>
          </p:sp>
          <p:pic>
            <p:nvPicPr>
              <p:cNvPr id="25" name="Imagem 24" descr="Ícone&#10;&#10;Descrição gerada automaticamente">
                <a:extLst>
                  <a:ext uri="{FF2B5EF4-FFF2-40B4-BE49-F238E27FC236}">
                    <a16:creationId xmlns:a16="http://schemas.microsoft.com/office/drawing/2014/main" id="{389468E6-CF1A-2B30-D9D9-B4D0673A75D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61436" y="1502701"/>
                <a:ext cx="3121093" cy="1743627"/>
              </a:xfrm>
              <a:prstGeom prst="rect">
                <a:avLst/>
              </a:prstGeom>
            </p:spPr>
          </p:pic>
        </p:grpSp>
        <p:grpSp>
          <p:nvGrpSpPr>
            <p:cNvPr id="2" name="Agrupar 1">
              <a:extLst>
                <a:ext uri="{FF2B5EF4-FFF2-40B4-BE49-F238E27FC236}">
                  <a16:creationId xmlns:a16="http://schemas.microsoft.com/office/drawing/2014/main" id="{75EDE80F-B666-10F0-27CB-5C2021E27849}"/>
                </a:ext>
              </a:extLst>
            </p:cNvPr>
            <p:cNvGrpSpPr/>
            <p:nvPr/>
          </p:nvGrpSpPr>
          <p:grpSpPr>
            <a:xfrm>
              <a:off x="7930364" y="1527710"/>
              <a:ext cx="3121093" cy="3913740"/>
              <a:chOff x="2661436" y="1502701"/>
              <a:chExt cx="3121093" cy="3913740"/>
            </a:xfrm>
          </p:grpSpPr>
          <p:sp>
            <p:nvSpPr>
              <p:cNvPr id="3" name="Retângulo: Cantos Arredondados 2">
                <a:extLst>
                  <a:ext uri="{FF2B5EF4-FFF2-40B4-BE49-F238E27FC236}">
                    <a16:creationId xmlns:a16="http://schemas.microsoft.com/office/drawing/2014/main" id="{67ECF0CE-9888-8CFD-76EC-AD053C32CF9E}"/>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7F5EFCF3-2953-732B-82BE-341133887CF7}"/>
                  </a:ext>
                </a:extLst>
              </p:cNvPr>
              <p:cNvSpPr txBox="1"/>
              <p:nvPr/>
            </p:nvSpPr>
            <p:spPr>
              <a:xfrm>
                <a:off x="2870581" y="3375014"/>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8" name="CaixaDeTexto 7">
                <a:extLst>
                  <a:ext uri="{FF2B5EF4-FFF2-40B4-BE49-F238E27FC236}">
                    <a16:creationId xmlns:a16="http://schemas.microsoft.com/office/drawing/2014/main" id="{50EE0831-BAE1-64D4-9DBE-0603B1DE90EE}"/>
                  </a:ext>
                </a:extLst>
              </p:cNvPr>
              <p:cNvSpPr txBox="1"/>
              <p:nvPr/>
            </p:nvSpPr>
            <p:spPr>
              <a:xfrm>
                <a:off x="2870581" y="4091517"/>
                <a:ext cx="2702801" cy="1077218"/>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a:t>
                </a:r>
                <a:endParaRPr lang="pt-BR" sz="1600">
                  <a:solidFill>
                    <a:schemeClr val="bg2">
                      <a:lumMod val="25000"/>
                    </a:schemeClr>
                  </a:solidFill>
                </a:endParaRPr>
              </a:p>
            </p:txBody>
          </p:sp>
          <p:pic>
            <p:nvPicPr>
              <p:cNvPr id="9" name="Imagem 8" descr="Ícone&#10;&#10;Descrição gerada automaticamente">
                <a:extLst>
                  <a:ext uri="{FF2B5EF4-FFF2-40B4-BE49-F238E27FC236}">
                    <a16:creationId xmlns:a16="http://schemas.microsoft.com/office/drawing/2014/main" id="{6B4DDEAC-E389-3447-34BF-C7073F85E00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61436" y="1502701"/>
                <a:ext cx="3121093" cy="1743627"/>
              </a:xfrm>
              <a:prstGeom prst="rect">
                <a:avLst/>
              </a:prstGeom>
            </p:spPr>
          </p:pic>
        </p:grpSp>
      </p:grpSp>
    </p:spTree>
    <p:extLst>
      <p:ext uri="{BB962C8B-B14F-4D97-AF65-F5344CB8AC3E}">
        <p14:creationId xmlns:p14="http://schemas.microsoft.com/office/powerpoint/2010/main" val="29111121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 name="Agrupar 37">
            <a:extLst>
              <a:ext uri="{FF2B5EF4-FFF2-40B4-BE49-F238E27FC236}">
                <a16:creationId xmlns:a16="http://schemas.microsoft.com/office/drawing/2014/main" id="{4CCF656E-4657-E568-EB71-A70E26686082}"/>
              </a:ext>
            </a:extLst>
          </p:cNvPr>
          <p:cNvGrpSpPr/>
          <p:nvPr/>
        </p:nvGrpSpPr>
        <p:grpSpPr>
          <a:xfrm>
            <a:off x="12639639" y="2059215"/>
            <a:ext cx="3543790" cy="1961242"/>
            <a:chOff x="12639639" y="382815"/>
            <a:chExt cx="3543790" cy="2960914"/>
          </a:xfrm>
        </p:grpSpPr>
        <p:sp>
          <p:nvSpPr>
            <p:cNvPr id="39" name="Balão de Fala: Retângulo 38">
              <a:extLst>
                <a:ext uri="{FF2B5EF4-FFF2-40B4-BE49-F238E27FC236}">
                  <a16:creationId xmlns:a16="http://schemas.microsoft.com/office/drawing/2014/main" id="{9F9E84DC-73B1-9647-43CD-4ED87810493F}"/>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0" name="CaixaDeTexto 39">
              <a:extLst>
                <a:ext uri="{FF2B5EF4-FFF2-40B4-BE49-F238E27FC236}">
                  <a16:creationId xmlns:a16="http://schemas.microsoft.com/office/drawing/2014/main" id="{5B487CE0-3417-0490-8DD1-2EF253E7680A}"/>
                </a:ext>
              </a:extLst>
            </p:cNvPr>
            <p:cNvSpPr txBox="1"/>
            <p:nvPr/>
          </p:nvSpPr>
          <p:spPr>
            <a:xfrm>
              <a:off x="12816114" y="638628"/>
              <a:ext cx="3222172" cy="2090946"/>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Apenas a parte textual está agrupada. Para ajustar a caixa (borda), utilize o mouse para aumentar apenas a borda para baixo.</a:t>
              </a:r>
            </a:p>
          </p:txBody>
        </p:sp>
      </p:grpSp>
      <p:grpSp>
        <p:nvGrpSpPr>
          <p:cNvPr id="41" name="Agrupar 40">
            <a:extLst>
              <a:ext uri="{FF2B5EF4-FFF2-40B4-BE49-F238E27FC236}">
                <a16:creationId xmlns:a16="http://schemas.microsoft.com/office/drawing/2014/main" id="{3C7B0FFB-EF60-A8E0-49AE-3B4126373341}"/>
              </a:ext>
            </a:extLst>
          </p:cNvPr>
          <p:cNvGrpSpPr/>
          <p:nvPr/>
        </p:nvGrpSpPr>
        <p:grpSpPr>
          <a:xfrm>
            <a:off x="12639638" y="539973"/>
            <a:ext cx="3543790" cy="1373961"/>
            <a:chOff x="12639639" y="382815"/>
            <a:chExt cx="3543790" cy="1373961"/>
          </a:xfrm>
        </p:grpSpPr>
        <p:sp>
          <p:nvSpPr>
            <p:cNvPr id="42" name="Balão de Fala: Retângulo 41">
              <a:extLst>
                <a:ext uri="{FF2B5EF4-FFF2-40B4-BE49-F238E27FC236}">
                  <a16:creationId xmlns:a16="http://schemas.microsoft.com/office/drawing/2014/main" id="{ACEBD2A5-2693-D541-DA18-A4B3C90807FD}"/>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3" name="CaixaDeTexto 42">
              <a:extLst>
                <a:ext uri="{FF2B5EF4-FFF2-40B4-BE49-F238E27FC236}">
                  <a16:creationId xmlns:a16="http://schemas.microsoft.com/office/drawing/2014/main" id="{FDCF6DF0-4039-B546-0BB7-25ACFEFA9002}"/>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relacionado – texto – relação evolutiva</a:t>
              </a:r>
            </a:p>
          </p:txBody>
        </p:sp>
      </p:grpSp>
      <p:grpSp>
        <p:nvGrpSpPr>
          <p:cNvPr id="44" name="Agrupar 43">
            <a:extLst>
              <a:ext uri="{FF2B5EF4-FFF2-40B4-BE49-F238E27FC236}">
                <a16:creationId xmlns:a16="http://schemas.microsoft.com/office/drawing/2014/main" id="{EEDDB0FC-8E6F-F187-20CF-84C979C05AD0}"/>
              </a:ext>
            </a:extLst>
          </p:cNvPr>
          <p:cNvGrpSpPr/>
          <p:nvPr/>
        </p:nvGrpSpPr>
        <p:grpSpPr>
          <a:xfrm>
            <a:off x="2201227" y="1749894"/>
            <a:ext cx="7789545" cy="3467442"/>
            <a:chOff x="2201227" y="1114084"/>
            <a:chExt cx="7789545" cy="3467442"/>
          </a:xfrm>
        </p:grpSpPr>
        <p:sp>
          <p:nvSpPr>
            <p:cNvPr id="12" name="Retângulo: Cantos Arredondados 11">
              <a:extLst>
                <a:ext uri="{FF2B5EF4-FFF2-40B4-BE49-F238E27FC236}">
                  <a16:creationId xmlns:a16="http://schemas.microsoft.com/office/drawing/2014/main" id="{643F882F-71CF-3902-4243-D3C1F5BD8AEF}"/>
                </a:ext>
              </a:extLst>
            </p:cNvPr>
            <p:cNvSpPr/>
            <p:nvPr/>
          </p:nvSpPr>
          <p:spPr>
            <a:xfrm>
              <a:off x="2201227" y="1114084"/>
              <a:ext cx="7789545" cy="34674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573FAB2C-8C20-0A1C-A787-57438FDBA425}"/>
                </a:ext>
              </a:extLst>
            </p:cNvPr>
            <p:cNvSpPr txBox="1"/>
            <p:nvPr/>
          </p:nvSpPr>
          <p:spPr>
            <a:xfrm>
              <a:off x="2382989" y="1441146"/>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15" name="CaixaDeTexto 14">
              <a:extLst>
                <a:ext uri="{FF2B5EF4-FFF2-40B4-BE49-F238E27FC236}">
                  <a16:creationId xmlns:a16="http://schemas.microsoft.com/office/drawing/2014/main" id="{369F9B96-AABB-2270-74A3-37604991211C}"/>
                </a:ext>
              </a:extLst>
            </p:cNvPr>
            <p:cNvSpPr txBox="1"/>
            <p:nvPr/>
          </p:nvSpPr>
          <p:spPr>
            <a:xfrm>
              <a:off x="2382988" y="2157649"/>
              <a:ext cx="3121093" cy="2062103"/>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p>
          </p:txBody>
        </p:sp>
        <p:grpSp>
          <p:nvGrpSpPr>
            <p:cNvPr id="27" name="Agrupar 26">
              <a:extLst>
                <a:ext uri="{FF2B5EF4-FFF2-40B4-BE49-F238E27FC236}">
                  <a16:creationId xmlns:a16="http://schemas.microsoft.com/office/drawing/2014/main" id="{D609CFBB-3FA8-E11F-B79F-E8ED33CB0654}"/>
                </a:ext>
              </a:extLst>
            </p:cNvPr>
            <p:cNvGrpSpPr/>
            <p:nvPr/>
          </p:nvGrpSpPr>
          <p:grpSpPr>
            <a:xfrm>
              <a:off x="5882639" y="1315717"/>
              <a:ext cx="371475" cy="3122933"/>
              <a:chOff x="4700587" y="1534451"/>
              <a:chExt cx="371475" cy="3122933"/>
            </a:xfrm>
          </p:grpSpPr>
          <p:cxnSp>
            <p:nvCxnSpPr>
              <p:cNvPr id="18" name="Conector reto 17">
                <a:extLst>
                  <a:ext uri="{FF2B5EF4-FFF2-40B4-BE49-F238E27FC236}">
                    <a16:creationId xmlns:a16="http://schemas.microsoft.com/office/drawing/2014/main" id="{74F29070-378E-C9FD-3801-F5EBEDB2F4E7}"/>
                  </a:ext>
                </a:extLst>
              </p:cNvPr>
              <p:cNvCxnSpPr>
                <a:cxnSpLocks/>
              </p:cNvCxnSpPr>
              <p:nvPr/>
            </p:nvCxnSpPr>
            <p:spPr>
              <a:xfrm>
                <a:off x="4886325" y="1534451"/>
                <a:ext cx="0" cy="3122933"/>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3AE344F6-D0F6-A548-FA24-64AC3892F27C}"/>
                  </a:ext>
                </a:extLst>
              </p:cNvPr>
              <p:cNvSpPr/>
              <p:nvPr/>
            </p:nvSpPr>
            <p:spPr>
              <a:xfrm>
                <a:off x="4700587" y="2910180"/>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Seta: para a Direita 25">
                <a:extLst>
                  <a:ext uri="{FF2B5EF4-FFF2-40B4-BE49-F238E27FC236}">
                    <a16:creationId xmlns:a16="http://schemas.microsoft.com/office/drawing/2014/main" id="{CCD2D6F7-B264-0083-9057-6BF205649DDA}"/>
                  </a:ext>
                </a:extLst>
              </p:cNvPr>
              <p:cNvSpPr/>
              <p:nvPr/>
            </p:nvSpPr>
            <p:spPr>
              <a:xfrm>
                <a:off x="4802981" y="3028691"/>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8" name="CaixaDeTexto 27">
              <a:extLst>
                <a:ext uri="{FF2B5EF4-FFF2-40B4-BE49-F238E27FC236}">
                  <a16:creationId xmlns:a16="http://schemas.microsoft.com/office/drawing/2014/main" id="{6D18D229-255E-1562-FBC9-5468BDFB6630}"/>
                </a:ext>
              </a:extLst>
            </p:cNvPr>
            <p:cNvSpPr txBox="1"/>
            <p:nvPr/>
          </p:nvSpPr>
          <p:spPr>
            <a:xfrm>
              <a:off x="6633275" y="1441146"/>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30" name="CaixaDeTexto 29">
              <a:extLst>
                <a:ext uri="{FF2B5EF4-FFF2-40B4-BE49-F238E27FC236}">
                  <a16:creationId xmlns:a16="http://schemas.microsoft.com/office/drawing/2014/main" id="{98D6D746-A8DD-63FE-8E32-0CA33056FA39}"/>
                </a:ext>
              </a:extLst>
            </p:cNvPr>
            <p:cNvSpPr txBox="1"/>
            <p:nvPr/>
          </p:nvSpPr>
          <p:spPr>
            <a:xfrm>
              <a:off x="6633274" y="2157649"/>
              <a:ext cx="3121093" cy="2062103"/>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p>
          </p:txBody>
        </p:sp>
      </p:grpSp>
    </p:spTree>
    <p:extLst>
      <p:ext uri="{BB962C8B-B14F-4D97-AF65-F5344CB8AC3E}">
        <p14:creationId xmlns:p14="http://schemas.microsoft.com/office/powerpoint/2010/main" val="306700372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 name="Agrupar 37">
            <a:extLst>
              <a:ext uri="{FF2B5EF4-FFF2-40B4-BE49-F238E27FC236}">
                <a16:creationId xmlns:a16="http://schemas.microsoft.com/office/drawing/2014/main" id="{4CCF656E-4657-E568-EB71-A70E26686082}"/>
              </a:ext>
            </a:extLst>
          </p:cNvPr>
          <p:cNvGrpSpPr/>
          <p:nvPr/>
        </p:nvGrpSpPr>
        <p:grpSpPr>
          <a:xfrm>
            <a:off x="12639639" y="2059215"/>
            <a:ext cx="3543790" cy="1961242"/>
            <a:chOff x="12639639" y="382815"/>
            <a:chExt cx="3543790" cy="2960914"/>
          </a:xfrm>
        </p:grpSpPr>
        <p:sp>
          <p:nvSpPr>
            <p:cNvPr id="39" name="Balão de Fala: Retângulo 38">
              <a:extLst>
                <a:ext uri="{FF2B5EF4-FFF2-40B4-BE49-F238E27FC236}">
                  <a16:creationId xmlns:a16="http://schemas.microsoft.com/office/drawing/2014/main" id="{9F9E84DC-73B1-9647-43CD-4ED87810493F}"/>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0" name="CaixaDeTexto 39">
              <a:extLst>
                <a:ext uri="{FF2B5EF4-FFF2-40B4-BE49-F238E27FC236}">
                  <a16:creationId xmlns:a16="http://schemas.microsoft.com/office/drawing/2014/main" id="{5B487CE0-3417-0490-8DD1-2EF253E7680A}"/>
                </a:ext>
              </a:extLst>
            </p:cNvPr>
            <p:cNvSpPr txBox="1"/>
            <p:nvPr/>
          </p:nvSpPr>
          <p:spPr>
            <a:xfrm>
              <a:off x="12816114" y="638628"/>
              <a:ext cx="3222172" cy="2090946"/>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Apenas a parte textual está agrupada. Para ajustar a caixa (borda), utilize o mouse para aumentar apenas a borda para baixo.</a:t>
              </a:r>
            </a:p>
          </p:txBody>
        </p:sp>
      </p:grpSp>
      <p:grpSp>
        <p:nvGrpSpPr>
          <p:cNvPr id="41" name="Agrupar 40">
            <a:extLst>
              <a:ext uri="{FF2B5EF4-FFF2-40B4-BE49-F238E27FC236}">
                <a16:creationId xmlns:a16="http://schemas.microsoft.com/office/drawing/2014/main" id="{3C7B0FFB-EF60-A8E0-49AE-3B4126373341}"/>
              </a:ext>
            </a:extLst>
          </p:cNvPr>
          <p:cNvGrpSpPr/>
          <p:nvPr/>
        </p:nvGrpSpPr>
        <p:grpSpPr>
          <a:xfrm>
            <a:off x="12639638" y="539973"/>
            <a:ext cx="3543790" cy="1373961"/>
            <a:chOff x="12639639" y="382815"/>
            <a:chExt cx="3543790" cy="1373961"/>
          </a:xfrm>
        </p:grpSpPr>
        <p:sp>
          <p:nvSpPr>
            <p:cNvPr id="42" name="Balão de Fala: Retângulo 41">
              <a:extLst>
                <a:ext uri="{FF2B5EF4-FFF2-40B4-BE49-F238E27FC236}">
                  <a16:creationId xmlns:a16="http://schemas.microsoft.com/office/drawing/2014/main" id="{ACEBD2A5-2693-D541-DA18-A4B3C90807FD}"/>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3" name="CaixaDeTexto 42">
              <a:extLst>
                <a:ext uri="{FF2B5EF4-FFF2-40B4-BE49-F238E27FC236}">
                  <a16:creationId xmlns:a16="http://schemas.microsoft.com/office/drawing/2014/main" id="{FDCF6DF0-4039-B546-0BB7-25ACFEFA9002}"/>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relacionado – texto – relação comparativa</a:t>
              </a:r>
            </a:p>
          </p:txBody>
        </p:sp>
      </p:grpSp>
      <p:grpSp>
        <p:nvGrpSpPr>
          <p:cNvPr id="4" name="Agrupar 3">
            <a:extLst>
              <a:ext uri="{FF2B5EF4-FFF2-40B4-BE49-F238E27FC236}">
                <a16:creationId xmlns:a16="http://schemas.microsoft.com/office/drawing/2014/main" id="{99E90402-657B-9890-B48B-3E103A87BBE1}"/>
              </a:ext>
            </a:extLst>
          </p:cNvPr>
          <p:cNvGrpSpPr/>
          <p:nvPr/>
        </p:nvGrpSpPr>
        <p:grpSpPr>
          <a:xfrm>
            <a:off x="2201227" y="1749894"/>
            <a:ext cx="7789545" cy="3467442"/>
            <a:chOff x="2201227" y="1749894"/>
            <a:chExt cx="7789545" cy="3467442"/>
          </a:xfrm>
        </p:grpSpPr>
        <p:sp>
          <p:nvSpPr>
            <p:cNvPr id="12" name="Retângulo: Cantos Arredondados 11">
              <a:extLst>
                <a:ext uri="{FF2B5EF4-FFF2-40B4-BE49-F238E27FC236}">
                  <a16:creationId xmlns:a16="http://schemas.microsoft.com/office/drawing/2014/main" id="{643F882F-71CF-3902-4243-D3C1F5BD8AEF}"/>
                </a:ext>
              </a:extLst>
            </p:cNvPr>
            <p:cNvSpPr/>
            <p:nvPr/>
          </p:nvSpPr>
          <p:spPr>
            <a:xfrm>
              <a:off x="2201227" y="1749894"/>
              <a:ext cx="7789545" cy="34674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573FAB2C-8C20-0A1C-A787-57438FDBA425}"/>
                </a:ext>
              </a:extLst>
            </p:cNvPr>
            <p:cNvSpPr txBox="1"/>
            <p:nvPr/>
          </p:nvSpPr>
          <p:spPr>
            <a:xfrm>
              <a:off x="2382989" y="2076956"/>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15" name="CaixaDeTexto 14">
              <a:extLst>
                <a:ext uri="{FF2B5EF4-FFF2-40B4-BE49-F238E27FC236}">
                  <a16:creationId xmlns:a16="http://schemas.microsoft.com/office/drawing/2014/main" id="{369F9B96-AABB-2270-74A3-37604991211C}"/>
                </a:ext>
              </a:extLst>
            </p:cNvPr>
            <p:cNvSpPr txBox="1"/>
            <p:nvPr/>
          </p:nvSpPr>
          <p:spPr>
            <a:xfrm>
              <a:off x="2382988" y="2793459"/>
              <a:ext cx="3121093" cy="2062103"/>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p>
          </p:txBody>
        </p:sp>
        <p:sp>
          <p:nvSpPr>
            <p:cNvPr id="28" name="CaixaDeTexto 27">
              <a:extLst>
                <a:ext uri="{FF2B5EF4-FFF2-40B4-BE49-F238E27FC236}">
                  <a16:creationId xmlns:a16="http://schemas.microsoft.com/office/drawing/2014/main" id="{6D18D229-255E-1562-FBC9-5468BDFB6630}"/>
                </a:ext>
              </a:extLst>
            </p:cNvPr>
            <p:cNvSpPr txBox="1"/>
            <p:nvPr/>
          </p:nvSpPr>
          <p:spPr>
            <a:xfrm>
              <a:off x="6633275" y="2076956"/>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30" name="CaixaDeTexto 29">
              <a:extLst>
                <a:ext uri="{FF2B5EF4-FFF2-40B4-BE49-F238E27FC236}">
                  <a16:creationId xmlns:a16="http://schemas.microsoft.com/office/drawing/2014/main" id="{98D6D746-A8DD-63FE-8E32-0CA33056FA39}"/>
                </a:ext>
              </a:extLst>
            </p:cNvPr>
            <p:cNvSpPr txBox="1"/>
            <p:nvPr/>
          </p:nvSpPr>
          <p:spPr>
            <a:xfrm>
              <a:off x="6633274" y="2793459"/>
              <a:ext cx="3121093" cy="2062103"/>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p>
          </p:txBody>
        </p:sp>
        <p:grpSp>
          <p:nvGrpSpPr>
            <p:cNvPr id="3" name="Agrupar 2">
              <a:extLst>
                <a:ext uri="{FF2B5EF4-FFF2-40B4-BE49-F238E27FC236}">
                  <a16:creationId xmlns:a16="http://schemas.microsoft.com/office/drawing/2014/main" id="{520F0C4E-2A45-BCD5-21E4-866C547935F7}"/>
                </a:ext>
              </a:extLst>
            </p:cNvPr>
            <p:cNvGrpSpPr/>
            <p:nvPr/>
          </p:nvGrpSpPr>
          <p:grpSpPr>
            <a:xfrm>
              <a:off x="5882639" y="1951527"/>
              <a:ext cx="371475" cy="3122933"/>
              <a:chOff x="5882639" y="1951527"/>
              <a:chExt cx="371475" cy="3122933"/>
            </a:xfrm>
          </p:grpSpPr>
          <p:cxnSp>
            <p:nvCxnSpPr>
              <p:cNvPr id="18" name="Conector reto 17">
                <a:extLst>
                  <a:ext uri="{FF2B5EF4-FFF2-40B4-BE49-F238E27FC236}">
                    <a16:creationId xmlns:a16="http://schemas.microsoft.com/office/drawing/2014/main" id="{74F29070-378E-C9FD-3801-F5EBEDB2F4E7}"/>
                  </a:ext>
                </a:extLst>
              </p:cNvPr>
              <p:cNvCxnSpPr>
                <a:cxnSpLocks/>
              </p:cNvCxnSpPr>
              <p:nvPr/>
            </p:nvCxnSpPr>
            <p:spPr>
              <a:xfrm>
                <a:off x="6068377" y="1951527"/>
                <a:ext cx="0" cy="3122933"/>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3AE344F6-D0F6-A548-FA24-64AC3892F27C}"/>
                  </a:ext>
                </a:extLst>
              </p:cNvPr>
              <p:cNvSpPr/>
              <p:nvPr/>
            </p:nvSpPr>
            <p:spPr>
              <a:xfrm>
                <a:off x="5882639" y="3327256"/>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Sinal de Multiplicação 1">
                <a:extLst>
                  <a:ext uri="{FF2B5EF4-FFF2-40B4-BE49-F238E27FC236}">
                    <a16:creationId xmlns:a16="http://schemas.microsoft.com/office/drawing/2014/main" id="{684FED36-0515-1E54-86F1-808062F86F1D}"/>
                  </a:ext>
                </a:extLst>
              </p:cNvPr>
              <p:cNvSpPr/>
              <p:nvPr/>
            </p:nvSpPr>
            <p:spPr>
              <a:xfrm>
                <a:off x="5954553" y="3399170"/>
                <a:ext cx="227646" cy="227646"/>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grpSp>
      </p:grpSp>
    </p:spTree>
    <p:extLst>
      <p:ext uri="{BB962C8B-B14F-4D97-AF65-F5344CB8AC3E}">
        <p14:creationId xmlns:p14="http://schemas.microsoft.com/office/powerpoint/2010/main" val="318515903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18F04F97-6CD5-8BD1-AA84-4D421B3C5504}"/>
              </a:ext>
            </a:extLst>
          </p:cNvPr>
          <p:cNvGrpSpPr/>
          <p:nvPr/>
        </p:nvGrpSpPr>
        <p:grpSpPr>
          <a:xfrm>
            <a:off x="12639639" y="2059215"/>
            <a:ext cx="3543790" cy="2960914"/>
            <a:chOff x="12639639" y="382815"/>
            <a:chExt cx="3543790" cy="2960914"/>
          </a:xfrm>
        </p:grpSpPr>
        <p:sp>
          <p:nvSpPr>
            <p:cNvPr id="11" name="Balão de Fala: Retângulo 10">
              <a:extLst>
                <a:ext uri="{FF2B5EF4-FFF2-40B4-BE49-F238E27FC236}">
                  <a16:creationId xmlns:a16="http://schemas.microsoft.com/office/drawing/2014/main" id="{B4F4170D-6DAD-FFFD-7B97-719A40CBC217}"/>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2" name="CaixaDeTexto 11">
              <a:extLst>
                <a:ext uri="{FF2B5EF4-FFF2-40B4-BE49-F238E27FC236}">
                  <a16:creationId xmlns:a16="http://schemas.microsoft.com/office/drawing/2014/main" id="{F0D452C3-1C24-7DB2-77A0-7AC5C4D4EEE9}"/>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Apenas a parte textual está agrupada. Para ajustar a caixa (borda), utilize o mouse para aumentar apenas a borda para baixo.</a:t>
              </a:r>
            </a:p>
            <a:p>
              <a:pPr marL="285750" indent="-285750">
                <a:buFont typeface="Arial" panose="020B0604020202020204" pitchFamily="34" charset="0"/>
                <a:buChar char="•"/>
              </a:pPr>
              <a:r>
                <a:rPr lang="pt-BR" sz="1400">
                  <a:solidFill>
                    <a:schemeClr val="bg1"/>
                  </a:solidFill>
                </a:rPr>
                <a:t>Para alterar o ícone, clique com o botão direito do mouse, selecione Alterar Imagem &gt;&gt; Da Área de Transferência.</a:t>
              </a:r>
            </a:p>
            <a:p>
              <a:endParaRPr lang="pt-BR" sz="1400">
                <a:solidFill>
                  <a:schemeClr val="bg1"/>
                </a:solidFill>
              </a:endParaRPr>
            </a:p>
          </p:txBody>
        </p:sp>
      </p:grpSp>
      <p:grpSp>
        <p:nvGrpSpPr>
          <p:cNvPr id="13" name="Agrupar 12">
            <a:extLst>
              <a:ext uri="{FF2B5EF4-FFF2-40B4-BE49-F238E27FC236}">
                <a16:creationId xmlns:a16="http://schemas.microsoft.com/office/drawing/2014/main" id="{44BDD914-AC07-C7D0-DE29-D16E892B4196}"/>
              </a:ext>
            </a:extLst>
          </p:cNvPr>
          <p:cNvGrpSpPr/>
          <p:nvPr/>
        </p:nvGrpSpPr>
        <p:grpSpPr>
          <a:xfrm>
            <a:off x="12639638" y="539973"/>
            <a:ext cx="3543790" cy="1373961"/>
            <a:chOff x="12639639" y="382815"/>
            <a:chExt cx="3543790" cy="1373961"/>
          </a:xfrm>
        </p:grpSpPr>
        <p:sp>
          <p:nvSpPr>
            <p:cNvPr id="14" name="Balão de Fala: Retângulo 13">
              <a:extLst>
                <a:ext uri="{FF2B5EF4-FFF2-40B4-BE49-F238E27FC236}">
                  <a16:creationId xmlns:a16="http://schemas.microsoft.com/office/drawing/2014/main" id="{0E408BC3-A410-C844-5CFA-B1CA377E8578}"/>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5" name="CaixaDeTexto 14">
              <a:extLst>
                <a:ext uri="{FF2B5EF4-FFF2-40B4-BE49-F238E27FC236}">
                  <a16:creationId xmlns:a16="http://schemas.microsoft.com/office/drawing/2014/main" id="{C20DA291-8944-728D-6A1C-6D1C156F0B66}"/>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relacionado – texto + ícone – relação evolutiva</a:t>
              </a:r>
            </a:p>
          </p:txBody>
        </p:sp>
      </p:grpSp>
      <p:grpSp>
        <p:nvGrpSpPr>
          <p:cNvPr id="43" name="Agrupar 42">
            <a:extLst>
              <a:ext uri="{FF2B5EF4-FFF2-40B4-BE49-F238E27FC236}">
                <a16:creationId xmlns:a16="http://schemas.microsoft.com/office/drawing/2014/main" id="{7F9E0C65-435C-8440-7619-591803DF5AA4}"/>
              </a:ext>
            </a:extLst>
          </p:cNvPr>
          <p:cNvGrpSpPr/>
          <p:nvPr/>
        </p:nvGrpSpPr>
        <p:grpSpPr>
          <a:xfrm>
            <a:off x="2201227" y="1551688"/>
            <a:ext cx="7789545" cy="3622003"/>
            <a:chOff x="2201227" y="2121913"/>
            <a:chExt cx="7789545" cy="3622003"/>
          </a:xfrm>
        </p:grpSpPr>
        <p:sp>
          <p:nvSpPr>
            <p:cNvPr id="16" name="Retângulo: Cantos Arredondados 15">
              <a:extLst>
                <a:ext uri="{FF2B5EF4-FFF2-40B4-BE49-F238E27FC236}">
                  <a16:creationId xmlns:a16="http://schemas.microsoft.com/office/drawing/2014/main" id="{B14326DB-639E-DD00-4110-5A13F81C7A87}"/>
                </a:ext>
              </a:extLst>
            </p:cNvPr>
            <p:cNvSpPr/>
            <p:nvPr/>
          </p:nvSpPr>
          <p:spPr>
            <a:xfrm>
              <a:off x="2201227" y="2121913"/>
              <a:ext cx="7789545" cy="362200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8DAD3E8D-F5BF-7423-82CA-2D9813DAE23F}"/>
                </a:ext>
              </a:extLst>
            </p:cNvPr>
            <p:cNvSpPr txBox="1"/>
            <p:nvPr/>
          </p:nvSpPr>
          <p:spPr>
            <a:xfrm>
              <a:off x="2382989" y="3188030"/>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19" name="CaixaDeTexto 18">
              <a:extLst>
                <a:ext uri="{FF2B5EF4-FFF2-40B4-BE49-F238E27FC236}">
                  <a16:creationId xmlns:a16="http://schemas.microsoft.com/office/drawing/2014/main" id="{FE478269-2FC8-6376-A9BE-835E83830A5E}"/>
                </a:ext>
              </a:extLst>
            </p:cNvPr>
            <p:cNvSpPr txBox="1"/>
            <p:nvPr/>
          </p:nvSpPr>
          <p:spPr>
            <a:xfrm>
              <a:off x="2382988" y="3904533"/>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grpSp>
          <p:nvGrpSpPr>
            <p:cNvPr id="42" name="Agrupar 41">
              <a:extLst>
                <a:ext uri="{FF2B5EF4-FFF2-40B4-BE49-F238E27FC236}">
                  <a16:creationId xmlns:a16="http://schemas.microsoft.com/office/drawing/2014/main" id="{131EBFD1-5642-8EB4-E393-14720C054425}"/>
                </a:ext>
              </a:extLst>
            </p:cNvPr>
            <p:cNvGrpSpPr/>
            <p:nvPr/>
          </p:nvGrpSpPr>
          <p:grpSpPr>
            <a:xfrm>
              <a:off x="5882639" y="2312988"/>
              <a:ext cx="371475" cy="3161205"/>
              <a:chOff x="5882639" y="2312988"/>
              <a:chExt cx="371475" cy="3161205"/>
            </a:xfrm>
          </p:grpSpPr>
          <p:cxnSp>
            <p:nvCxnSpPr>
              <p:cNvPr id="33" name="Conector reto 32">
                <a:extLst>
                  <a:ext uri="{FF2B5EF4-FFF2-40B4-BE49-F238E27FC236}">
                    <a16:creationId xmlns:a16="http://schemas.microsoft.com/office/drawing/2014/main" id="{2F9D2DBE-8F75-4D5D-94AD-05A77A016F37}"/>
                  </a:ext>
                </a:extLst>
              </p:cNvPr>
              <p:cNvCxnSpPr>
                <a:cxnSpLocks/>
              </p:cNvCxnSpPr>
              <p:nvPr/>
            </p:nvCxnSpPr>
            <p:spPr>
              <a:xfrm>
                <a:off x="6068377" y="2312988"/>
                <a:ext cx="0" cy="3161205"/>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37" name="Elipse 36">
                <a:extLst>
                  <a:ext uri="{FF2B5EF4-FFF2-40B4-BE49-F238E27FC236}">
                    <a16:creationId xmlns:a16="http://schemas.microsoft.com/office/drawing/2014/main" id="{6CED8157-948C-D9C1-690F-EE44063305CD}"/>
                  </a:ext>
                </a:extLst>
              </p:cNvPr>
              <p:cNvSpPr/>
              <p:nvPr/>
            </p:nvSpPr>
            <p:spPr>
              <a:xfrm>
                <a:off x="5882639" y="3707853"/>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Seta: para a Direita 37">
                <a:extLst>
                  <a:ext uri="{FF2B5EF4-FFF2-40B4-BE49-F238E27FC236}">
                    <a16:creationId xmlns:a16="http://schemas.microsoft.com/office/drawing/2014/main" id="{63C351B8-3AC2-8DA4-6E98-C1876E5E8C67}"/>
                  </a:ext>
                </a:extLst>
              </p:cNvPr>
              <p:cNvSpPr/>
              <p:nvPr/>
            </p:nvSpPr>
            <p:spPr>
              <a:xfrm>
                <a:off x="5985033" y="3826364"/>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2" name="CaixaDeTexto 21">
              <a:extLst>
                <a:ext uri="{FF2B5EF4-FFF2-40B4-BE49-F238E27FC236}">
                  <a16:creationId xmlns:a16="http://schemas.microsoft.com/office/drawing/2014/main" id="{FB7BC8B5-CAF3-B088-F835-3F804F089767}"/>
                </a:ext>
              </a:extLst>
            </p:cNvPr>
            <p:cNvSpPr txBox="1"/>
            <p:nvPr/>
          </p:nvSpPr>
          <p:spPr>
            <a:xfrm>
              <a:off x="6633275" y="3188030"/>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23" name="CaixaDeTexto 22">
              <a:extLst>
                <a:ext uri="{FF2B5EF4-FFF2-40B4-BE49-F238E27FC236}">
                  <a16:creationId xmlns:a16="http://schemas.microsoft.com/office/drawing/2014/main" id="{CF44DC0E-38BD-FD99-6E72-004D14B6CBC3}"/>
                </a:ext>
              </a:extLst>
            </p:cNvPr>
            <p:cNvSpPr txBox="1"/>
            <p:nvPr/>
          </p:nvSpPr>
          <p:spPr>
            <a:xfrm>
              <a:off x="6633274" y="3904533"/>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pic>
          <p:nvPicPr>
            <p:cNvPr id="39" name="Imagem 38" descr="Ícone&#10;&#10;Descrição gerada automaticamente">
              <a:extLst>
                <a:ext uri="{FF2B5EF4-FFF2-40B4-BE49-F238E27FC236}">
                  <a16:creationId xmlns:a16="http://schemas.microsoft.com/office/drawing/2014/main" id="{B42E5C81-37AA-3F57-DDB2-43604C3B841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37633" y="2404095"/>
              <a:ext cx="635345" cy="635345"/>
            </a:xfrm>
            <a:prstGeom prst="rect">
              <a:avLst/>
            </a:prstGeom>
          </p:spPr>
        </p:pic>
        <p:pic>
          <p:nvPicPr>
            <p:cNvPr id="40" name="Imagem 39" descr="Ícone&#10;&#10;Descrição gerada automaticamente">
              <a:extLst>
                <a:ext uri="{FF2B5EF4-FFF2-40B4-BE49-F238E27FC236}">
                  <a16:creationId xmlns:a16="http://schemas.microsoft.com/office/drawing/2014/main" id="{2A5753C2-1883-E0A9-EDB7-50E847E39D3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97411" y="2404095"/>
              <a:ext cx="635345" cy="635345"/>
            </a:xfrm>
            <a:prstGeom prst="rect">
              <a:avLst/>
            </a:prstGeom>
          </p:spPr>
        </p:pic>
      </p:grpSp>
    </p:spTree>
    <p:extLst>
      <p:ext uri="{BB962C8B-B14F-4D97-AF65-F5344CB8AC3E}">
        <p14:creationId xmlns:p14="http://schemas.microsoft.com/office/powerpoint/2010/main" val="84880374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18F04F97-6CD5-8BD1-AA84-4D421B3C5504}"/>
              </a:ext>
            </a:extLst>
          </p:cNvPr>
          <p:cNvGrpSpPr/>
          <p:nvPr/>
        </p:nvGrpSpPr>
        <p:grpSpPr>
          <a:xfrm>
            <a:off x="12639639" y="2059215"/>
            <a:ext cx="3543790" cy="2960914"/>
            <a:chOff x="12639639" y="382815"/>
            <a:chExt cx="3543790" cy="2960914"/>
          </a:xfrm>
        </p:grpSpPr>
        <p:sp>
          <p:nvSpPr>
            <p:cNvPr id="11" name="Balão de Fala: Retângulo 10">
              <a:extLst>
                <a:ext uri="{FF2B5EF4-FFF2-40B4-BE49-F238E27FC236}">
                  <a16:creationId xmlns:a16="http://schemas.microsoft.com/office/drawing/2014/main" id="{B4F4170D-6DAD-FFFD-7B97-719A40CBC217}"/>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2" name="CaixaDeTexto 11">
              <a:extLst>
                <a:ext uri="{FF2B5EF4-FFF2-40B4-BE49-F238E27FC236}">
                  <a16:creationId xmlns:a16="http://schemas.microsoft.com/office/drawing/2014/main" id="{F0D452C3-1C24-7DB2-77A0-7AC5C4D4EEE9}"/>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Apenas a parte textual está agrupada. Para ajustar a caixa (borda), utilize o mouse para aumentar apenas a borda para baixo.</a:t>
              </a:r>
            </a:p>
            <a:p>
              <a:pPr marL="285750" indent="-285750">
                <a:buFont typeface="Arial" panose="020B0604020202020204" pitchFamily="34" charset="0"/>
                <a:buChar char="•"/>
              </a:pPr>
              <a:r>
                <a:rPr lang="pt-BR" sz="1400">
                  <a:solidFill>
                    <a:schemeClr val="bg1"/>
                  </a:solidFill>
                </a:rPr>
                <a:t>Para alterar o ícone, clique com o botão direito do mouse, selecione Alterar Imagem &gt;&gt; Da Área de Transferência.</a:t>
              </a:r>
            </a:p>
            <a:p>
              <a:endParaRPr lang="pt-BR" sz="1400">
                <a:solidFill>
                  <a:schemeClr val="bg1"/>
                </a:solidFill>
              </a:endParaRPr>
            </a:p>
          </p:txBody>
        </p:sp>
      </p:grpSp>
      <p:grpSp>
        <p:nvGrpSpPr>
          <p:cNvPr id="13" name="Agrupar 12">
            <a:extLst>
              <a:ext uri="{FF2B5EF4-FFF2-40B4-BE49-F238E27FC236}">
                <a16:creationId xmlns:a16="http://schemas.microsoft.com/office/drawing/2014/main" id="{44BDD914-AC07-C7D0-DE29-D16E892B4196}"/>
              </a:ext>
            </a:extLst>
          </p:cNvPr>
          <p:cNvGrpSpPr/>
          <p:nvPr/>
        </p:nvGrpSpPr>
        <p:grpSpPr>
          <a:xfrm>
            <a:off x="12639638" y="539973"/>
            <a:ext cx="3543790" cy="1373961"/>
            <a:chOff x="12639639" y="382815"/>
            <a:chExt cx="3543790" cy="1373961"/>
          </a:xfrm>
        </p:grpSpPr>
        <p:sp>
          <p:nvSpPr>
            <p:cNvPr id="14" name="Balão de Fala: Retângulo 13">
              <a:extLst>
                <a:ext uri="{FF2B5EF4-FFF2-40B4-BE49-F238E27FC236}">
                  <a16:creationId xmlns:a16="http://schemas.microsoft.com/office/drawing/2014/main" id="{0E408BC3-A410-C844-5CFA-B1CA377E8578}"/>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5" name="CaixaDeTexto 14">
              <a:extLst>
                <a:ext uri="{FF2B5EF4-FFF2-40B4-BE49-F238E27FC236}">
                  <a16:creationId xmlns:a16="http://schemas.microsoft.com/office/drawing/2014/main" id="{C20DA291-8944-728D-6A1C-6D1C156F0B66}"/>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relacionado – texto + ícone – relação comparativa</a:t>
              </a:r>
            </a:p>
          </p:txBody>
        </p:sp>
      </p:grpSp>
      <p:grpSp>
        <p:nvGrpSpPr>
          <p:cNvPr id="4" name="Agrupar 3">
            <a:extLst>
              <a:ext uri="{FF2B5EF4-FFF2-40B4-BE49-F238E27FC236}">
                <a16:creationId xmlns:a16="http://schemas.microsoft.com/office/drawing/2014/main" id="{4B5169CC-B87F-51F0-C9A9-682697A45E12}"/>
              </a:ext>
            </a:extLst>
          </p:cNvPr>
          <p:cNvGrpSpPr/>
          <p:nvPr/>
        </p:nvGrpSpPr>
        <p:grpSpPr>
          <a:xfrm>
            <a:off x="2201227" y="1551688"/>
            <a:ext cx="7789545" cy="3622003"/>
            <a:chOff x="2201227" y="1551688"/>
            <a:chExt cx="7789545" cy="3622003"/>
          </a:xfrm>
        </p:grpSpPr>
        <p:sp>
          <p:nvSpPr>
            <p:cNvPr id="16" name="Retângulo: Cantos Arredondados 15">
              <a:extLst>
                <a:ext uri="{FF2B5EF4-FFF2-40B4-BE49-F238E27FC236}">
                  <a16:creationId xmlns:a16="http://schemas.microsoft.com/office/drawing/2014/main" id="{B14326DB-639E-DD00-4110-5A13F81C7A87}"/>
                </a:ext>
              </a:extLst>
            </p:cNvPr>
            <p:cNvSpPr/>
            <p:nvPr/>
          </p:nvSpPr>
          <p:spPr>
            <a:xfrm>
              <a:off x="2201227" y="1551688"/>
              <a:ext cx="7789545" cy="362200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8DAD3E8D-F5BF-7423-82CA-2D9813DAE23F}"/>
                </a:ext>
              </a:extLst>
            </p:cNvPr>
            <p:cNvSpPr txBox="1"/>
            <p:nvPr/>
          </p:nvSpPr>
          <p:spPr>
            <a:xfrm>
              <a:off x="2382989" y="2617805"/>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19" name="CaixaDeTexto 18">
              <a:extLst>
                <a:ext uri="{FF2B5EF4-FFF2-40B4-BE49-F238E27FC236}">
                  <a16:creationId xmlns:a16="http://schemas.microsoft.com/office/drawing/2014/main" id="{FE478269-2FC8-6376-A9BE-835E83830A5E}"/>
                </a:ext>
              </a:extLst>
            </p:cNvPr>
            <p:cNvSpPr txBox="1"/>
            <p:nvPr/>
          </p:nvSpPr>
          <p:spPr>
            <a:xfrm>
              <a:off x="2382988" y="3334308"/>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sp>
          <p:nvSpPr>
            <p:cNvPr id="22" name="CaixaDeTexto 21">
              <a:extLst>
                <a:ext uri="{FF2B5EF4-FFF2-40B4-BE49-F238E27FC236}">
                  <a16:creationId xmlns:a16="http://schemas.microsoft.com/office/drawing/2014/main" id="{FB7BC8B5-CAF3-B088-F835-3F804F089767}"/>
                </a:ext>
              </a:extLst>
            </p:cNvPr>
            <p:cNvSpPr txBox="1"/>
            <p:nvPr/>
          </p:nvSpPr>
          <p:spPr>
            <a:xfrm>
              <a:off x="6633275" y="2617805"/>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23" name="CaixaDeTexto 22">
              <a:extLst>
                <a:ext uri="{FF2B5EF4-FFF2-40B4-BE49-F238E27FC236}">
                  <a16:creationId xmlns:a16="http://schemas.microsoft.com/office/drawing/2014/main" id="{CF44DC0E-38BD-FD99-6E72-004D14B6CBC3}"/>
                </a:ext>
              </a:extLst>
            </p:cNvPr>
            <p:cNvSpPr txBox="1"/>
            <p:nvPr/>
          </p:nvSpPr>
          <p:spPr>
            <a:xfrm>
              <a:off x="6633274" y="3334308"/>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pic>
          <p:nvPicPr>
            <p:cNvPr id="39" name="Imagem 38" descr="Ícone&#10;&#10;Descrição gerada automaticamente">
              <a:extLst>
                <a:ext uri="{FF2B5EF4-FFF2-40B4-BE49-F238E27FC236}">
                  <a16:creationId xmlns:a16="http://schemas.microsoft.com/office/drawing/2014/main" id="{B42E5C81-37AA-3F57-DDB2-43604C3B841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37633" y="1833870"/>
              <a:ext cx="635345" cy="635345"/>
            </a:xfrm>
            <a:prstGeom prst="rect">
              <a:avLst/>
            </a:prstGeom>
          </p:spPr>
        </p:pic>
        <p:pic>
          <p:nvPicPr>
            <p:cNvPr id="40" name="Imagem 39" descr="Ícone&#10;&#10;Descrição gerada automaticamente">
              <a:extLst>
                <a:ext uri="{FF2B5EF4-FFF2-40B4-BE49-F238E27FC236}">
                  <a16:creationId xmlns:a16="http://schemas.microsoft.com/office/drawing/2014/main" id="{2A5753C2-1883-E0A9-EDB7-50E847E39D3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97411" y="1833870"/>
              <a:ext cx="635345" cy="635345"/>
            </a:xfrm>
            <a:prstGeom prst="rect">
              <a:avLst/>
            </a:prstGeom>
          </p:spPr>
        </p:pic>
        <p:grpSp>
          <p:nvGrpSpPr>
            <p:cNvPr id="3" name="Agrupar 2">
              <a:extLst>
                <a:ext uri="{FF2B5EF4-FFF2-40B4-BE49-F238E27FC236}">
                  <a16:creationId xmlns:a16="http://schemas.microsoft.com/office/drawing/2014/main" id="{7CBBF5E3-727D-3E16-D364-086922B22FFA}"/>
                </a:ext>
              </a:extLst>
            </p:cNvPr>
            <p:cNvGrpSpPr/>
            <p:nvPr/>
          </p:nvGrpSpPr>
          <p:grpSpPr>
            <a:xfrm>
              <a:off x="5882639" y="1742763"/>
              <a:ext cx="371475" cy="3161205"/>
              <a:chOff x="5882639" y="1742763"/>
              <a:chExt cx="371475" cy="3161205"/>
            </a:xfrm>
          </p:grpSpPr>
          <p:cxnSp>
            <p:nvCxnSpPr>
              <p:cNvPr id="33" name="Conector reto 32">
                <a:extLst>
                  <a:ext uri="{FF2B5EF4-FFF2-40B4-BE49-F238E27FC236}">
                    <a16:creationId xmlns:a16="http://schemas.microsoft.com/office/drawing/2014/main" id="{2F9D2DBE-8F75-4D5D-94AD-05A77A016F37}"/>
                  </a:ext>
                </a:extLst>
              </p:cNvPr>
              <p:cNvCxnSpPr>
                <a:cxnSpLocks/>
              </p:cNvCxnSpPr>
              <p:nvPr/>
            </p:nvCxnSpPr>
            <p:spPr>
              <a:xfrm>
                <a:off x="6068377" y="1742763"/>
                <a:ext cx="0" cy="3161205"/>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37" name="Elipse 36">
                <a:extLst>
                  <a:ext uri="{FF2B5EF4-FFF2-40B4-BE49-F238E27FC236}">
                    <a16:creationId xmlns:a16="http://schemas.microsoft.com/office/drawing/2014/main" id="{6CED8157-948C-D9C1-690F-EE44063305CD}"/>
                  </a:ext>
                </a:extLst>
              </p:cNvPr>
              <p:cNvSpPr/>
              <p:nvPr/>
            </p:nvSpPr>
            <p:spPr>
              <a:xfrm>
                <a:off x="5882639" y="3137628"/>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Sinal de Multiplicação 1">
                <a:extLst>
                  <a:ext uri="{FF2B5EF4-FFF2-40B4-BE49-F238E27FC236}">
                    <a16:creationId xmlns:a16="http://schemas.microsoft.com/office/drawing/2014/main" id="{D5343F0B-E848-FCD6-9D79-9CBFAC744996}"/>
                  </a:ext>
                </a:extLst>
              </p:cNvPr>
              <p:cNvSpPr/>
              <p:nvPr/>
            </p:nvSpPr>
            <p:spPr>
              <a:xfrm>
                <a:off x="5954553" y="3217957"/>
                <a:ext cx="227646" cy="227646"/>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grpSp>
      </p:grpSp>
    </p:spTree>
    <p:extLst>
      <p:ext uri="{BB962C8B-B14F-4D97-AF65-F5344CB8AC3E}">
        <p14:creationId xmlns:p14="http://schemas.microsoft.com/office/powerpoint/2010/main" val="41587375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 name="Agrupar 37">
            <a:extLst>
              <a:ext uri="{FF2B5EF4-FFF2-40B4-BE49-F238E27FC236}">
                <a16:creationId xmlns:a16="http://schemas.microsoft.com/office/drawing/2014/main" id="{4CCF656E-4657-E568-EB71-A70E26686082}"/>
              </a:ext>
            </a:extLst>
          </p:cNvPr>
          <p:cNvGrpSpPr/>
          <p:nvPr/>
        </p:nvGrpSpPr>
        <p:grpSpPr>
          <a:xfrm>
            <a:off x="12639639" y="2059215"/>
            <a:ext cx="3543790" cy="1961242"/>
            <a:chOff x="12639639" y="382815"/>
            <a:chExt cx="3543790" cy="2960914"/>
          </a:xfrm>
        </p:grpSpPr>
        <p:sp>
          <p:nvSpPr>
            <p:cNvPr id="39" name="Balão de Fala: Retângulo 38">
              <a:extLst>
                <a:ext uri="{FF2B5EF4-FFF2-40B4-BE49-F238E27FC236}">
                  <a16:creationId xmlns:a16="http://schemas.microsoft.com/office/drawing/2014/main" id="{9F9E84DC-73B1-9647-43CD-4ED87810493F}"/>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0" name="CaixaDeTexto 39">
              <a:extLst>
                <a:ext uri="{FF2B5EF4-FFF2-40B4-BE49-F238E27FC236}">
                  <a16:creationId xmlns:a16="http://schemas.microsoft.com/office/drawing/2014/main" id="{5B487CE0-3417-0490-8DD1-2EF253E7680A}"/>
                </a:ext>
              </a:extLst>
            </p:cNvPr>
            <p:cNvSpPr txBox="1"/>
            <p:nvPr/>
          </p:nvSpPr>
          <p:spPr>
            <a:xfrm>
              <a:off x="12816114" y="638628"/>
              <a:ext cx="3222172" cy="2090946"/>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Apenas a parte textual está agrupada. Para ajustar a caixa (borda), utilize o mouse para aumentar apenas a borda para baixo.</a:t>
              </a:r>
            </a:p>
          </p:txBody>
        </p:sp>
      </p:grpSp>
      <p:grpSp>
        <p:nvGrpSpPr>
          <p:cNvPr id="41" name="Agrupar 40">
            <a:extLst>
              <a:ext uri="{FF2B5EF4-FFF2-40B4-BE49-F238E27FC236}">
                <a16:creationId xmlns:a16="http://schemas.microsoft.com/office/drawing/2014/main" id="{3C7B0FFB-EF60-A8E0-49AE-3B4126373341}"/>
              </a:ext>
            </a:extLst>
          </p:cNvPr>
          <p:cNvGrpSpPr/>
          <p:nvPr/>
        </p:nvGrpSpPr>
        <p:grpSpPr>
          <a:xfrm>
            <a:off x="12639638" y="539973"/>
            <a:ext cx="3543790" cy="1373961"/>
            <a:chOff x="12639639" y="382815"/>
            <a:chExt cx="3543790" cy="1373961"/>
          </a:xfrm>
        </p:grpSpPr>
        <p:sp>
          <p:nvSpPr>
            <p:cNvPr id="42" name="Balão de Fala: Retângulo 41">
              <a:extLst>
                <a:ext uri="{FF2B5EF4-FFF2-40B4-BE49-F238E27FC236}">
                  <a16:creationId xmlns:a16="http://schemas.microsoft.com/office/drawing/2014/main" id="{ACEBD2A5-2693-D541-DA18-A4B3C90807FD}"/>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3" name="CaixaDeTexto 42">
              <a:extLst>
                <a:ext uri="{FF2B5EF4-FFF2-40B4-BE49-F238E27FC236}">
                  <a16:creationId xmlns:a16="http://schemas.microsoft.com/office/drawing/2014/main" id="{FDCF6DF0-4039-B546-0BB7-25ACFEFA9002}"/>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relacionado – texto + imagem  – relação evolutiva</a:t>
              </a:r>
            </a:p>
          </p:txBody>
        </p:sp>
      </p:grpSp>
      <p:grpSp>
        <p:nvGrpSpPr>
          <p:cNvPr id="36" name="Agrupar 35">
            <a:extLst>
              <a:ext uri="{FF2B5EF4-FFF2-40B4-BE49-F238E27FC236}">
                <a16:creationId xmlns:a16="http://schemas.microsoft.com/office/drawing/2014/main" id="{51C47253-583A-3F95-50D4-3649561786E4}"/>
              </a:ext>
            </a:extLst>
          </p:cNvPr>
          <p:cNvGrpSpPr/>
          <p:nvPr/>
        </p:nvGrpSpPr>
        <p:grpSpPr>
          <a:xfrm>
            <a:off x="2201227" y="1114083"/>
            <a:ext cx="7789545" cy="4629833"/>
            <a:chOff x="1019175" y="1332817"/>
            <a:chExt cx="7789545" cy="4629833"/>
          </a:xfrm>
        </p:grpSpPr>
        <p:sp>
          <p:nvSpPr>
            <p:cNvPr id="12" name="Retângulo: Cantos Arredondados 11">
              <a:extLst>
                <a:ext uri="{FF2B5EF4-FFF2-40B4-BE49-F238E27FC236}">
                  <a16:creationId xmlns:a16="http://schemas.microsoft.com/office/drawing/2014/main" id="{643F882F-71CF-3902-4243-D3C1F5BD8AEF}"/>
                </a:ext>
              </a:extLst>
            </p:cNvPr>
            <p:cNvSpPr/>
            <p:nvPr/>
          </p:nvSpPr>
          <p:spPr>
            <a:xfrm>
              <a:off x="1019175" y="1332817"/>
              <a:ext cx="7789545" cy="462983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573FAB2C-8C20-0A1C-A787-57438FDBA425}"/>
                </a:ext>
              </a:extLst>
            </p:cNvPr>
            <p:cNvSpPr txBox="1"/>
            <p:nvPr/>
          </p:nvSpPr>
          <p:spPr>
            <a:xfrm>
              <a:off x="1200937" y="3406764"/>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15" name="CaixaDeTexto 14">
              <a:extLst>
                <a:ext uri="{FF2B5EF4-FFF2-40B4-BE49-F238E27FC236}">
                  <a16:creationId xmlns:a16="http://schemas.microsoft.com/office/drawing/2014/main" id="{369F9B96-AABB-2270-74A3-37604991211C}"/>
                </a:ext>
              </a:extLst>
            </p:cNvPr>
            <p:cNvSpPr txBox="1"/>
            <p:nvPr/>
          </p:nvSpPr>
          <p:spPr>
            <a:xfrm>
              <a:off x="1200936" y="4123267"/>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pic>
          <p:nvPicPr>
            <p:cNvPr id="16" name="Imagem 15" descr="Ícone&#10;&#10;Descrição gerada automaticamente">
              <a:extLst>
                <a:ext uri="{FF2B5EF4-FFF2-40B4-BE49-F238E27FC236}">
                  <a16:creationId xmlns:a16="http://schemas.microsoft.com/office/drawing/2014/main" id="{A6CE8FA7-8D74-87B2-8D21-A3D565FD109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00936" y="1534451"/>
              <a:ext cx="3121093" cy="1743627"/>
            </a:xfrm>
            <a:prstGeom prst="rect">
              <a:avLst/>
            </a:prstGeom>
          </p:spPr>
        </p:pic>
        <p:grpSp>
          <p:nvGrpSpPr>
            <p:cNvPr id="27" name="Agrupar 26">
              <a:extLst>
                <a:ext uri="{FF2B5EF4-FFF2-40B4-BE49-F238E27FC236}">
                  <a16:creationId xmlns:a16="http://schemas.microsoft.com/office/drawing/2014/main" id="{D609CFBB-3FA8-E11F-B79F-E8ED33CB0654}"/>
                </a:ext>
              </a:extLst>
            </p:cNvPr>
            <p:cNvGrpSpPr/>
            <p:nvPr/>
          </p:nvGrpSpPr>
          <p:grpSpPr>
            <a:xfrm>
              <a:off x="4700587" y="1534451"/>
              <a:ext cx="371475" cy="4158476"/>
              <a:chOff x="4700587" y="1534451"/>
              <a:chExt cx="371475" cy="4158476"/>
            </a:xfrm>
          </p:grpSpPr>
          <p:cxnSp>
            <p:nvCxnSpPr>
              <p:cNvPr id="18" name="Conector reto 17">
                <a:extLst>
                  <a:ext uri="{FF2B5EF4-FFF2-40B4-BE49-F238E27FC236}">
                    <a16:creationId xmlns:a16="http://schemas.microsoft.com/office/drawing/2014/main" id="{74F29070-378E-C9FD-3801-F5EBEDB2F4E7}"/>
                  </a:ext>
                </a:extLst>
              </p:cNvPr>
              <p:cNvCxnSpPr>
                <a:cxnSpLocks/>
              </p:cNvCxnSpPr>
              <p:nvPr/>
            </p:nvCxnSpPr>
            <p:spPr>
              <a:xfrm>
                <a:off x="4886325" y="1534451"/>
                <a:ext cx="0" cy="4158476"/>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3AE344F6-D0F6-A548-FA24-64AC3892F27C}"/>
                  </a:ext>
                </a:extLst>
              </p:cNvPr>
              <p:cNvSpPr/>
              <p:nvPr/>
            </p:nvSpPr>
            <p:spPr>
              <a:xfrm>
                <a:off x="4700587" y="3427952"/>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Seta: para a Direita 25">
                <a:extLst>
                  <a:ext uri="{FF2B5EF4-FFF2-40B4-BE49-F238E27FC236}">
                    <a16:creationId xmlns:a16="http://schemas.microsoft.com/office/drawing/2014/main" id="{CCD2D6F7-B264-0083-9057-6BF205649DDA}"/>
                  </a:ext>
                </a:extLst>
              </p:cNvPr>
              <p:cNvSpPr/>
              <p:nvPr/>
            </p:nvSpPr>
            <p:spPr>
              <a:xfrm>
                <a:off x="4802981" y="3546463"/>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8" name="CaixaDeTexto 27">
              <a:extLst>
                <a:ext uri="{FF2B5EF4-FFF2-40B4-BE49-F238E27FC236}">
                  <a16:creationId xmlns:a16="http://schemas.microsoft.com/office/drawing/2014/main" id="{6D18D229-255E-1562-FBC9-5468BDFB6630}"/>
                </a:ext>
              </a:extLst>
            </p:cNvPr>
            <p:cNvSpPr txBox="1"/>
            <p:nvPr/>
          </p:nvSpPr>
          <p:spPr>
            <a:xfrm>
              <a:off x="5451223" y="3406764"/>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30" name="CaixaDeTexto 29">
              <a:extLst>
                <a:ext uri="{FF2B5EF4-FFF2-40B4-BE49-F238E27FC236}">
                  <a16:creationId xmlns:a16="http://schemas.microsoft.com/office/drawing/2014/main" id="{98D6D746-A8DD-63FE-8E32-0CA33056FA39}"/>
                </a:ext>
              </a:extLst>
            </p:cNvPr>
            <p:cNvSpPr txBox="1"/>
            <p:nvPr/>
          </p:nvSpPr>
          <p:spPr>
            <a:xfrm>
              <a:off x="5451222" y="4123267"/>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pic>
          <p:nvPicPr>
            <p:cNvPr id="35" name="Imagem 34" descr="Ícone&#10;&#10;Descrição gerada automaticamente">
              <a:extLst>
                <a:ext uri="{FF2B5EF4-FFF2-40B4-BE49-F238E27FC236}">
                  <a16:creationId xmlns:a16="http://schemas.microsoft.com/office/drawing/2014/main" id="{91773070-03F8-FC29-1003-B6F5E631ED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51222" y="1534451"/>
              <a:ext cx="3121093" cy="1743627"/>
            </a:xfrm>
            <a:prstGeom prst="rect">
              <a:avLst/>
            </a:prstGeom>
          </p:spPr>
        </p:pic>
      </p:grpSp>
    </p:spTree>
    <p:extLst>
      <p:ext uri="{BB962C8B-B14F-4D97-AF65-F5344CB8AC3E}">
        <p14:creationId xmlns:p14="http://schemas.microsoft.com/office/powerpoint/2010/main" val="2001227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Principais componentes de hardware dos computadores</a:t>
            </a:r>
          </a:p>
        </p:txBody>
      </p:sp>
      <p:sp>
        <p:nvSpPr>
          <p:cNvPr id="3" name="CaixaDeTexto 2">
            <a:extLst>
              <a:ext uri="{FF2B5EF4-FFF2-40B4-BE49-F238E27FC236}">
                <a16:creationId xmlns:a16="http://schemas.microsoft.com/office/drawing/2014/main" id="{2F1C0461-3E08-0B54-67B9-AD40350FDB85}"/>
              </a:ext>
            </a:extLst>
          </p:cNvPr>
          <p:cNvSpPr txBox="1"/>
          <p:nvPr/>
        </p:nvSpPr>
        <p:spPr>
          <a:xfrm>
            <a:off x="1019175" y="1964269"/>
            <a:ext cx="514349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chemeClr val="bg2">
                    <a:lumMod val="25000"/>
                  </a:schemeClr>
                </a:solidFill>
                <a:effectLst/>
                <a:uLnTx/>
                <a:uFillTx/>
                <a:latin typeface="Calibri" panose="020F0502020204030204"/>
                <a:ea typeface="+mn-ea"/>
                <a:cs typeface="+mn-cs"/>
              </a:rPr>
              <a:t>Principais características das memórias secundárias:</a:t>
            </a:r>
          </a:p>
        </p:txBody>
      </p:sp>
      <p:grpSp>
        <p:nvGrpSpPr>
          <p:cNvPr id="4" name="Agrupar 3">
            <a:extLst>
              <a:ext uri="{FF2B5EF4-FFF2-40B4-BE49-F238E27FC236}">
                <a16:creationId xmlns:a16="http://schemas.microsoft.com/office/drawing/2014/main" id="{B7292938-0053-8635-3C29-FE8C266DE894}"/>
              </a:ext>
            </a:extLst>
          </p:cNvPr>
          <p:cNvGrpSpPr/>
          <p:nvPr/>
        </p:nvGrpSpPr>
        <p:grpSpPr>
          <a:xfrm>
            <a:off x="1019175" y="2856420"/>
            <a:ext cx="10153650" cy="2336393"/>
            <a:chOff x="2873374" y="1676603"/>
            <a:chExt cx="6637372" cy="2336393"/>
          </a:xfrm>
        </p:grpSpPr>
        <p:grpSp>
          <p:nvGrpSpPr>
            <p:cNvPr id="5" name="Agrupar 4">
              <a:extLst>
                <a:ext uri="{FF2B5EF4-FFF2-40B4-BE49-F238E27FC236}">
                  <a16:creationId xmlns:a16="http://schemas.microsoft.com/office/drawing/2014/main" id="{F53A8B63-33E5-C42D-400F-CBEBED185BD0}"/>
                </a:ext>
              </a:extLst>
            </p:cNvPr>
            <p:cNvGrpSpPr/>
            <p:nvPr/>
          </p:nvGrpSpPr>
          <p:grpSpPr>
            <a:xfrm>
              <a:off x="2873374" y="1676603"/>
              <a:ext cx="3121093" cy="2336393"/>
              <a:chOff x="2873374" y="1676603"/>
              <a:chExt cx="3121093" cy="2336393"/>
            </a:xfrm>
          </p:grpSpPr>
          <p:sp>
            <p:nvSpPr>
              <p:cNvPr id="12" name="Retângulo: Cantos Arredondados 11">
                <a:extLst>
                  <a:ext uri="{FF2B5EF4-FFF2-40B4-BE49-F238E27FC236}">
                    <a16:creationId xmlns:a16="http://schemas.microsoft.com/office/drawing/2014/main" id="{479CC0AF-AADB-3D3B-4F2D-A820629E4514}"/>
                  </a:ext>
                </a:extLst>
              </p:cNvPr>
              <p:cNvSpPr/>
              <p:nvPr/>
            </p:nvSpPr>
            <p:spPr>
              <a:xfrm>
                <a:off x="2873374" y="1676603"/>
                <a:ext cx="3121093" cy="23363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aixaDeTexto 12">
                <a:extLst>
                  <a:ext uri="{FF2B5EF4-FFF2-40B4-BE49-F238E27FC236}">
                    <a16:creationId xmlns:a16="http://schemas.microsoft.com/office/drawing/2014/main" id="{B968F6D3-FAA6-2FCC-E043-2934F5FE9DB5}"/>
                  </a:ext>
                </a:extLst>
              </p:cNvPr>
              <p:cNvSpPr txBox="1"/>
              <p:nvPr/>
            </p:nvSpPr>
            <p:spPr>
              <a:xfrm>
                <a:off x="3082519" y="1913935"/>
                <a:ext cx="270280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397B"/>
                    </a:solidFill>
                    <a:effectLst/>
                    <a:uLnTx/>
                    <a:uFillTx/>
                    <a:latin typeface="Calibri" panose="020F0502020204030204"/>
                    <a:ea typeface="+mn-ea"/>
                    <a:cs typeface="+mn-cs"/>
                  </a:rPr>
                  <a:t>Capacidade de armazenamento</a:t>
                </a:r>
              </a:p>
            </p:txBody>
          </p:sp>
          <p:sp>
            <p:nvSpPr>
              <p:cNvPr id="14" name="CaixaDeTexto 13">
                <a:extLst>
                  <a:ext uri="{FF2B5EF4-FFF2-40B4-BE49-F238E27FC236}">
                    <a16:creationId xmlns:a16="http://schemas.microsoft.com/office/drawing/2014/main" id="{A50BA00D-D1EC-0495-8B26-DDC92C1F8E86}"/>
                  </a:ext>
                </a:extLst>
              </p:cNvPr>
              <p:cNvSpPr txBox="1"/>
              <p:nvPr/>
            </p:nvSpPr>
            <p:spPr>
              <a:xfrm>
                <a:off x="3082519" y="2630438"/>
                <a:ext cx="270280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Normalmente medida em GB (gigabytes ou bilhões de bytes) ou TB (</a:t>
                </a:r>
                <a:r>
                  <a:rPr kumimoji="0" lang="pt-BR" sz="1600" b="0" i="0" u="none" strike="noStrike" kern="1200" cap="none" spc="0" normalizeH="0" baseline="0" noProof="0" dirty="0" err="1">
                    <a:ln>
                      <a:noFill/>
                    </a:ln>
                    <a:solidFill>
                      <a:srgbClr val="E7E6E6">
                        <a:lumMod val="25000"/>
                      </a:srgbClr>
                    </a:solidFill>
                    <a:effectLst/>
                    <a:uLnTx/>
                    <a:uFillTx/>
                    <a:latin typeface="Calibri" panose="020F0502020204030204"/>
                    <a:ea typeface="+mn-ea"/>
                    <a:cs typeface="+mn-cs"/>
                  </a:rPr>
                  <a:t>terabytes</a:t>
                </a:r>
                <a:r>
                  <a:rPr kumimoji="0" lang="pt-BR"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 ou trilhões de bytes).</a:t>
                </a:r>
              </a:p>
            </p:txBody>
          </p:sp>
        </p:grpSp>
        <p:grpSp>
          <p:nvGrpSpPr>
            <p:cNvPr id="8" name="Agrupar 7">
              <a:extLst>
                <a:ext uri="{FF2B5EF4-FFF2-40B4-BE49-F238E27FC236}">
                  <a16:creationId xmlns:a16="http://schemas.microsoft.com/office/drawing/2014/main" id="{8F07443C-BF61-5C2E-F11B-4D9BC8337CBD}"/>
                </a:ext>
              </a:extLst>
            </p:cNvPr>
            <p:cNvGrpSpPr/>
            <p:nvPr/>
          </p:nvGrpSpPr>
          <p:grpSpPr>
            <a:xfrm>
              <a:off x="6389653" y="1676603"/>
              <a:ext cx="3121093" cy="2336393"/>
              <a:chOff x="6389653" y="1676603"/>
              <a:chExt cx="3121093" cy="2336393"/>
            </a:xfrm>
          </p:grpSpPr>
          <p:sp>
            <p:nvSpPr>
              <p:cNvPr id="9" name="Retângulo: Cantos Arredondados 8">
                <a:extLst>
                  <a:ext uri="{FF2B5EF4-FFF2-40B4-BE49-F238E27FC236}">
                    <a16:creationId xmlns:a16="http://schemas.microsoft.com/office/drawing/2014/main" id="{1EAA5F12-AE85-CFDB-6739-B6CEF305A5E5}"/>
                  </a:ext>
                </a:extLst>
              </p:cNvPr>
              <p:cNvSpPr/>
              <p:nvPr/>
            </p:nvSpPr>
            <p:spPr>
              <a:xfrm>
                <a:off x="6389653" y="1676603"/>
                <a:ext cx="3121093" cy="23363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aixaDeTexto 9">
                <a:extLst>
                  <a:ext uri="{FF2B5EF4-FFF2-40B4-BE49-F238E27FC236}">
                    <a16:creationId xmlns:a16="http://schemas.microsoft.com/office/drawing/2014/main" id="{E92EAF61-03C2-E500-D378-04FCDB576670}"/>
                  </a:ext>
                </a:extLst>
              </p:cNvPr>
              <p:cNvSpPr txBox="1"/>
              <p:nvPr/>
            </p:nvSpPr>
            <p:spPr>
              <a:xfrm>
                <a:off x="6598799" y="1915473"/>
                <a:ext cx="276251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397B"/>
                    </a:solidFill>
                    <a:effectLst/>
                    <a:uLnTx/>
                    <a:uFillTx/>
                    <a:latin typeface="Calibri" panose="020F0502020204030204"/>
                    <a:ea typeface="+mn-ea"/>
                    <a:cs typeface="+mn-cs"/>
                  </a:rPr>
                  <a:t>Velocidade de transmissão</a:t>
                </a:r>
              </a:p>
            </p:txBody>
          </p:sp>
          <p:sp>
            <p:nvSpPr>
              <p:cNvPr id="11" name="CaixaDeTexto 10">
                <a:extLst>
                  <a:ext uri="{FF2B5EF4-FFF2-40B4-BE49-F238E27FC236}">
                    <a16:creationId xmlns:a16="http://schemas.microsoft.com/office/drawing/2014/main" id="{8A826828-BD59-CF8E-09D9-442265CE3433}"/>
                  </a:ext>
                </a:extLst>
              </p:cNvPr>
              <p:cNvSpPr txBox="1"/>
              <p:nvPr/>
            </p:nvSpPr>
            <p:spPr>
              <a:xfrm>
                <a:off x="6598799" y="2631976"/>
                <a:ext cx="270280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Depende do barramento que o liga à </a:t>
                </a:r>
                <a:r>
                  <a:rPr kumimoji="0" lang="pt-BR" sz="1600" b="0" i="0" u="none" strike="noStrike" kern="1200" cap="none" spc="0" normalizeH="0" baseline="0" noProof="0" dirty="0" err="1">
                    <a:ln>
                      <a:noFill/>
                    </a:ln>
                    <a:solidFill>
                      <a:srgbClr val="E7E6E6">
                        <a:lumMod val="25000"/>
                      </a:srgbClr>
                    </a:solidFill>
                    <a:effectLst/>
                    <a:uLnTx/>
                    <a:uFillTx/>
                    <a:latin typeface="Calibri" panose="020F0502020204030204"/>
                    <a:ea typeface="+mn-ea"/>
                    <a:cs typeface="+mn-cs"/>
                  </a:rPr>
                  <a:t>placa-mãe</a:t>
                </a:r>
                <a:r>
                  <a:rPr kumimoji="0" lang="pt-BR"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a:t>
                </a:r>
              </a:p>
            </p:txBody>
          </p:sp>
        </p:grpSp>
      </p:grpSp>
    </p:spTree>
    <p:extLst>
      <p:ext uri="{BB962C8B-B14F-4D97-AF65-F5344CB8AC3E}">
        <p14:creationId xmlns:p14="http://schemas.microsoft.com/office/powerpoint/2010/main" val="98540861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 name="Agrupar 37">
            <a:extLst>
              <a:ext uri="{FF2B5EF4-FFF2-40B4-BE49-F238E27FC236}">
                <a16:creationId xmlns:a16="http://schemas.microsoft.com/office/drawing/2014/main" id="{4CCF656E-4657-E568-EB71-A70E26686082}"/>
              </a:ext>
            </a:extLst>
          </p:cNvPr>
          <p:cNvGrpSpPr/>
          <p:nvPr/>
        </p:nvGrpSpPr>
        <p:grpSpPr>
          <a:xfrm>
            <a:off x="12639639" y="2059215"/>
            <a:ext cx="3543790" cy="1961242"/>
            <a:chOff x="12639639" y="382815"/>
            <a:chExt cx="3543790" cy="2960914"/>
          </a:xfrm>
        </p:grpSpPr>
        <p:sp>
          <p:nvSpPr>
            <p:cNvPr id="39" name="Balão de Fala: Retângulo 38">
              <a:extLst>
                <a:ext uri="{FF2B5EF4-FFF2-40B4-BE49-F238E27FC236}">
                  <a16:creationId xmlns:a16="http://schemas.microsoft.com/office/drawing/2014/main" id="{9F9E84DC-73B1-9647-43CD-4ED87810493F}"/>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0" name="CaixaDeTexto 39">
              <a:extLst>
                <a:ext uri="{FF2B5EF4-FFF2-40B4-BE49-F238E27FC236}">
                  <a16:creationId xmlns:a16="http://schemas.microsoft.com/office/drawing/2014/main" id="{5B487CE0-3417-0490-8DD1-2EF253E7680A}"/>
                </a:ext>
              </a:extLst>
            </p:cNvPr>
            <p:cNvSpPr txBox="1"/>
            <p:nvPr/>
          </p:nvSpPr>
          <p:spPr>
            <a:xfrm>
              <a:off x="12816114" y="638628"/>
              <a:ext cx="3222172" cy="2090946"/>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Apenas a parte textual está agrupada. Para ajustar a caixa (borda), utilize o mouse para aumentar apenas a borda para baixo.</a:t>
              </a:r>
            </a:p>
          </p:txBody>
        </p:sp>
      </p:grpSp>
      <p:grpSp>
        <p:nvGrpSpPr>
          <p:cNvPr id="41" name="Agrupar 40">
            <a:extLst>
              <a:ext uri="{FF2B5EF4-FFF2-40B4-BE49-F238E27FC236}">
                <a16:creationId xmlns:a16="http://schemas.microsoft.com/office/drawing/2014/main" id="{3C7B0FFB-EF60-A8E0-49AE-3B4126373341}"/>
              </a:ext>
            </a:extLst>
          </p:cNvPr>
          <p:cNvGrpSpPr/>
          <p:nvPr/>
        </p:nvGrpSpPr>
        <p:grpSpPr>
          <a:xfrm>
            <a:off x="12639638" y="539973"/>
            <a:ext cx="3543790" cy="1373961"/>
            <a:chOff x="12639639" y="382815"/>
            <a:chExt cx="3543790" cy="1373961"/>
          </a:xfrm>
        </p:grpSpPr>
        <p:sp>
          <p:nvSpPr>
            <p:cNvPr id="42" name="Balão de Fala: Retângulo 41">
              <a:extLst>
                <a:ext uri="{FF2B5EF4-FFF2-40B4-BE49-F238E27FC236}">
                  <a16:creationId xmlns:a16="http://schemas.microsoft.com/office/drawing/2014/main" id="{ACEBD2A5-2693-D541-DA18-A4B3C90807FD}"/>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3" name="CaixaDeTexto 42">
              <a:extLst>
                <a:ext uri="{FF2B5EF4-FFF2-40B4-BE49-F238E27FC236}">
                  <a16:creationId xmlns:a16="http://schemas.microsoft.com/office/drawing/2014/main" id="{FDCF6DF0-4039-B546-0BB7-25ACFEFA9002}"/>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relacionado – texto + imagem – relação comparativa</a:t>
              </a:r>
            </a:p>
          </p:txBody>
        </p:sp>
      </p:grpSp>
      <p:grpSp>
        <p:nvGrpSpPr>
          <p:cNvPr id="6" name="Agrupar 5">
            <a:extLst>
              <a:ext uri="{FF2B5EF4-FFF2-40B4-BE49-F238E27FC236}">
                <a16:creationId xmlns:a16="http://schemas.microsoft.com/office/drawing/2014/main" id="{0A38DF37-071A-8F89-B3F0-90BC1515CF35}"/>
              </a:ext>
            </a:extLst>
          </p:cNvPr>
          <p:cNvGrpSpPr/>
          <p:nvPr/>
        </p:nvGrpSpPr>
        <p:grpSpPr>
          <a:xfrm>
            <a:off x="2201227" y="1114083"/>
            <a:ext cx="7789545" cy="4629833"/>
            <a:chOff x="2201227" y="1114083"/>
            <a:chExt cx="7789545" cy="4629833"/>
          </a:xfrm>
        </p:grpSpPr>
        <p:sp>
          <p:nvSpPr>
            <p:cNvPr id="12" name="Retângulo: Cantos Arredondados 11">
              <a:extLst>
                <a:ext uri="{FF2B5EF4-FFF2-40B4-BE49-F238E27FC236}">
                  <a16:creationId xmlns:a16="http://schemas.microsoft.com/office/drawing/2014/main" id="{643F882F-71CF-3902-4243-D3C1F5BD8AEF}"/>
                </a:ext>
              </a:extLst>
            </p:cNvPr>
            <p:cNvSpPr/>
            <p:nvPr/>
          </p:nvSpPr>
          <p:spPr>
            <a:xfrm>
              <a:off x="2201227" y="1114083"/>
              <a:ext cx="7789545" cy="462983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573FAB2C-8C20-0A1C-A787-57438FDBA425}"/>
                </a:ext>
              </a:extLst>
            </p:cNvPr>
            <p:cNvSpPr txBox="1"/>
            <p:nvPr/>
          </p:nvSpPr>
          <p:spPr>
            <a:xfrm>
              <a:off x="2382989" y="3188030"/>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15" name="CaixaDeTexto 14">
              <a:extLst>
                <a:ext uri="{FF2B5EF4-FFF2-40B4-BE49-F238E27FC236}">
                  <a16:creationId xmlns:a16="http://schemas.microsoft.com/office/drawing/2014/main" id="{369F9B96-AABB-2270-74A3-37604991211C}"/>
                </a:ext>
              </a:extLst>
            </p:cNvPr>
            <p:cNvSpPr txBox="1"/>
            <p:nvPr/>
          </p:nvSpPr>
          <p:spPr>
            <a:xfrm>
              <a:off x="2382988" y="3904533"/>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pic>
          <p:nvPicPr>
            <p:cNvPr id="16" name="Imagem 15" descr="Ícone&#10;&#10;Descrição gerada automaticamente">
              <a:extLst>
                <a:ext uri="{FF2B5EF4-FFF2-40B4-BE49-F238E27FC236}">
                  <a16:creationId xmlns:a16="http://schemas.microsoft.com/office/drawing/2014/main" id="{A6CE8FA7-8D74-87B2-8D21-A3D565FD109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82988" y="1315717"/>
              <a:ext cx="3121093" cy="1743627"/>
            </a:xfrm>
            <a:prstGeom prst="rect">
              <a:avLst/>
            </a:prstGeom>
          </p:spPr>
        </p:pic>
        <p:sp>
          <p:nvSpPr>
            <p:cNvPr id="28" name="CaixaDeTexto 27">
              <a:extLst>
                <a:ext uri="{FF2B5EF4-FFF2-40B4-BE49-F238E27FC236}">
                  <a16:creationId xmlns:a16="http://schemas.microsoft.com/office/drawing/2014/main" id="{6D18D229-255E-1562-FBC9-5468BDFB6630}"/>
                </a:ext>
              </a:extLst>
            </p:cNvPr>
            <p:cNvSpPr txBox="1"/>
            <p:nvPr/>
          </p:nvSpPr>
          <p:spPr>
            <a:xfrm>
              <a:off x="6633275" y="3188030"/>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30" name="CaixaDeTexto 29">
              <a:extLst>
                <a:ext uri="{FF2B5EF4-FFF2-40B4-BE49-F238E27FC236}">
                  <a16:creationId xmlns:a16="http://schemas.microsoft.com/office/drawing/2014/main" id="{98D6D746-A8DD-63FE-8E32-0CA33056FA39}"/>
                </a:ext>
              </a:extLst>
            </p:cNvPr>
            <p:cNvSpPr txBox="1"/>
            <p:nvPr/>
          </p:nvSpPr>
          <p:spPr>
            <a:xfrm>
              <a:off x="6633274" y="3904533"/>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pic>
          <p:nvPicPr>
            <p:cNvPr id="35" name="Imagem 34" descr="Ícone&#10;&#10;Descrição gerada automaticamente">
              <a:extLst>
                <a:ext uri="{FF2B5EF4-FFF2-40B4-BE49-F238E27FC236}">
                  <a16:creationId xmlns:a16="http://schemas.microsoft.com/office/drawing/2014/main" id="{91773070-03F8-FC29-1003-B6F5E631ED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33274" y="1315717"/>
              <a:ext cx="3121093" cy="1743627"/>
            </a:xfrm>
            <a:prstGeom prst="rect">
              <a:avLst/>
            </a:prstGeom>
          </p:spPr>
        </p:pic>
        <p:grpSp>
          <p:nvGrpSpPr>
            <p:cNvPr id="5" name="Agrupar 4">
              <a:extLst>
                <a:ext uri="{FF2B5EF4-FFF2-40B4-BE49-F238E27FC236}">
                  <a16:creationId xmlns:a16="http://schemas.microsoft.com/office/drawing/2014/main" id="{4B28979D-5B02-86D8-C850-A399CB3C8E66}"/>
                </a:ext>
              </a:extLst>
            </p:cNvPr>
            <p:cNvGrpSpPr/>
            <p:nvPr/>
          </p:nvGrpSpPr>
          <p:grpSpPr>
            <a:xfrm>
              <a:off x="5882639" y="1315717"/>
              <a:ext cx="371475" cy="4158476"/>
              <a:chOff x="5882639" y="1315717"/>
              <a:chExt cx="371475" cy="4158476"/>
            </a:xfrm>
          </p:grpSpPr>
          <p:cxnSp>
            <p:nvCxnSpPr>
              <p:cNvPr id="18" name="Conector reto 17">
                <a:extLst>
                  <a:ext uri="{FF2B5EF4-FFF2-40B4-BE49-F238E27FC236}">
                    <a16:creationId xmlns:a16="http://schemas.microsoft.com/office/drawing/2014/main" id="{74F29070-378E-C9FD-3801-F5EBEDB2F4E7}"/>
                  </a:ext>
                </a:extLst>
              </p:cNvPr>
              <p:cNvCxnSpPr>
                <a:cxnSpLocks/>
              </p:cNvCxnSpPr>
              <p:nvPr/>
            </p:nvCxnSpPr>
            <p:spPr>
              <a:xfrm>
                <a:off x="6068377" y="1315717"/>
                <a:ext cx="0" cy="4158476"/>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3AE344F6-D0F6-A548-FA24-64AC3892F27C}"/>
                  </a:ext>
                </a:extLst>
              </p:cNvPr>
              <p:cNvSpPr/>
              <p:nvPr/>
            </p:nvSpPr>
            <p:spPr>
              <a:xfrm>
                <a:off x="5882639" y="3209218"/>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Sinal de Multiplicação 2">
                <a:extLst>
                  <a:ext uri="{FF2B5EF4-FFF2-40B4-BE49-F238E27FC236}">
                    <a16:creationId xmlns:a16="http://schemas.microsoft.com/office/drawing/2014/main" id="{0451717F-E3C5-E2FE-A929-607E3791F110}"/>
                  </a:ext>
                </a:extLst>
              </p:cNvPr>
              <p:cNvSpPr/>
              <p:nvPr/>
            </p:nvSpPr>
            <p:spPr>
              <a:xfrm>
                <a:off x="5954553" y="3281132"/>
                <a:ext cx="227646" cy="227646"/>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grpSp>
      </p:grpSp>
    </p:spTree>
    <p:extLst>
      <p:ext uri="{BB962C8B-B14F-4D97-AF65-F5344CB8AC3E}">
        <p14:creationId xmlns:p14="http://schemas.microsoft.com/office/powerpoint/2010/main" val="36075040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A2E39CD4-271F-A9A1-3C21-B786A9BD9AF8}"/>
              </a:ext>
            </a:extLst>
          </p:cNvPr>
          <p:cNvGrpSpPr/>
          <p:nvPr/>
        </p:nvGrpSpPr>
        <p:grpSpPr>
          <a:xfrm>
            <a:off x="12639638" y="539973"/>
            <a:ext cx="3543790" cy="1373961"/>
            <a:chOff x="12639639" y="382815"/>
            <a:chExt cx="3543790" cy="1373961"/>
          </a:xfrm>
        </p:grpSpPr>
        <p:sp>
          <p:nvSpPr>
            <p:cNvPr id="13" name="Balão de Fala: Retângulo 12">
              <a:extLst>
                <a:ext uri="{FF2B5EF4-FFF2-40B4-BE49-F238E27FC236}">
                  <a16:creationId xmlns:a16="http://schemas.microsoft.com/office/drawing/2014/main" id="{EA359E32-56CA-5624-AC9E-ABC7275E6D6E}"/>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4" name="CaixaDeTexto 13">
              <a:extLst>
                <a:ext uri="{FF2B5EF4-FFF2-40B4-BE49-F238E27FC236}">
                  <a16:creationId xmlns:a16="http://schemas.microsoft.com/office/drawing/2014/main" id="{7DCF10ED-1D49-7185-52CF-9D8178967FA1}"/>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pergunta-resposta</a:t>
              </a:r>
            </a:p>
          </p:txBody>
        </p:sp>
      </p:grpSp>
      <p:grpSp>
        <p:nvGrpSpPr>
          <p:cNvPr id="15" name="Agrupar 14">
            <a:extLst>
              <a:ext uri="{FF2B5EF4-FFF2-40B4-BE49-F238E27FC236}">
                <a16:creationId xmlns:a16="http://schemas.microsoft.com/office/drawing/2014/main" id="{16D28C03-BCB2-4C54-B8F8-F57A28D29A58}"/>
              </a:ext>
            </a:extLst>
          </p:cNvPr>
          <p:cNvGrpSpPr/>
          <p:nvPr/>
        </p:nvGrpSpPr>
        <p:grpSpPr>
          <a:xfrm>
            <a:off x="12639639" y="2059216"/>
            <a:ext cx="3543790" cy="2396674"/>
            <a:chOff x="12639639" y="382816"/>
            <a:chExt cx="3543790" cy="2396674"/>
          </a:xfrm>
        </p:grpSpPr>
        <p:sp>
          <p:nvSpPr>
            <p:cNvPr id="16" name="Balão de Fala: Retângulo 15">
              <a:extLst>
                <a:ext uri="{FF2B5EF4-FFF2-40B4-BE49-F238E27FC236}">
                  <a16:creationId xmlns:a16="http://schemas.microsoft.com/office/drawing/2014/main" id="{C429222B-4F05-71C8-BA1A-B08440D7E858}"/>
                </a:ext>
              </a:extLst>
            </p:cNvPr>
            <p:cNvSpPr/>
            <p:nvPr/>
          </p:nvSpPr>
          <p:spPr>
            <a:xfrm rot="5400000">
              <a:off x="13213197" y="-190742"/>
              <a:ext cx="239667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CC4EA80A-8766-BE1B-4DEF-91149C8246D1}"/>
                </a:ext>
              </a:extLst>
            </p:cNvPr>
            <p:cNvSpPr txBox="1"/>
            <p:nvPr/>
          </p:nvSpPr>
          <p:spPr>
            <a:xfrm>
              <a:off x="12816114" y="638629"/>
              <a:ext cx="3222172" cy="1815882"/>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ajustar a caixa, selecione apenas a parte inferior e utilize o mouse para aumentá-la para baixo.</a:t>
              </a:r>
            </a:p>
          </p:txBody>
        </p:sp>
      </p:grpSp>
      <p:grpSp>
        <p:nvGrpSpPr>
          <p:cNvPr id="12" name="Agrupar 11">
            <a:extLst>
              <a:ext uri="{FF2B5EF4-FFF2-40B4-BE49-F238E27FC236}">
                <a16:creationId xmlns:a16="http://schemas.microsoft.com/office/drawing/2014/main" id="{2CDCED62-D47A-63B3-3DA0-6F064A562F08}"/>
              </a:ext>
            </a:extLst>
          </p:cNvPr>
          <p:cNvGrpSpPr/>
          <p:nvPr/>
        </p:nvGrpSpPr>
        <p:grpSpPr>
          <a:xfrm>
            <a:off x="1019175" y="710880"/>
            <a:ext cx="10153650" cy="5191903"/>
            <a:chOff x="1019175" y="710880"/>
            <a:chExt cx="10153650" cy="5191903"/>
          </a:xfrm>
        </p:grpSpPr>
        <p:grpSp>
          <p:nvGrpSpPr>
            <p:cNvPr id="10" name="Agrupar 9">
              <a:extLst>
                <a:ext uri="{FF2B5EF4-FFF2-40B4-BE49-F238E27FC236}">
                  <a16:creationId xmlns:a16="http://schemas.microsoft.com/office/drawing/2014/main" id="{29FC462C-B99C-1339-5D30-FCCB536A2DB4}"/>
                </a:ext>
              </a:extLst>
            </p:cNvPr>
            <p:cNvGrpSpPr/>
            <p:nvPr/>
          </p:nvGrpSpPr>
          <p:grpSpPr>
            <a:xfrm>
              <a:off x="1019175" y="710880"/>
              <a:ext cx="10153650" cy="2384131"/>
              <a:chOff x="1019175" y="295025"/>
              <a:chExt cx="10153650" cy="2384131"/>
            </a:xfrm>
          </p:grpSpPr>
          <p:grpSp>
            <p:nvGrpSpPr>
              <p:cNvPr id="6" name="Agrupar 5">
                <a:extLst>
                  <a:ext uri="{FF2B5EF4-FFF2-40B4-BE49-F238E27FC236}">
                    <a16:creationId xmlns:a16="http://schemas.microsoft.com/office/drawing/2014/main" id="{28DF1BA2-9CF3-2CCE-705A-208EDF41FA60}"/>
                  </a:ext>
                </a:extLst>
              </p:cNvPr>
              <p:cNvGrpSpPr/>
              <p:nvPr/>
            </p:nvGrpSpPr>
            <p:grpSpPr>
              <a:xfrm>
                <a:off x="1019175" y="584199"/>
                <a:ext cx="10153650" cy="2094957"/>
                <a:chOff x="1019175" y="584199"/>
                <a:chExt cx="10153650" cy="2094957"/>
              </a:xfrm>
            </p:grpSpPr>
            <p:sp>
              <p:nvSpPr>
                <p:cNvPr id="2" name="Retângulo 1">
                  <a:extLst>
                    <a:ext uri="{FF2B5EF4-FFF2-40B4-BE49-F238E27FC236}">
                      <a16:creationId xmlns:a16="http://schemas.microsoft.com/office/drawing/2014/main" id="{B7836F99-69C1-0BC9-2E4B-0F3D97BB860D}"/>
                    </a:ext>
                  </a:extLst>
                </p:cNvPr>
                <p:cNvSpPr/>
                <p:nvPr/>
              </p:nvSpPr>
              <p:spPr>
                <a:xfrm>
                  <a:off x="1019175" y="584199"/>
                  <a:ext cx="10153650" cy="209495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097BEE3F-8619-6353-243F-96A822871875}"/>
                    </a:ext>
                  </a:extLst>
                </p:cNvPr>
                <p:cNvSpPr txBox="1"/>
                <p:nvPr/>
              </p:nvSpPr>
              <p:spPr>
                <a:xfrm>
                  <a:off x="1647825" y="1384699"/>
                  <a:ext cx="8896350" cy="707886"/>
                </a:xfrm>
                <a:prstGeom prst="rect">
                  <a:avLst/>
                </a:prstGeom>
                <a:noFill/>
              </p:spPr>
              <p:txBody>
                <a:bodyPr wrap="square" rtlCol="0">
                  <a:spAutoFit/>
                </a:bodyPr>
                <a:lstStyle/>
                <a:p>
                  <a:r>
                    <a:rPr lang="pt-BR" sz="2000" dirty="0">
                      <a:solidFill>
                        <a:schemeClr val="bg1"/>
                      </a:solidFill>
                    </a:rPr>
                    <a:t>Lorem ipsum </a:t>
                  </a:r>
                  <a:r>
                    <a:rPr lang="pt-BR" sz="2000" dirty="0" err="1">
                      <a:solidFill>
                        <a:schemeClr val="bg1"/>
                      </a:solidFill>
                    </a:rPr>
                    <a:t>dolor</a:t>
                  </a:r>
                  <a:r>
                    <a:rPr lang="pt-BR" sz="2000" dirty="0">
                      <a:solidFill>
                        <a:schemeClr val="bg1"/>
                      </a:solidFill>
                    </a:rPr>
                    <a:t> </a:t>
                  </a:r>
                  <a:r>
                    <a:rPr lang="pt-BR" sz="2000" dirty="0" err="1">
                      <a:solidFill>
                        <a:schemeClr val="bg1"/>
                      </a:solidFill>
                    </a:rPr>
                    <a:t>sit</a:t>
                  </a:r>
                  <a:r>
                    <a:rPr lang="pt-BR" sz="2000" dirty="0">
                      <a:solidFill>
                        <a:schemeClr val="bg1"/>
                      </a:solidFill>
                    </a:rPr>
                    <a:t> </a:t>
                  </a:r>
                  <a:r>
                    <a:rPr lang="pt-BR" sz="2000" dirty="0" err="1">
                      <a:solidFill>
                        <a:schemeClr val="bg1"/>
                      </a:solidFill>
                    </a:rPr>
                    <a:t>amet</a:t>
                  </a:r>
                  <a:r>
                    <a:rPr lang="pt-BR" sz="2000" dirty="0">
                      <a:solidFill>
                        <a:schemeClr val="bg1"/>
                      </a:solidFill>
                    </a:rPr>
                    <a:t>, </a:t>
                  </a:r>
                  <a:r>
                    <a:rPr lang="pt-BR" sz="2000" dirty="0" err="1">
                      <a:solidFill>
                        <a:schemeClr val="bg1"/>
                      </a:solidFill>
                    </a:rPr>
                    <a:t>consectur</a:t>
                  </a:r>
                  <a:r>
                    <a:rPr lang="pt-BR" sz="2000" dirty="0">
                      <a:solidFill>
                        <a:schemeClr val="bg1"/>
                      </a:solidFill>
                    </a:rPr>
                    <a:t> </a:t>
                  </a:r>
                  <a:r>
                    <a:rPr lang="pt-BR" sz="2000" dirty="0" err="1">
                      <a:solidFill>
                        <a:schemeClr val="bg1"/>
                      </a:solidFill>
                    </a:rPr>
                    <a:t>adipiscing</a:t>
                  </a:r>
                  <a:r>
                    <a:rPr lang="pt-BR" sz="2000" dirty="0">
                      <a:solidFill>
                        <a:schemeClr val="bg1"/>
                      </a:solidFill>
                    </a:rPr>
                    <a:t> </a:t>
                  </a:r>
                  <a:r>
                    <a:rPr lang="pt-BR" sz="2000" dirty="0" err="1">
                      <a:solidFill>
                        <a:schemeClr val="bg1"/>
                      </a:solidFill>
                    </a:rPr>
                    <a:t>elit</a:t>
                  </a:r>
                  <a:r>
                    <a:rPr lang="pt-BR" sz="2000" dirty="0">
                      <a:solidFill>
                        <a:schemeClr val="bg1"/>
                      </a:solidFill>
                    </a:rPr>
                    <a:t>. </a:t>
                  </a:r>
                  <a:r>
                    <a:rPr lang="pt-BR" sz="2000" dirty="0" err="1">
                      <a:solidFill>
                        <a:schemeClr val="bg1"/>
                      </a:solidFill>
                    </a:rPr>
                    <a:t>Donec</a:t>
                  </a:r>
                  <a:r>
                    <a:rPr lang="pt-BR" sz="2000" dirty="0">
                      <a:solidFill>
                        <a:schemeClr val="bg1"/>
                      </a:solidFill>
                    </a:rPr>
                    <a:t> gravida </a:t>
                  </a:r>
                  <a:r>
                    <a:rPr lang="pt-BR" sz="2000" dirty="0" err="1">
                      <a:solidFill>
                        <a:schemeClr val="bg1"/>
                      </a:solidFill>
                    </a:rPr>
                    <a:t>vehicula</a:t>
                  </a:r>
                  <a:r>
                    <a:rPr lang="pt-BR" sz="2000" dirty="0">
                      <a:solidFill>
                        <a:schemeClr val="bg1"/>
                      </a:solidFill>
                    </a:rPr>
                    <a:t> </a:t>
                  </a:r>
                  <a:r>
                    <a:rPr lang="pt-BR" sz="2000" dirty="0" err="1">
                      <a:solidFill>
                        <a:schemeClr val="bg1"/>
                      </a:solidFill>
                    </a:rPr>
                    <a:t>sollicitudin</a:t>
                  </a:r>
                  <a:r>
                    <a:rPr lang="pt-BR" sz="2000" dirty="0">
                      <a:solidFill>
                        <a:schemeClr val="bg1"/>
                      </a:solidFill>
                    </a:rPr>
                    <a:t>?</a:t>
                  </a:r>
                </a:p>
              </p:txBody>
            </p:sp>
          </p:grpSp>
          <p:pic>
            <p:nvPicPr>
              <p:cNvPr id="9" name="Imagem 8">
                <a:extLst>
                  <a:ext uri="{FF2B5EF4-FFF2-40B4-BE49-F238E27FC236}">
                    <a16:creationId xmlns:a16="http://schemas.microsoft.com/office/drawing/2014/main" id="{F83AA3B3-761C-3985-A290-51B37B3A07E8}"/>
                  </a:ext>
                </a:extLst>
              </p:cNvPr>
              <p:cNvPicPr>
                <a:picLocks noChangeAspect="1"/>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l="4783" t="12189" r="5958" b="12853"/>
              <a:stretch/>
            </p:blipFill>
            <p:spPr>
              <a:xfrm>
                <a:off x="1495742" y="295025"/>
                <a:ext cx="617147" cy="612490"/>
              </a:xfrm>
              <a:prstGeom prst="ellipse">
                <a:avLst/>
              </a:prstGeom>
            </p:spPr>
          </p:pic>
        </p:grpSp>
        <p:grpSp>
          <p:nvGrpSpPr>
            <p:cNvPr id="3" name="Agrupar 2">
              <a:extLst>
                <a:ext uri="{FF2B5EF4-FFF2-40B4-BE49-F238E27FC236}">
                  <a16:creationId xmlns:a16="http://schemas.microsoft.com/office/drawing/2014/main" id="{367FA9F5-7A3F-7AF8-2F94-182F3921FC7D}"/>
                </a:ext>
              </a:extLst>
            </p:cNvPr>
            <p:cNvGrpSpPr/>
            <p:nvPr/>
          </p:nvGrpSpPr>
          <p:grpSpPr>
            <a:xfrm>
              <a:off x="1019175" y="3095012"/>
              <a:ext cx="10153650" cy="2807771"/>
              <a:chOff x="1041187" y="3010264"/>
              <a:chExt cx="10153650" cy="2807771"/>
            </a:xfrm>
          </p:grpSpPr>
          <p:sp>
            <p:nvSpPr>
              <p:cNvPr id="4" name="Retângulo 3">
                <a:extLst>
                  <a:ext uri="{FF2B5EF4-FFF2-40B4-BE49-F238E27FC236}">
                    <a16:creationId xmlns:a16="http://schemas.microsoft.com/office/drawing/2014/main" id="{E77EA971-D378-20E4-95D5-399B66B97B01}"/>
                  </a:ext>
                </a:extLst>
              </p:cNvPr>
              <p:cNvSpPr/>
              <p:nvPr/>
            </p:nvSpPr>
            <p:spPr>
              <a:xfrm>
                <a:off x="1041187" y="3010264"/>
                <a:ext cx="10153650" cy="2807771"/>
              </a:xfrm>
              <a:prstGeom prst="rect">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A1804E4C-3C91-5B51-5377-8DB3CEF67F02}"/>
                  </a:ext>
                </a:extLst>
              </p:cNvPr>
              <p:cNvSpPr txBox="1"/>
              <p:nvPr/>
            </p:nvSpPr>
            <p:spPr>
              <a:xfrm>
                <a:off x="1688886" y="3475523"/>
                <a:ext cx="8896349" cy="369332"/>
              </a:xfrm>
              <a:prstGeom prst="rect">
                <a:avLst/>
              </a:prstGeom>
              <a:noFill/>
            </p:spPr>
            <p:txBody>
              <a:bodyPr wrap="square" rtlCol="0">
                <a:spAutoFit/>
              </a:bodyPr>
              <a:lstStyle/>
              <a:p>
                <a:r>
                  <a:rPr lang="pt-BR" b="1"/>
                  <a:t>Resposta</a:t>
                </a:r>
              </a:p>
            </p:txBody>
          </p:sp>
          <p:sp>
            <p:nvSpPr>
              <p:cNvPr id="11" name="CaixaDeTexto 10">
                <a:extLst>
                  <a:ext uri="{FF2B5EF4-FFF2-40B4-BE49-F238E27FC236}">
                    <a16:creationId xmlns:a16="http://schemas.microsoft.com/office/drawing/2014/main" id="{77137AEC-D4C8-1C41-69B6-1B241305E0E9}"/>
                  </a:ext>
                </a:extLst>
              </p:cNvPr>
              <p:cNvSpPr txBox="1"/>
              <p:nvPr/>
            </p:nvSpPr>
            <p:spPr>
              <a:xfrm>
                <a:off x="1688887" y="3988381"/>
                <a:ext cx="8896350" cy="1200329"/>
              </a:xfrm>
              <a:prstGeom prst="rect">
                <a:avLst/>
              </a:prstGeom>
              <a:noFill/>
            </p:spPr>
            <p:txBody>
              <a:bodyPr wrap="square" rtlCol="0">
                <a:spAutoFit/>
              </a:bodyPr>
              <a:lstStyle/>
              <a:p>
                <a:r>
                  <a:rPr lang="pt-BR" dirty="0">
                    <a:solidFill>
                      <a:schemeClr val="bg2">
                        <a:lumMod val="25000"/>
                      </a:schemeClr>
                    </a:solidFill>
                    <a:effectLst/>
                  </a:rPr>
                  <a:t>Lorem ipsum </a:t>
                </a:r>
                <a:r>
                  <a:rPr lang="pt-BR" dirty="0" err="1">
                    <a:solidFill>
                      <a:schemeClr val="bg2">
                        <a:lumMod val="25000"/>
                      </a:schemeClr>
                    </a:solidFill>
                    <a:effectLst/>
                  </a:rPr>
                  <a:t>dolor</a:t>
                </a:r>
                <a:r>
                  <a:rPr lang="pt-BR" dirty="0">
                    <a:solidFill>
                      <a:schemeClr val="bg2">
                        <a:lumMod val="25000"/>
                      </a:schemeClr>
                    </a:solidFill>
                    <a:effectLst/>
                  </a:rPr>
                  <a:t> </a:t>
                </a:r>
                <a:r>
                  <a:rPr lang="pt-BR" dirty="0" err="1">
                    <a:solidFill>
                      <a:schemeClr val="bg2">
                        <a:lumMod val="25000"/>
                      </a:schemeClr>
                    </a:solidFill>
                    <a:effectLst/>
                  </a:rPr>
                  <a:t>sit</a:t>
                </a:r>
                <a:r>
                  <a:rPr lang="pt-BR" dirty="0">
                    <a:solidFill>
                      <a:schemeClr val="bg2">
                        <a:lumMod val="25000"/>
                      </a:schemeClr>
                    </a:solidFill>
                    <a:effectLst/>
                  </a:rPr>
                  <a:t> </a:t>
                </a:r>
                <a:r>
                  <a:rPr lang="pt-BR" dirty="0" err="1">
                    <a:solidFill>
                      <a:schemeClr val="bg2">
                        <a:lumMod val="25000"/>
                      </a:schemeClr>
                    </a:solidFill>
                    <a:effectLst/>
                  </a:rPr>
                  <a:t>amet</a:t>
                </a:r>
                <a:r>
                  <a:rPr lang="pt-BR" dirty="0">
                    <a:solidFill>
                      <a:schemeClr val="bg2">
                        <a:lumMod val="25000"/>
                      </a:schemeClr>
                    </a:solidFill>
                    <a:effectLst/>
                  </a:rPr>
                  <a:t>, </a:t>
                </a:r>
                <a:r>
                  <a:rPr lang="pt-BR" dirty="0" err="1">
                    <a:solidFill>
                      <a:schemeClr val="bg2">
                        <a:lumMod val="25000"/>
                      </a:schemeClr>
                    </a:solidFill>
                    <a:effectLst/>
                  </a:rPr>
                  <a:t>consectetur</a:t>
                </a:r>
                <a:r>
                  <a:rPr lang="pt-BR" dirty="0">
                    <a:solidFill>
                      <a:schemeClr val="bg2">
                        <a:lumMod val="25000"/>
                      </a:schemeClr>
                    </a:solidFill>
                    <a:effectLst/>
                  </a:rPr>
                  <a:t> </a:t>
                </a:r>
                <a:r>
                  <a:rPr lang="pt-BR" dirty="0" err="1">
                    <a:solidFill>
                      <a:schemeClr val="bg2">
                        <a:lumMod val="25000"/>
                      </a:schemeClr>
                    </a:solidFill>
                    <a:effectLst/>
                  </a:rPr>
                  <a:t>adipiscing</a:t>
                </a:r>
                <a:r>
                  <a:rPr lang="pt-BR" dirty="0">
                    <a:solidFill>
                      <a:schemeClr val="bg2">
                        <a:lumMod val="25000"/>
                      </a:schemeClr>
                    </a:solidFill>
                    <a:effectLst/>
                  </a:rPr>
                  <a:t> </a:t>
                </a:r>
                <a:r>
                  <a:rPr lang="pt-BR" dirty="0" err="1">
                    <a:solidFill>
                      <a:schemeClr val="bg2">
                        <a:lumMod val="25000"/>
                      </a:schemeClr>
                    </a:solidFill>
                    <a:effectLst/>
                  </a:rPr>
                  <a:t>elit</a:t>
                </a:r>
                <a:r>
                  <a:rPr lang="pt-BR" dirty="0">
                    <a:solidFill>
                      <a:schemeClr val="bg2">
                        <a:lumMod val="25000"/>
                      </a:schemeClr>
                    </a:solidFill>
                    <a:effectLst/>
                  </a:rPr>
                  <a:t>. </a:t>
                </a:r>
                <a:r>
                  <a:rPr lang="pt-BR" dirty="0" err="1">
                    <a:solidFill>
                      <a:schemeClr val="bg2">
                        <a:lumMod val="25000"/>
                      </a:schemeClr>
                    </a:solidFill>
                    <a:effectLst/>
                  </a:rPr>
                  <a:t>Donec</a:t>
                </a:r>
                <a:r>
                  <a:rPr lang="pt-BR" dirty="0">
                    <a:solidFill>
                      <a:schemeClr val="bg2">
                        <a:lumMod val="25000"/>
                      </a:schemeClr>
                    </a:solidFill>
                    <a:effectLst/>
                  </a:rPr>
                  <a:t> gravida </a:t>
                </a:r>
                <a:r>
                  <a:rPr lang="pt-BR" dirty="0" err="1">
                    <a:solidFill>
                      <a:schemeClr val="bg2">
                        <a:lumMod val="25000"/>
                      </a:schemeClr>
                    </a:solidFill>
                    <a:effectLst/>
                  </a:rPr>
                  <a:t>vehicula</a:t>
                </a:r>
                <a:r>
                  <a:rPr lang="pt-BR" dirty="0">
                    <a:solidFill>
                      <a:schemeClr val="bg2">
                        <a:lumMod val="25000"/>
                      </a:schemeClr>
                    </a:solidFill>
                    <a:effectLst/>
                  </a:rPr>
                  <a:t> </a:t>
                </a:r>
                <a:r>
                  <a:rPr lang="pt-BR" dirty="0" err="1">
                    <a:solidFill>
                      <a:schemeClr val="bg2">
                        <a:lumMod val="25000"/>
                      </a:schemeClr>
                    </a:solidFill>
                    <a:effectLst/>
                  </a:rPr>
                  <a:t>sollicitudin</a:t>
                </a:r>
                <a:r>
                  <a:rPr lang="pt-BR" dirty="0">
                    <a:solidFill>
                      <a:schemeClr val="bg2">
                        <a:lumMod val="25000"/>
                      </a:schemeClr>
                    </a:solidFill>
                    <a:effectLst/>
                  </a:rPr>
                  <a:t>. </a:t>
                </a:r>
                <a:r>
                  <a:rPr lang="pt-BR" dirty="0" err="1">
                    <a:solidFill>
                      <a:schemeClr val="bg2">
                        <a:lumMod val="25000"/>
                      </a:schemeClr>
                    </a:solidFill>
                    <a:effectLst/>
                  </a:rPr>
                  <a:t>Duis</a:t>
                </a:r>
                <a:r>
                  <a:rPr lang="pt-BR" dirty="0">
                    <a:solidFill>
                      <a:schemeClr val="bg2">
                        <a:lumMod val="25000"/>
                      </a:schemeClr>
                    </a:solidFill>
                    <a:effectLst/>
                  </a:rPr>
                  <a:t> erat massa, </a:t>
                </a:r>
                <a:r>
                  <a:rPr lang="pt-BR" dirty="0" err="1">
                    <a:solidFill>
                      <a:schemeClr val="bg2">
                        <a:lumMod val="25000"/>
                      </a:schemeClr>
                    </a:solidFill>
                    <a:effectLst/>
                  </a:rPr>
                  <a:t>fringilla</a:t>
                </a:r>
                <a:r>
                  <a:rPr lang="pt-BR" dirty="0">
                    <a:solidFill>
                      <a:schemeClr val="bg2">
                        <a:lumMod val="25000"/>
                      </a:schemeClr>
                    </a:solidFill>
                    <a:effectLst/>
                  </a:rPr>
                  <a:t> </a:t>
                </a:r>
                <a:r>
                  <a:rPr lang="pt-BR" dirty="0" err="1">
                    <a:solidFill>
                      <a:schemeClr val="bg2">
                        <a:lumMod val="25000"/>
                      </a:schemeClr>
                    </a:solidFill>
                    <a:effectLst/>
                  </a:rPr>
                  <a:t>vel</a:t>
                </a:r>
                <a:r>
                  <a:rPr lang="pt-BR" dirty="0">
                    <a:solidFill>
                      <a:schemeClr val="bg2">
                        <a:lumMod val="25000"/>
                      </a:schemeClr>
                    </a:solidFill>
                    <a:effectLst/>
                  </a:rPr>
                  <a:t> </a:t>
                </a:r>
                <a:r>
                  <a:rPr lang="pt-BR" dirty="0" err="1">
                    <a:solidFill>
                      <a:schemeClr val="bg2">
                        <a:lumMod val="25000"/>
                      </a:schemeClr>
                    </a:solidFill>
                    <a:effectLst/>
                  </a:rPr>
                  <a:t>elit</a:t>
                </a:r>
                <a:r>
                  <a:rPr lang="pt-BR" dirty="0">
                    <a:solidFill>
                      <a:schemeClr val="bg2">
                        <a:lumMod val="25000"/>
                      </a:schemeClr>
                    </a:solidFill>
                    <a:effectLst/>
                  </a:rPr>
                  <a:t> a, </a:t>
                </a:r>
                <a:r>
                  <a:rPr lang="pt-BR" dirty="0" err="1">
                    <a:solidFill>
                      <a:schemeClr val="bg2">
                        <a:lumMod val="25000"/>
                      </a:schemeClr>
                    </a:solidFill>
                    <a:effectLst/>
                  </a:rPr>
                  <a:t>semper</a:t>
                </a:r>
                <a:r>
                  <a:rPr lang="pt-BR" dirty="0">
                    <a:solidFill>
                      <a:schemeClr val="bg2">
                        <a:lumMod val="25000"/>
                      </a:schemeClr>
                    </a:solidFill>
                    <a:effectLst/>
                  </a:rPr>
                  <a:t> </a:t>
                </a:r>
                <a:r>
                  <a:rPr lang="pt-BR" dirty="0" err="1">
                    <a:solidFill>
                      <a:schemeClr val="bg2">
                        <a:lumMod val="25000"/>
                      </a:schemeClr>
                    </a:solidFill>
                    <a:effectLst/>
                  </a:rPr>
                  <a:t>venenatis</a:t>
                </a:r>
                <a:r>
                  <a:rPr lang="pt-BR" dirty="0">
                    <a:solidFill>
                      <a:schemeClr val="bg2">
                        <a:lumMod val="25000"/>
                      </a:schemeClr>
                    </a:solidFill>
                    <a:effectLst/>
                  </a:rPr>
                  <a:t> massa. </a:t>
                </a:r>
                <a:r>
                  <a:rPr lang="pt-BR" dirty="0" err="1">
                    <a:solidFill>
                      <a:schemeClr val="bg2">
                        <a:lumMod val="25000"/>
                      </a:schemeClr>
                    </a:solidFill>
                    <a:effectLst/>
                  </a:rPr>
                  <a:t>Praesent</a:t>
                </a:r>
                <a:r>
                  <a:rPr lang="pt-BR" dirty="0">
                    <a:solidFill>
                      <a:schemeClr val="bg2">
                        <a:lumMod val="25000"/>
                      </a:schemeClr>
                    </a:solidFill>
                    <a:effectLst/>
                  </a:rPr>
                  <a:t> ut sem </a:t>
                </a:r>
                <a:r>
                  <a:rPr lang="pt-BR" dirty="0" err="1">
                    <a:solidFill>
                      <a:schemeClr val="bg2">
                        <a:lumMod val="25000"/>
                      </a:schemeClr>
                    </a:solidFill>
                    <a:effectLst/>
                  </a:rPr>
                  <a:t>lacinia</a:t>
                </a:r>
                <a:r>
                  <a:rPr lang="pt-BR" dirty="0">
                    <a:solidFill>
                      <a:schemeClr val="bg2">
                        <a:lumMod val="25000"/>
                      </a:schemeClr>
                    </a:solidFill>
                    <a:effectLst/>
                  </a:rPr>
                  <a:t>, </a:t>
                </a:r>
                <a:r>
                  <a:rPr lang="pt-BR" dirty="0" err="1">
                    <a:solidFill>
                      <a:schemeClr val="bg2">
                        <a:lumMod val="25000"/>
                      </a:schemeClr>
                    </a:solidFill>
                    <a:effectLst/>
                  </a:rPr>
                  <a:t>iaculis</a:t>
                </a:r>
                <a:r>
                  <a:rPr lang="pt-BR" dirty="0">
                    <a:solidFill>
                      <a:schemeClr val="bg2">
                        <a:lumMod val="25000"/>
                      </a:schemeClr>
                    </a:solidFill>
                    <a:effectLst/>
                  </a:rPr>
                  <a:t> urna </a:t>
                </a:r>
                <a:r>
                  <a:rPr lang="pt-BR" dirty="0" err="1">
                    <a:solidFill>
                      <a:schemeClr val="bg2">
                        <a:lumMod val="25000"/>
                      </a:schemeClr>
                    </a:solidFill>
                    <a:effectLst/>
                  </a:rPr>
                  <a:t>vel</a:t>
                </a:r>
                <a:r>
                  <a:rPr lang="pt-BR" dirty="0">
                    <a:solidFill>
                      <a:schemeClr val="bg2">
                        <a:lumMod val="25000"/>
                      </a:schemeClr>
                    </a:solidFill>
                    <a:effectLst/>
                  </a:rPr>
                  <a:t>, </a:t>
                </a:r>
                <a:r>
                  <a:rPr lang="pt-BR" dirty="0" err="1">
                    <a:solidFill>
                      <a:schemeClr val="bg2">
                        <a:lumMod val="25000"/>
                      </a:schemeClr>
                    </a:solidFill>
                    <a:effectLst/>
                  </a:rPr>
                  <a:t>laoreet</a:t>
                </a:r>
                <a:r>
                  <a:rPr lang="pt-BR" dirty="0">
                    <a:solidFill>
                      <a:schemeClr val="bg2">
                        <a:lumMod val="25000"/>
                      </a:schemeClr>
                    </a:solidFill>
                    <a:effectLst/>
                  </a:rPr>
                  <a:t> </a:t>
                </a:r>
                <a:r>
                  <a:rPr lang="pt-BR" dirty="0" err="1">
                    <a:solidFill>
                      <a:schemeClr val="bg2">
                        <a:lumMod val="25000"/>
                      </a:schemeClr>
                    </a:solidFill>
                    <a:effectLst/>
                  </a:rPr>
                  <a:t>turpis</a:t>
                </a:r>
                <a:r>
                  <a:rPr lang="pt-BR" dirty="0">
                    <a:solidFill>
                      <a:schemeClr val="bg2">
                        <a:lumMod val="25000"/>
                      </a:schemeClr>
                    </a:solidFill>
                    <a:effectLst/>
                  </a:rPr>
                  <a:t>. </a:t>
                </a:r>
                <a:r>
                  <a:rPr lang="pt-BR" dirty="0" err="1">
                    <a:solidFill>
                      <a:schemeClr val="bg2">
                        <a:lumMod val="25000"/>
                      </a:schemeClr>
                    </a:solidFill>
                    <a:effectLst/>
                  </a:rPr>
                  <a:t>Suspendisse</a:t>
                </a:r>
                <a:r>
                  <a:rPr lang="pt-BR" dirty="0">
                    <a:solidFill>
                      <a:schemeClr val="bg2">
                        <a:lumMod val="25000"/>
                      </a:schemeClr>
                    </a:solidFill>
                    <a:effectLst/>
                  </a:rPr>
                  <a:t> </a:t>
                </a:r>
                <a:r>
                  <a:rPr lang="pt-BR" dirty="0" err="1">
                    <a:solidFill>
                      <a:schemeClr val="bg2">
                        <a:lumMod val="25000"/>
                      </a:schemeClr>
                    </a:solidFill>
                    <a:effectLst/>
                  </a:rPr>
                  <a:t>pulvinar</a:t>
                </a:r>
                <a:r>
                  <a:rPr lang="pt-BR" dirty="0">
                    <a:solidFill>
                      <a:schemeClr val="bg2">
                        <a:lumMod val="25000"/>
                      </a:schemeClr>
                    </a:solidFill>
                    <a:effectLst/>
                  </a:rPr>
                  <a:t> </a:t>
                </a:r>
                <a:r>
                  <a:rPr lang="pt-BR" dirty="0" err="1">
                    <a:solidFill>
                      <a:schemeClr val="bg2">
                        <a:lumMod val="25000"/>
                      </a:schemeClr>
                    </a:solidFill>
                    <a:effectLst/>
                  </a:rPr>
                  <a:t>bibendum</a:t>
                </a:r>
                <a:r>
                  <a:rPr lang="pt-BR" dirty="0">
                    <a:solidFill>
                      <a:schemeClr val="bg2">
                        <a:lumMod val="25000"/>
                      </a:schemeClr>
                    </a:solidFill>
                    <a:effectLst/>
                  </a:rPr>
                  <a:t> augue, </a:t>
                </a:r>
                <a:r>
                  <a:rPr lang="pt-BR" dirty="0" err="1">
                    <a:solidFill>
                      <a:schemeClr val="bg2">
                        <a:lumMod val="25000"/>
                      </a:schemeClr>
                    </a:solidFill>
                    <a:effectLst/>
                  </a:rPr>
                  <a:t>sagittis</a:t>
                </a:r>
                <a:r>
                  <a:rPr lang="pt-BR" dirty="0">
                    <a:solidFill>
                      <a:schemeClr val="bg2">
                        <a:lumMod val="25000"/>
                      </a:schemeClr>
                    </a:solidFill>
                    <a:effectLst/>
                  </a:rPr>
                  <a:t> </a:t>
                </a:r>
                <a:r>
                  <a:rPr lang="pt-BR" dirty="0" err="1">
                    <a:solidFill>
                      <a:schemeClr val="bg2">
                        <a:lumMod val="25000"/>
                      </a:schemeClr>
                    </a:solidFill>
                    <a:effectLst/>
                  </a:rPr>
                  <a:t>interdum</a:t>
                </a:r>
                <a:r>
                  <a:rPr lang="pt-BR" dirty="0">
                    <a:solidFill>
                      <a:schemeClr val="bg2">
                        <a:lumMod val="25000"/>
                      </a:schemeClr>
                    </a:solidFill>
                    <a:effectLst/>
                  </a:rPr>
                  <a:t> </a:t>
                </a:r>
                <a:r>
                  <a:rPr lang="pt-BR" dirty="0" err="1">
                    <a:solidFill>
                      <a:schemeClr val="bg2">
                        <a:lumMod val="25000"/>
                      </a:schemeClr>
                    </a:solidFill>
                    <a:effectLst/>
                  </a:rPr>
                  <a:t>nulla</a:t>
                </a:r>
                <a:r>
                  <a:rPr lang="pt-BR" dirty="0">
                    <a:solidFill>
                      <a:schemeClr val="bg2">
                        <a:lumMod val="25000"/>
                      </a:schemeClr>
                    </a:solidFill>
                    <a:effectLst/>
                  </a:rPr>
                  <a:t> </a:t>
                </a:r>
                <a:r>
                  <a:rPr lang="pt-BR" dirty="0" err="1">
                    <a:solidFill>
                      <a:schemeClr val="bg2">
                        <a:lumMod val="25000"/>
                      </a:schemeClr>
                    </a:solidFill>
                    <a:effectLst/>
                  </a:rPr>
                  <a:t>rutrum</a:t>
                </a:r>
                <a:r>
                  <a:rPr lang="pt-BR" dirty="0">
                    <a:solidFill>
                      <a:schemeClr val="bg2">
                        <a:lumMod val="25000"/>
                      </a:schemeClr>
                    </a:solidFill>
                    <a:effectLst/>
                  </a:rPr>
                  <a:t> </a:t>
                </a:r>
                <a:r>
                  <a:rPr lang="pt-BR" dirty="0" err="1">
                    <a:solidFill>
                      <a:schemeClr val="bg2">
                        <a:lumMod val="25000"/>
                      </a:schemeClr>
                    </a:solidFill>
                    <a:effectLst/>
                  </a:rPr>
                  <a:t>sed</a:t>
                </a:r>
                <a:r>
                  <a:rPr lang="pt-BR" dirty="0">
                    <a:solidFill>
                      <a:schemeClr val="bg2">
                        <a:lumMod val="25000"/>
                      </a:schemeClr>
                    </a:solidFill>
                    <a:effectLst/>
                  </a:rPr>
                  <a:t>. </a:t>
                </a:r>
                <a:r>
                  <a:rPr lang="pt-BR" dirty="0" err="1">
                    <a:solidFill>
                      <a:schemeClr val="bg2">
                        <a:lumMod val="25000"/>
                      </a:schemeClr>
                    </a:solidFill>
                    <a:effectLst/>
                  </a:rPr>
                  <a:t>Curabitur</a:t>
                </a:r>
                <a:r>
                  <a:rPr lang="pt-BR" dirty="0">
                    <a:solidFill>
                      <a:schemeClr val="bg2">
                        <a:lumMod val="25000"/>
                      </a:schemeClr>
                    </a:solidFill>
                    <a:effectLst/>
                  </a:rPr>
                  <a:t> </a:t>
                </a:r>
                <a:r>
                  <a:rPr lang="pt-BR" dirty="0" err="1">
                    <a:solidFill>
                      <a:schemeClr val="bg2">
                        <a:lumMod val="25000"/>
                      </a:schemeClr>
                    </a:solidFill>
                    <a:effectLst/>
                  </a:rPr>
                  <a:t>sed</a:t>
                </a:r>
                <a:r>
                  <a:rPr lang="pt-BR" dirty="0">
                    <a:solidFill>
                      <a:schemeClr val="bg2">
                        <a:lumMod val="25000"/>
                      </a:schemeClr>
                    </a:solidFill>
                    <a:effectLst/>
                  </a:rPr>
                  <a:t> </a:t>
                </a:r>
                <a:r>
                  <a:rPr lang="pt-BR" dirty="0" err="1">
                    <a:solidFill>
                      <a:schemeClr val="bg2">
                        <a:lumMod val="25000"/>
                      </a:schemeClr>
                    </a:solidFill>
                    <a:effectLst/>
                  </a:rPr>
                  <a:t>ullamcorper</a:t>
                </a:r>
                <a:r>
                  <a:rPr lang="pt-BR" dirty="0">
                    <a:solidFill>
                      <a:schemeClr val="bg2">
                        <a:lumMod val="25000"/>
                      </a:schemeClr>
                    </a:solidFill>
                    <a:effectLst/>
                  </a:rPr>
                  <a:t> mi, </a:t>
                </a:r>
                <a:r>
                  <a:rPr lang="pt-BR" dirty="0" err="1">
                    <a:solidFill>
                      <a:schemeClr val="bg2">
                        <a:lumMod val="25000"/>
                      </a:schemeClr>
                    </a:solidFill>
                    <a:effectLst/>
                  </a:rPr>
                  <a:t>sit</a:t>
                </a:r>
                <a:r>
                  <a:rPr lang="pt-BR" dirty="0">
                    <a:solidFill>
                      <a:schemeClr val="bg2">
                        <a:lumMod val="25000"/>
                      </a:schemeClr>
                    </a:solidFill>
                    <a:effectLst/>
                  </a:rPr>
                  <a:t> </a:t>
                </a:r>
                <a:r>
                  <a:rPr lang="pt-BR" dirty="0" err="1">
                    <a:solidFill>
                      <a:schemeClr val="bg2">
                        <a:lumMod val="25000"/>
                      </a:schemeClr>
                    </a:solidFill>
                    <a:effectLst/>
                  </a:rPr>
                  <a:t>amet</a:t>
                </a:r>
                <a:r>
                  <a:rPr lang="pt-BR" dirty="0">
                    <a:solidFill>
                      <a:schemeClr val="bg2">
                        <a:lumMod val="25000"/>
                      </a:schemeClr>
                    </a:solidFill>
                    <a:effectLst/>
                  </a:rPr>
                  <a:t> </a:t>
                </a:r>
                <a:r>
                  <a:rPr lang="pt-BR" dirty="0" err="1">
                    <a:solidFill>
                      <a:schemeClr val="bg2">
                        <a:lumMod val="25000"/>
                      </a:schemeClr>
                    </a:solidFill>
                    <a:effectLst/>
                  </a:rPr>
                  <a:t>rhoncus</a:t>
                </a:r>
                <a:r>
                  <a:rPr lang="pt-BR" dirty="0">
                    <a:solidFill>
                      <a:schemeClr val="bg2">
                        <a:lumMod val="25000"/>
                      </a:schemeClr>
                    </a:solidFill>
                    <a:effectLst/>
                  </a:rPr>
                  <a:t> </a:t>
                </a:r>
                <a:r>
                  <a:rPr lang="pt-BR" dirty="0" err="1">
                    <a:solidFill>
                      <a:schemeClr val="bg2">
                        <a:lumMod val="25000"/>
                      </a:schemeClr>
                    </a:solidFill>
                    <a:effectLst/>
                  </a:rPr>
                  <a:t>nibh</a:t>
                </a:r>
                <a:r>
                  <a:rPr lang="pt-BR" dirty="0">
                    <a:solidFill>
                      <a:schemeClr val="bg2">
                        <a:lumMod val="25000"/>
                      </a:schemeClr>
                    </a:solidFill>
                    <a:effectLst/>
                  </a:rPr>
                  <a:t>. Nam id ipsum non est </a:t>
                </a:r>
                <a:r>
                  <a:rPr lang="pt-BR" dirty="0" err="1">
                    <a:solidFill>
                      <a:schemeClr val="bg2">
                        <a:lumMod val="25000"/>
                      </a:schemeClr>
                    </a:solidFill>
                    <a:effectLst/>
                  </a:rPr>
                  <a:t>efficitur</a:t>
                </a:r>
                <a:r>
                  <a:rPr lang="pt-BR" dirty="0">
                    <a:solidFill>
                      <a:schemeClr val="bg2">
                        <a:lumMod val="25000"/>
                      </a:schemeClr>
                    </a:solidFill>
                    <a:effectLst/>
                  </a:rPr>
                  <a:t>.</a:t>
                </a:r>
                <a:endParaRPr lang="pt-BR" dirty="0">
                  <a:solidFill>
                    <a:schemeClr val="bg2">
                      <a:lumMod val="25000"/>
                    </a:schemeClr>
                  </a:solidFill>
                </a:endParaRPr>
              </a:p>
            </p:txBody>
          </p:sp>
        </p:grpSp>
      </p:grpSp>
    </p:spTree>
    <p:extLst>
      <p:ext uri="{BB962C8B-B14F-4D97-AF65-F5344CB8AC3E}">
        <p14:creationId xmlns:p14="http://schemas.microsoft.com/office/powerpoint/2010/main" val="150469468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 name="Agrupar 12">
            <a:extLst>
              <a:ext uri="{FF2B5EF4-FFF2-40B4-BE49-F238E27FC236}">
                <a16:creationId xmlns:a16="http://schemas.microsoft.com/office/drawing/2014/main" id="{39AC030F-F929-6C88-6994-35DC5367473E}"/>
              </a:ext>
            </a:extLst>
          </p:cNvPr>
          <p:cNvGrpSpPr/>
          <p:nvPr/>
        </p:nvGrpSpPr>
        <p:grpSpPr>
          <a:xfrm>
            <a:off x="12639639" y="2059215"/>
            <a:ext cx="3543790" cy="2338614"/>
            <a:chOff x="12639639" y="382815"/>
            <a:chExt cx="3543790" cy="2338614"/>
          </a:xfrm>
        </p:grpSpPr>
        <p:sp>
          <p:nvSpPr>
            <p:cNvPr id="19" name="Balão de Fala: Retângulo 18">
              <a:extLst>
                <a:ext uri="{FF2B5EF4-FFF2-40B4-BE49-F238E27FC236}">
                  <a16:creationId xmlns:a16="http://schemas.microsoft.com/office/drawing/2014/main" id="{7ED42C92-CE2E-A241-462F-1FCA5224AA8B}"/>
                </a:ext>
              </a:extLst>
            </p:cNvPr>
            <p:cNvSpPr/>
            <p:nvPr/>
          </p:nvSpPr>
          <p:spPr>
            <a:xfrm rot="5400000">
              <a:off x="13242227" y="-219773"/>
              <a:ext cx="23386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0" name="CaixaDeTexto 19">
              <a:extLst>
                <a:ext uri="{FF2B5EF4-FFF2-40B4-BE49-F238E27FC236}">
                  <a16:creationId xmlns:a16="http://schemas.microsoft.com/office/drawing/2014/main" id="{078372D1-5883-8D27-60B4-9AB6F8936B6D}"/>
                </a:ext>
              </a:extLst>
            </p:cNvPr>
            <p:cNvSpPr txBox="1"/>
            <p:nvPr/>
          </p:nvSpPr>
          <p:spPr>
            <a:xfrm>
              <a:off x="12816114" y="638629"/>
              <a:ext cx="3222172" cy="1815882"/>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ajustar a caixa, selecione apenas a parte inferior e utilize o mouse para aumentá-la para baixo.</a:t>
              </a:r>
            </a:p>
          </p:txBody>
        </p:sp>
      </p:grpSp>
      <p:grpSp>
        <p:nvGrpSpPr>
          <p:cNvPr id="21" name="Agrupar 20">
            <a:extLst>
              <a:ext uri="{FF2B5EF4-FFF2-40B4-BE49-F238E27FC236}">
                <a16:creationId xmlns:a16="http://schemas.microsoft.com/office/drawing/2014/main" id="{E7B9FD87-607C-FED5-470B-7ACE6B09A8C7}"/>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852DC624-E864-9B0C-1389-31C9D6B7EC7B}"/>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23DB7B36-97F8-33CE-BC50-43C6AFCC41A4}"/>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temático – Atenção</a:t>
              </a:r>
            </a:p>
          </p:txBody>
        </p:sp>
      </p:grpSp>
      <p:grpSp>
        <p:nvGrpSpPr>
          <p:cNvPr id="18" name="Agrupar 17">
            <a:extLst>
              <a:ext uri="{FF2B5EF4-FFF2-40B4-BE49-F238E27FC236}">
                <a16:creationId xmlns:a16="http://schemas.microsoft.com/office/drawing/2014/main" id="{AD3B0613-DA08-5387-6339-3A43D06E9E9C}"/>
              </a:ext>
            </a:extLst>
          </p:cNvPr>
          <p:cNvGrpSpPr/>
          <p:nvPr/>
        </p:nvGrpSpPr>
        <p:grpSpPr>
          <a:xfrm>
            <a:off x="1025525" y="1756725"/>
            <a:ext cx="10153650" cy="3011792"/>
            <a:chOff x="1025525" y="248637"/>
            <a:chExt cx="10153650" cy="3011792"/>
          </a:xfrm>
        </p:grpSpPr>
        <p:sp>
          <p:nvSpPr>
            <p:cNvPr id="6" name="Retângulo 5">
              <a:extLst>
                <a:ext uri="{FF2B5EF4-FFF2-40B4-BE49-F238E27FC236}">
                  <a16:creationId xmlns:a16="http://schemas.microsoft.com/office/drawing/2014/main" id="{59DE4C9C-4313-82F4-D675-92FCC334671A}"/>
                </a:ext>
              </a:extLst>
            </p:cNvPr>
            <p:cNvSpPr/>
            <p:nvPr/>
          </p:nvSpPr>
          <p:spPr>
            <a:xfrm>
              <a:off x="1025525" y="567440"/>
              <a:ext cx="10153650" cy="269298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B28F9C42-C01A-73AB-234A-0AD537271D40}"/>
                </a:ext>
              </a:extLst>
            </p:cNvPr>
            <p:cNvSpPr txBox="1"/>
            <p:nvPr/>
          </p:nvSpPr>
          <p:spPr>
            <a:xfrm>
              <a:off x="1612899" y="1165119"/>
              <a:ext cx="8991601" cy="369332"/>
            </a:xfrm>
            <a:prstGeom prst="rect">
              <a:avLst/>
            </a:prstGeom>
            <a:noFill/>
          </p:spPr>
          <p:txBody>
            <a:bodyPr wrap="square" rtlCol="0">
              <a:spAutoFit/>
            </a:bodyPr>
            <a:lstStyle/>
            <a:p>
              <a:r>
                <a:rPr lang="pt-BR" b="1">
                  <a:solidFill>
                    <a:schemeClr val="bg1"/>
                  </a:solidFill>
                </a:rPr>
                <a:t>Atenção!</a:t>
              </a:r>
            </a:p>
          </p:txBody>
        </p:sp>
        <p:sp>
          <p:nvSpPr>
            <p:cNvPr id="14" name="CaixaDeTexto 13">
              <a:extLst>
                <a:ext uri="{FF2B5EF4-FFF2-40B4-BE49-F238E27FC236}">
                  <a16:creationId xmlns:a16="http://schemas.microsoft.com/office/drawing/2014/main" id="{5F6F3F64-DFB0-EB3F-BC3C-6B2C1339ECCE}"/>
                </a:ext>
              </a:extLst>
            </p:cNvPr>
            <p:cNvSpPr txBox="1"/>
            <p:nvPr/>
          </p:nvSpPr>
          <p:spPr>
            <a:xfrm>
              <a:off x="1612899" y="1707209"/>
              <a:ext cx="8991601" cy="1200329"/>
            </a:xfrm>
            <a:prstGeom prst="rect">
              <a:avLst/>
            </a:prstGeom>
            <a:noFill/>
          </p:spPr>
          <p:txBody>
            <a:bodyPr wrap="square" rtlCol="0">
              <a:spAutoFit/>
            </a:bodyPr>
            <a:lstStyle/>
            <a:p>
              <a:r>
                <a:rPr lang="pt-BR" dirty="0">
                  <a:solidFill>
                    <a:schemeClr val="bg1"/>
                  </a:solidFill>
                  <a:effectLst/>
                </a:rPr>
                <a:t>Lorem ipsum </a:t>
              </a:r>
              <a:r>
                <a:rPr lang="pt-BR" dirty="0" err="1">
                  <a:solidFill>
                    <a:schemeClr val="bg1"/>
                  </a:solidFill>
                  <a:effectLst/>
                </a:rPr>
                <a:t>dolor</a:t>
              </a:r>
              <a:r>
                <a:rPr lang="pt-BR" dirty="0">
                  <a:solidFill>
                    <a:schemeClr val="bg1"/>
                  </a:solidFill>
                  <a:effectLst/>
                </a:rPr>
                <a:t> </a:t>
              </a:r>
              <a:r>
                <a:rPr lang="pt-BR" dirty="0" err="1">
                  <a:solidFill>
                    <a:schemeClr val="bg1"/>
                  </a:solidFill>
                  <a:effectLst/>
                </a:rPr>
                <a:t>sit</a:t>
              </a:r>
              <a:r>
                <a:rPr lang="pt-BR" dirty="0">
                  <a:solidFill>
                    <a:schemeClr val="bg1"/>
                  </a:solidFill>
                  <a:effectLst/>
                </a:rPr>
                <a:t> </a:t>
              </a:r>
              <a:r>
                <a:rPr lang="pt-BR" dirty="0" err="1">
                  <a:solidFill>
                    <a:schemeClr val="bg1"/>
                  </a:solidFill>
                  <a:effectLst/>
                </a:rPr>
                <a:t>amet</a:t>
              </a:r>
              <a:r>
                <a:rPr lang="pt-BR" dirty="0">
                  <a:solidFill>
                    <a:schemeClr val="bg1"/>
                  </a:solidFill>
                  <a:effectLst/>
                </a:rPr>
                <a:t>, </a:t>
              </a:r>
              <a:r>
                <a:rPr lang="pt-BR" dirty="0" err="1">
                  <a:solidFill>
                    <a:schemeClr val="bg1"/>
                  </a:solidFill>
                  <a:effectLst/>
                </a:rPr>
                <a:t>consectetur</a:t>
              </a:r>
              <a:r>
                <a:rPr lang="pt-BR" dirty="0">
                  <a:solidFill>
                    <a:schemeClr val="bg1"/>
                  </a:solidFill>
                  <a:effectLst/>
                </a:rPr>
                <a:t> </a:t>
              </a:r>
              <a:r>
                <a:rPr lang="pt-BR" dirty="0" err="1">
                  <a:solidFill>
                    <a:schemeClr val="bg1"/>
                  </a:solidFill>
                  <a:effectLst/>
                </a:rPr>
                <a:t>adipiscing</a:t>
              </a:r>
              <a:r>
                <a:rPr lang="pt-BR" dirty="0">
                  <a:solidFill>
                    <a:schemeClr val="bg1"/>
                  </a:solidFill>
                  <a:effectLst/>
                </a:rPr>
                <a:t> </a:t>
              </a:r>
              <a:r>
                <a:rPr lang="pt-BR" dirty="0" err="1">
                  <a:solidFill>
                    <a:schemeClr val="bg1"/>
                  </a:solidFill>
                  <a:effectLst/>
                </a:rPr>
                <a:t>elit</a:t>
              </a:r>
              <a:r>
                <a:rPr lang="pt-BR" dirty="0">
                  <a:solidFill>
                    <a:schemeClr val="bg1"/>
                  </a:solidFill>
                  <a:effectLst/>
                </a:rPr>
                <a:t>. </a:t>
              </a:r>
              <a:r>
                <a:rPr lang="pt-BR" dirty="0" err="1">
                  <a:solidFill>
                    <a:schemeClr val="bg1"/>
                  </a:solidFill>
                  <a:effectLst/>
                </a:rPr>
                <a:t>Donec</a:t>
              </a:r>
              <a:r>
                <a:rPr lang="pt-BR" dirty="0">
                  <a:solidFill>
                    <a:schemeClr val="bg1"/>
                  </a:solidFill>
                  <a:effectLst/>
                </a:rPr>
                <a:t> gravida </a:t>
              </a:r>
              <a:r>
                <a:rPr lang="pt-BR" dirty="0" err="1">
                  <a:solidFill>
                    <a:schemeClr val="bg1"/>
                  </a:solidFill>
                  <a:effectLst/>
                </a:rPr>
                <a:t>vehicula</a:t>
              </a:r>
              <a:r>
                <a:rPr lang="pt-BR" dirty="0">
                  <a:solidFill>
                    <a:schemeClr val="bg1"/>
                  </a:solidFill>
                  <a:effectLst/>
                </a:rPr>
                <a:t> </a:t>
              </a:r>
              <a:r>
                <a:rPr lang="pt-BR" dirty="0" err="1">
                  <a:solidFill>
                    <a:schemeClr val="bg1"/>
                  </a:solidFill>
                  <a:effectLst/>
                </a:rPr>
                <a:t>sollicitudin</a:t>
              </a:r>
              <a:r>
                <a:rPr lang="pt-BR" dirty="0">
                  <a:solidFill>
                    <a:schemeClr val="bg1"/>
                  </a:solidFill>
                  <a:effectLst/>
                </a:rPr>
                <a:t>. </a:t>
              </a:r>
              <a:r>
                <a:rPr lang="pt-BR" dirty="0" err="1">
                  <a:solidFill>
                    <a:schemeClr val="bg1"/>
                  </a:solidFill>
                  <a:effectLst/>
                </a:rPr>
                <a:t>Duis</a:t>
              </a:r>
              <a:r>
                <a:rPr lang="pt-BR" dirty="0">
                  <a:solidFill>
                    <a:schemeClr val="bg1"/>
                  </a:solidFill>
                  <a:effectLst/>
                </a:rPr>
                <a:t> erat massa, </a:t>
              </a:r>
              <a:r>
                <a:rPr lang="pt-BR" dirty="0" err="1">
                  <a:solidFill>
                    <a:schemeClr val="bg1"/>
                  </a:solidFill>
                  <a:effectLst/>
                </a:rPr>
                <a:t>fringilla</a:t>
              </a:r>
              <a:r>
                <a:rPr lang="pt-BR" dirty="0">
                  <a:solidFill>
                    <a:schemeClr val="bg1"/>
                  </a:solidFill>
                  <a:effectLst/>
                </a:rPr>
                <a:t> </a:t>
              </a:r>
              <a:r>
                <a:rPr lang="pt-BR" dirty="0" err="1">
                  <a:solidFill>
                    <a:schemeClr val="bg1"/>
                  </a:solidFill>
                  <a:effectLst/>
                </a:rPr>
                <a:t>vel</a:t>
              </a:r>
              <a:r>
                <a:rPr lang="pt-BR" dirty="0">
                  <a:solidFill>
                    <a:schemeClr val="bg1"/>
                  </a:solidFill>
                  <a:effectLst/>
                </a:rPr>
                <a:t> </a:t>
              </a:r>
              <a:r>
                <a:rPr lang="pt-BR" dirty="0" err="1">
                  <a:solidFill>
                    <a:schemeClr val="bg1"/>
                  </a:solidFill>
                  <a:effectLst/>
                </a:rPr>
                <a:t>elit</a:t>
              </a:r>
              <a:r>
                <a:rPr lang="pt-BR" dirty="0">
                  <a:solidFill>
                    <a:schemeClr val="bg1"/>
                  </a:solidFill>
                  <a:effectLst/>
                </a:rPr>
                <a:t> a, </a:t>
              </a:r>
              <a:r>
                <a:rPr lang="pt-BR" dirty="0" err="1">
                  <a:solidFill>
                    <a:schemeClr val="bg1"/>
                  </a:solidFill>
                  <a:effectLst/>
                </a:rPr>
                <a:t>semper</a:t>
              </a:r>
              <a:r>
                <a:rPr lang="pt-BR" dirty="0">
                  <a:solidFill>
                    <a:schemeClr val="bg1"/>
                  </a:solidFill>
                  <a:effectLst/>
                </a:rPr>
                <a:t> </a:t>
              </a:r>
              <a:r>
                <a:rPr lang="pt-BR" dirty="0" err="1">
                  <a:solidFill>
                    <a:schemeClr val="bg1"/>
                  </a:solidFill>
                  <a:effectLst/>
                </a:rPr>
                <a:t>venenatis</a:t>
              </a:r>
              <a:r>
                <a:rPr lang="pt-BR" dirty="0">
                  <a:solidFill>
                    <a:schemeClr val="bg1"/>
                  </a:solidFill>
                  <a:effectLst/>
                </a:rPr>
                <a:t> massa. </a:t>
              </a:r>
              <a:r>
                <a:rPr lang="pt-BR" dirty="0" err="1">
                  <a:solidFill>
                    <a:schemeClr val="bg1"/>
                  </a:solidFill>
                  <a:effectLst/>
                </a:rPr>
                <a:t>Praesent</a:t>
              </a:r>
              <a:r>
                <a:rPr lang="pt-BR" dirty="0">
                  <a:solidFill>
                    <a:schemeClr val="bg1"/>
                  </a:solidFill>
                  <a:effectLst/>
                </a:rPr>
                <a:t> ut sem </a:t>
              </a:r>
              <a:r>
                <a:rPr lang="pt-BR" dirty="0" err="1">
                  <a:solidFill>
                    <a:schemeClr val="bg1"/>
                  </a:solidFill>
                  <a:effectLst/>
                </a:rPr>
                <a:t>lacinia</a:t>
              </a:r>
              <a:r>
                <a:rPr lang="pt-BR" dirty="0">
                  <a:solidFill>
                    <a:schemeClr val="bg1"/>
                  </a:solidFill>
                  <a:effectLst/>
                </a:rPr>
                <a:t>, </a:t>
              </a:r>
              <a:r>
                <a:rPr lang="pt-BR" dirty="0" err="1">
                  <a:solidFill>
                    <a:schemeClr val="bg1"/>
                  </a:solidFill>
                  <a:effectLst/>
                </a:rPr>
                <a:t>iaculis</a:t>
              </a:r>
              <a:r>
                <a:rPr lang="pt-BR" dirty="0">
                  <a:solidFill>
                    <a:schemeClr val="bg1"/>
                  </a:solidFill>
                  <a:effectLst/>
                </a:rPr>
                <a:t> urna </a:t>
              </a:r>
              <a:r>
                <a:rPr lang="pt-BR" dirty="0" err="1">
                  <a:solidFill>
                    <a:schemeClr val="bg1"/>
                  </a:solidFill>
                  <a:effectLst/>
                </a:rPr>
                <a:t>vel</a:t>
              </a:r>
              <a:r>
                <a:rPr lang="pt-BR" dirty="0">
                  <a:solidFill>
                    <a:schemeClr val="bg1"/>
                  </a:solidFill>
                  <a:effectLst/>
                </a:rPr>
                <a:t>, </a:t>
              </a:r>
              <a:r>
                <a:rPr lang="pt-BR" dirty="0" err="1">
                  <a:solidFill>
                    <a:schemeClr val="bg1"/>
                  </a:solidFill>
                  <a:effectLst/>
                </a:rPr>
                <a:t>laoreet</a:t>
              </a:r>
              <a:r>
                <a:rPr lang="pt-BR" dirty="0">
                  <a:solidFill>
                    <a:schemeClr val="bg1"/>
                  </a:solidFill>
                  <a:effectLst/>
                </a:rPr>
                <a:t> </a:t>
              </a:r>
              <a:r>
                <a:rPr lang="pt-BR" dirty="0" err="1">
                  <a:solidFill>
                    <a:schemeClr val="bg1"/>
                  </a:solidFill>
                  <a:effectLst/>
                </a:rPr>
                <a:t>turpis</a:t>
              </a:r>
              <a:r>
                <a:rPr lang="pt-BR" dirty="0">
                  <a:solidFill>
                    <a:schemeClr val="bg1"/>
                  </a:solidFill>
                  <a:effectLst/>
                </a:rPr>
                <a:t>. </a:t>
              </a:r>
              <a:r>
                <a:rPr lang="pt-BR" dirty="0" err="1">
                  <a:solidFill>
                    <a:schemeClr val="bg1"/>
                  </a:solidFill>
                  <a:effectLst/>
                </a:rPr>
                <a:t>Suspendisse</a:t>
              </a:r>
              <a:r>
                <a:rPr lang="pt-BR" dirty="0">
                  <a:solidFill>
                    <a:schemeClr val="bg1"/>
                  </a:solidFill>
                  <a:effectLst/>
                </a:rPr>
                <a:t> </a:t>
              </a:r>
              <a:r>
                <a:rPr lang="pt-BR" dirty="0" err="1">
                  <a:solidFill>
                    <a:schemeClr val="bg1"/>
                  </a:solidFill>
                  <a:effectLst/>
                </a:rPr>
                <a:t>pulvinar</a:t>
              </a:r>
              <a:r>
                <a:rPr lang="pt-BR" dirty="0">
                  <a:solidFill>
                    <a:schemeClr val="bg1"/>
                  </a:solidFill>
                  <a:effectLst/>
                </a:rPr>
                <a:t> </a:t>
              </a:r>
              <a:r>
                <a:rPr lang="pt-BR" dirty="0" err="1">
                  <a:solidFill>
                    <a:schemeClr val="bg1"/>
                  </a:solidFill>
                  <a:effectLst/>
                </a:rPr>
                <a:t>bibendum</a:t>
              </a:r>
              <a:r>
                <a:rPr lang="pt-BR" dirty="0">
                  <a:solidFill>
                    <a:schemeClr val="bg1"/>
                  </a:solidFill>
                  <a:effectLst/>
                </a:rPr>
                <a:t> augue, </a:t>
              </a:r>
              <a:r>
                <a:rPr lang="pt-BR" dirty="0" err="1">
                  <a:solidFill>
                    <a:schemeClr val="bg1"/>
                  </a:solidFill>
                  <a:effectLst/>
                </a:rPr>
                <a:t>sagittis</a:t>
              </a:r>
              <a:r>
                <a:rPr lang="pt-BR" dirty="0">
                  <a:solidFill>
                    <a:schemeClr val="bg1"/>
                  </a:solidFill>
                  <a:effectLst/>
                </a:rPr>
                <a:t> </a:t>
              </a:r>
              <a:r>
                <a:rPr lang="pt-BR" dirty="0" err="1">
                  <a:solidFill>
                    <a:schemeClr val="bg1"/>
                  </a:solidFill>
                  <a:effectLst/>
                </a:rPr>
                <a:t>interdum</a:t>
              </a:r>
              <a:r>
                <a:rPr lang="pt-BR" dirty="0">
                  <a:solidFill>
                    <a:schemeClr val="bg1"/>
                  </a:solidFill>
                  <a:effectLst/>
                </a:rPr>
                <a:t> </a:t>
              </a:r>
              <a:r>
                <a:rPr lang="pt-BR" dirty="0" err="1">
                  <a:solidFill>
                    <a:schemeClr val="bg1"/>
                  </a:solidFill>
                  <a:effectLst/>
                </a:rPr>
                <a:t>nulla</a:t>
              </a:r>
              <a:r>
                <a:rPr lang="pt-BR" dirty="0">
                  <a:solidFill>
                    <a:schemeClr val="bg1"/>
                  </a:solidFill>
                  <a:effectLst/>
                </a:rPr>
                <a:t> </a:t>
              </a:r>
              <a:r>
                <a:rPr lang="pt-BR" dirty="0" err="1">
                  <a:solidFill>
                    <a:schemeClr val="bg1"/>
                  </a:solidFill>
                  <a:effectLst/>
                </a:rPr>
                <a:t>rutrum</a:t>
              </a:r>
              <a:r>
                <a:rPr lang="pt-BR" dirty="0">
                  <a:solidFill>
                    <a:schemeClr val="bg1"/>
                  </a:solidFill>
                  <a:effectLst/>
                </a:rPr>
                <a:t> </a:t>
              </a:r>
              <a:r>
                <a:rPr lang="pt-BR" dirty="0" err="1">
                  <a:solidFill>
                    <a:schemeClr val="bg1"/>
                  </a:solidFill>
                  <a:effectLst/>
                </a:rPr>
                <a:t>sed</a:t>
              </a:r>
              <a:r>
                <a:rPr lang="pt-BR" dirty="0">
                  <a:solidFill>
                    <a:schemeClr val="bg1"/>
                  </a:solidFill>
                  <a:effectLst/>
                </a:rPr>
                <a:t>. </a:t>
              </a:r>
              <a:r>
                <a:rPr lang="pt-BR" dirty="0" err="1">
                  <a:solidFill>
                    <a:schemeClr val="bg1"/>
                  </a:solidFill>
                  <a:effectLst/>
                </a:rPr>
                <a:t>Curabitur</a:t>
              </a:r>
              <a:r>
                <a:rPr lang="pt-BR" dirty="0">
                  <a:solidFill>
                    <a:schemeClr val="bg1"/>
                  </a:solidFill>
                  <a:effectLst/>
                </a:rPr>
                <a:t> </a:t>
              </a:r>
              <a:r>
                <a:rPr lang="pt-BR" dirty="0" err="1">
                  <a:solidFill>
                    <a:schemeClr val="bg1"/>
                  </a:solidFill>
                  <a:effectLst/>
                </a:rPr>
                <a:t>sed</a:t>
              </a:r>
              <a:r>
                <a:rPr lang="pt-BR" dirty="0">
                  <a:solidFill>
                    <a:schemeClr val="bg1"/>
                  </a:solidFill>
                  <a:effectLst/>
                </a:rPr>
                <a:t> </a:t>
              </a:r>
              <a:r>
                <a:rPr lang="pt-BR" dirty="0" err="1">
                  <a:solidFill>
                    <a:schemeClr val="bg1"/>
                  </a:solidFill>
                  <a:effectLst/>
                </a:rPr>
                <a:t>ullamcorper</a:t>
              </a:r>
              <a:r>
                <a:rPr lang="pt-BR" dirty="0">
                  <a:solidFill>
                    <a:schemeClr val="bg1"/>
                  </a:solidFill>
                  <a:effectLst/>
                </a:rPr>
                <a:t> mi, </a:t>
              </a:r>
              <a:r>
                <a:rPr lang="pt-BR" dirty="0" err="1">
                  <a:solidFill>
                    <a:schemeClr val="bg1"/>
                  </a:solidFill>
                  <a:effectLst/>
                </a:rPr>
                <a:t>sit</a:t>
              </a:r>
              <a:r>
                <a:rPr lang="pt-BR" dirty="0">
                  <a:solidFill>
                    <a:schemeClr val="bg1"/>
                  </a:solidFill>
                  <a:effectLst/>
                </a:rPr>
                <a:t> </a:t>
              </a:r>
              <a:r>
                <a:rPr lang="pt-BR" dirty="0" err="1">
                  <a:solidFill>
                    <a:schemeClr val="bg1"/>
                  </a:solidFill>
                  <a:effectLst/>
                </a:rPr>
                <a:t>amet</a:t>
              </a:r>
              <a:r>
                <a:rPr lang="pt-BR" dirty="0">
                  <a:solidFill>
                    <a:schemeClr val="bg1"/>
                  </a:solidFill>
                  <a:effectLst/>
                </a:rPr>
                <a:t> </a:t>
              </a:r>
              <a:r>
                <a:rPr lang="pt-BR" dirty="0" err="1">
                  <a:solidFill>
                    <a:schemeClr val="bg1"/>
                  </a:solidFill>
                  <a:effectLst/>
                </a:rPr>
                <a:t>rhoncus</a:t>
              </a:r>
              <a:r>
                <a:rPr lang="pt-BR" dirty="0">
                  <a:solidFill>
                    <a:schemeClr val="bg1"/>
                  </a:solidFill>
                  <a:effectLst/>
                </a:rPr>
                <a:t> </a:t>
              </a:r>
              <a:r>
                <a:rPr lang="pt-BR" dirty="0" err="1">
                  <a:solidFill>
                    <a:schemeClr val="bg1"/>
                  </a:solidFill>
                  <a:effectLst/>
                </a:rPr>
                <a:t>nibh</a:t>
              </a:r>
              <a:r>
                <a:rPr lang="pt-BR" dirty="0">
                  <a:solidFill>
                    <a:schemeClr val="bg1"/>
                  </a:solidFill>
                  <a:effectLst/>
                </a:rPr>
                <a:t>. Nam id ipsum non est </a:t>
              </a:r>
              <a:r>
                <a:rPr lang="pt-BR" dirty="0" err="1">
                  <a:solidFill>
                    <a:schemeClr val="bg1"/>
                  </a:solidFill>
                  <a:effectLst/>
                </a:rPr>
                <a:t>efficitur</a:t>
              </a:r>
              <a:r>
                <a:rPr lang="pt-BR" dirty="0">
                  <a:solidFill>
                    <a:schemeClr val="bg1"/>
                  </a:solidFill>
                  <a:effectLst/>
                </a:rPr>
                <a:t>.</a:t>
              </a:r>
              <a:endParaRPr lang="pt-BR" dirty="0">
                <a:solidFill>
                  <a:schemeClr val="bg1"/>
                </a:solidFill>
              </a:endParaRPr>
            </a:p>
          </p:txBody>
        </p:sp>
        <p:pic>
          <p:nvPicPr>
            <p:cNvPr id="17" name="Imagem 16">
              <a:extLst>
                <a:ext uri="{FF2B5EF4-FFF2-40B4-BE49-F238E27FC236}">
                  <a16:creationId xmlns:a16="http://schemas.microsoft.com/office/drawing/2014/main" id="{F4DE75C7-CC5D-0532-3AE5-06C91E45269B}"/>
                </a:ext>
              </a:extLst>
            </p:cNvPr>
            <p:cNvPicPr preferRelativeResize="0">
              <a:picLocks/>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612899" y="248637"/>
              <a:ext cx="643274" cy="637606"/>
            </a:xfrm>
            <a:prstGeom prst="ellipse">
              <a:avLst/>
            </a:prstGeom>
          </p:spPr>
        </p:pic>
      </p:grpSp>
    </p:spTree>
    <p:extLst>
      <p:ext uri="{BB962C8B-B14F-4D97-AF65-F5344CB8AC3E}">
        <p14:creationId xmlns:p14="http://schemas.microsoft.com/office/powerpoint/2010/main" val="172577092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EC7965D3-B0FA-74D8-FB36-A5ABF9408793}"/>
              </a:ext>
            </a:extLst>
          </p:cNvPr>
          <p:cNvGrpSpPr/>
          <p:nvPr/>
        </p:nvGrpSpPr>
        <p:grpSpPr>
          <a:xfrm>
            <a:off x="799746" y="3001264"/>
            <a:ext cx="10373079" cy="966631"/>
            <a:chOff x="799746" y="2264253"/>
            <a:chExt cx="10373079" cy="966631"/>
          </a:xfrm>
        </p:grpSpPr>
        <p:sp>
          <p:nvSpPr>
            <p:cNvPr id="3" name="CaixaDeTexto 2">
              <a:extLst>
                <a:ext uri="{FF2B5EF4-FFF2-40B4-BE49-F238E27FC236}">
                  <a16:creationId xmlns:a16="http://schemas.microsoft.com/office/drawing/2014/main" id="{2753E9E2-5C57-FBB0-FD3F-4C990BC29EF9}"/>
                </a:ext>
              </a:extLst>
            </p:cNvPr>
            <p:cNvSpPr txBox="1"/>
            <p:nvPr/>
          </p:nvSpPr>
          <p:spPr>
            <a:xfrm>
              <a:off x="1019175" y="2332071"/>
              <a:ext cx="10153650" cy="830997"/>
            </a:xfrm>
            <a:prstGeom prst="rect">
              <a:avLst/>
            </a:prstGeom>
            <a:noFill/>
          </p:spPr>
          <p:txBody>
            <a:bodyPr wrap="square">
              <a:spAutoFit/>
            </a:bodyPr>
            <a:lstStyle/>
            <a:p>
              <a:r>
                <a:rPr lang="pt-BR" sz="2400" dirty="0">
                  <a:effectLst/>
                </a:rPr>
                <a:t>Lorem ipsum </a:t>
              </a:r>
              <a:r>
                <a:rPr lang="pt-BR" sz="2400" dirty="0" err="1">
                  <a:effectLst/>
                </a:rPr>
                <a:t>dolor</a:t>
              </a:r>
              <a:r>
                <a:rPr lang="pt-BR" sz="2400" dirty="0">
                  <a:effectLst/>
                </a:rPr>
                <a:t> </a:t>
              </a:r>
              <a:r>
                <a:rPr lang="pt-BR" sz="2400" dirty="0" err="1">
                  <a:effectLst/>
                </a:rPr>
                <a:t>sit</a:t>
              </a:r>
              <a:r>
                <a:rPr lang="pt-BR" sz="2400" dirty="0">
                  <a:effectLst/>
                </a:rPr>
                <a:t> </a:t>
              </a:r>
              <a:r>
                <a:rPr lang="pt-BR" sz="2400" dirty="0" err="1">
                  <a:effectLst/>
                </a:rPr>
                <a:t>amet</a:t>
              </a:r>
              <a:r>
                <a:rPr lang="pt-BR" sz="2400" dirty="0">
                  <a:effectLst/>
                </a:rPr>
                <a:t>, </a:t>
              </a:r>
              <a:r>
                <a:rPr lang="pt-BR" sz="2400" dirty="0" err="1">
                  <a:effectLst/>
                </a:rPr>
                <a:t>consectetur</a:t>
              </a:r>
              <a:r>
                <a:rPr lang="pt-BR" sz="2400" dirty="0">
                  <a:effectLst/>
                </a:rPr>
                <a:t> </a:t>
              </a:r>
              <a:r>
                <a:rPr lang="pt-BR" sz="2400" dirty="0" err="1">
                  <a:effectLst/>
                </a:rPr>
                <a:t>adipiscing</a:t>
              </a:r>
              <a:r>
                <a:rPr lang="pt-BR" sz="2400" dirty="0">
                  <a:effectLst/>
                </a:rPr>
                <a:t> </a:t>
              </a:r>
              <a:r>
                <a:rPr lang="pt-BR" sz="2400" dirty="0" err="1">
                  <a:effectLst/>
                </a:rPr>
                <a:t>elit</a:t>
              </a:r>
              <a:r>
                <a:rPr lang="pt-BR" sz="2400" dirty="0">
                  <a:effectLst/>
                </a:rPr>
                <a:t>. </a:t>
              </a:r>
              <a:r>
                <a:rPr lang="pt-BR" sz="2400" dirty="0" err="1">
                  <a:effectLst/>
                </a:rPr>
                <a:t>Duis</a:t>
              </a:r>
              <a:r>
                <a:rPr lang="pt-BR" sz="2400" dirty="0">
                  <a:effectLst/>
                </a:rPr>
                <a:t> </a:t>
              </a:r>
              <a:r>
                <a:rPr lang="pt-BR" sz="2400" dirty="0" err="1">
                  <a:effectLst/>
                </a:rPr>
                <a:t>efficitur</a:t>
              </a:r>
              <a:r>
                <a:rPr lang="pt-BR" sz="2400" dirty="0">
                  <a:effectLst/>
                </a:rPr>
                <a:t> </a:t>
              </a:r>
              <a:r>
                <a:rPr lang="pt-BR" sz="2400" dirty="0" err="1">
                  <a:effectLst/>
                </a:rPr>
                <a:t>sit</a:t>
              </a:r>
              <a:r>
                <a:rPr lang="pt-BR" sz="2400" dirty="0">
                  <a:effectLst/>
                </a:rPr>
                <a:t> </a:t>
              </a:r>
              <a:r>
                <a:rPr lang="pt-BR" sz="2400" dirty="0" err="1">
                  <a:effectLst/>
                </a:rPr>
                <a:t>amet</a:t>
              </a:r>
              <a:r>
                <a:rPr lang="pt-BR" sz="2400" dirty="0">
                  <a:effectLst/>
                </a:rPr>
                <a:t> urna </a:t>
              </a:r>
              <a:r>
                <a:rPr lang="pt-BR" sz="2400" dirty="0" err="1">
                  <a:effectLst/>
                </a:rPr>
                <a:t>vel</a:t>
              </a:r>
              <a:r>
                <a:rPr lang="pt-BR" sz="2400" dirty="0">
                  <a:effectLst/>
                </a:rPr>
                <a:t> </a:t>
              </a:r>
              <a:r>
                <a:rPr lang="pt-BR" sz="2400" dirty="0" err="1">
                  <a:effectLst/>
                </a:rPr>
                <a:t>vestibulum</a:t>
              </a:r>
              <a:r>
                <a:rPr lang="pt-BR" sz="2400" dirty="0">
                  <a:effectLst/>
                </a:rPr>
                <a:t>.</a:t>
              </a:r>
              <a:endParaRPr lang="pt-BR" sz="2400" dirty="0"/>
            </a:p>
          </p:txBody>
        </p:sp>
        <p:sp>
          <p:nvSpPr>
            <p:cNvPr id="2" name="Retângulo: Cantos Arredondados 1">
              <a:extLst>
                <a:ext uri="{FF2B5EF4-FFF2-40B4-BE49-F238E27FC236}">
                  <a16:creationId xmlns:a16="http://schemas.microsoft.com/office/drawing/2014/main" id="{7421A0B7-BFA7-FC0F-5A4A-DB4BB3233C6F}"/>
                </a:ext>
              </a:extLst>
            </p:cNvPr>
            <p:cNvSpPr/>
            <p:nvPr/>
          </p:nvSpPr>
          <p:spPr>
            <a:xfrm>
              <a:off x="799746" y="2264253"/>
              <a:ext cx="65099" cy="966631"/>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 name="Agrupar 13">
            <a:extLst>
              <a:ext uri="{FF2B5EF4-FFF2-40B4-BE49-F238E27FC236}">
                <a16:creationId xmlns:a16="http://schemas.microsoft.com/office/drawing/2014/main" id="{6FD50228-98B3-6E2A-A92E-6DABBA63C83A}"/>
              </a:ext>
            </a:extLst>
          </p:cNvPr>
          <p:cNvGrpSpPr/>
          <p:nvPr/>
        </p:nvGrpSpPr>
        <p:grpSpPr>
          <a:xfrm>
            <a:off x="12639639" y="2059216"/>
            <a:ext cx="3543790" cy="1699987"/>
            <a:chOff x="12639639" y="382816"/>
            <a:chExt cx="3543790" cy="1699987"/>
          </a:xfrm>
        </p:grpSpPr>
        <p:sp>
          <p:nvSpPr>
            <p:cNvPr id="15" name="Balão de Fala: Retângulo 14">
              <a:extLst>
                <a:ext uri="{FF2B5EF4-FFF2-40B4-BE49-F238E27FC236}">
                  <a16:creationId xmlns:a16="http://schemas.microsoft.com/office/drawing/2014/main" id="{A5FD046C-EA2A-A311-DE1E-B7193E3FAA20}"/>
                </a:ext>
              </a:extLst>
            </p:cNvPr>
            <p:cNvSpPr/>
            <p:nvPr/>
          </p:nvSpPr>
          <p:spPr>
            <a:xfrm rot="5400000">
              <a:off x="13561540" y="-539085"/>
              <a:ext cx="1699987"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6" name="CaixaDeTexto 15">
              <a:extLst>
                <a:ext uri="{FF2B5EF4-FFF2-40B4-BE49-F238E27FC236}">
                  <a16:creationId xmlns:a16="http://schemas.microsoft.com/office/drawing/2014/main" id="{5AE38F5D-BB5C-D3AD-6E80-14A2D1184303}"/>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Os recursos estão agrupados. Para ajustar a caixa de texto, aumente a linha apenas na respectiva camada.</a:t>
              </a:r>
            </a:p>
          </p:txBody>
        </p:sp>
      </p:grpSp>
      <p:grpSp>
        <p:nvGrpSpPr>
          <p:cNvPr id="19" name="Agrupar 18">
            <a:extLst>
              <a:ext uri="{FF2B5EF4-FFF2-40B4-BE49-F238E27FC236}">
                <a16:creationId xmlns:a16="http://schemas.microsoft.com/office/drawing/2014/main" id="{4C31825E-6B45-8494-91B0-327AD36BB51F}"/>
              </a:ext>
            </a:extLst>
          </p:cNvPr>
          <p:cNvGrpSpPr/>
          <p:nvPr/>
        </p:nvGrpSpPr>
        <p:grpSpPr>
          <a:xfrm>
            <a:off x="12639638" y="539973"/>
            <a:ext cx="3543790" cy="1373961"/>
            <a:chOff x="12639639" y="382815"/>
            <a:chExt cx="3543790" cy="1373961"/>
          </a:xfrm>
        </p:grpSpPr>
        <p:sp>
          <p:nvSpPr>
            <p:cNvPr id="20" name="Balão de Fala: Retângulo 19">
              <a:extLst>
                <a:ext uri="{FF2B5EF4-FFF2-40B4-BE49-F238E27FC236}">
                  <a16:creationId xmlns:a16="http://schemas.microsoft.com/office/drawing/2014/main" id="{CC629761-0669-10CE-6067-B4309865FDAB}"/>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1" name="CaixaDeTexto 20">
              <a:extLst>
                <a:ext uri="{FF2B5EF4-FFF2-40B4-BE49-F238E27FC236}">
                  <a16:creationId xmlns:a16="http://schemas.microsoft.com/office/drawing/2014/main" id="{932BD5E6-D54E-1A76-6BC0-B0F936CCD17A}"/>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Destaque</a:t>
              </a:r>
            </a:p>
          </p:txBody>
        </p:sp>
      </p:grpSp>
    </p:spTree>
    <p:extLst>
      <p:ext uri="{BB962C8B-B14F-4D97-AF65-F5344CB8AC3E}">
        <p14:creationId xmlns:p14="http://schemas.microsoft.com/office/powerpoint/2010/main" val="402390427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Agrupar 26">
            <a:extLst>
              <a:ext uri="{FF2B5EF4-FFF2-40B4-BE49-F238E27FC236}">
                <a16:creationId xmlns:a16="http://schemas.microsoft.com/office/drawing/2014/main" id="{09F5F911-7D10-51F2-2599-95A06EB2F5C2}"/>
              </a:ext>
            </a:extLst>
          </p:cNvPr>
          <p:cNvGrpSpPr/>
          <p:nvPr/>
        </p:nvGrpSpPr>
        <p:grpSpPr>
          <a:xfrm>
            <a:off x="12639639" y="2059216"/>
            <a:ext cx="3543790" cy="2607141"/>
            <a:chOff x="12639639" y="382816"/>
            <a:chExt cx="3543790" cy="2607141"/>
          </a:xfrm>
        </p:grpSpPr>
        <p:sp>
          <p:nvSpPr>
            <p:cNvPr id="28" name="Balão de Fala: Retângulo 27">
              <a:extLst>
                <a:ext uri="{FF2B5EF4-FFF2-40B4-BE49-F238E27FC236}">
                  <a16:creationId xmlns:a16="http://schemas.microsoft.com/office/drawing/2014/main" id="{E34F6BC1-8931-3622-020A-BFDF0C8EBBF1}"/>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9" name="CaixaDeTexto 28">
              <a:extLst>
                <a:ext uri="{FF2B5EF4-FFF2-40B4-BE49-F238E27FC236}">
                  <a16:creationId xmlns:a16="http://schemas.microsoft.com/office/drawing/2014/main" id="{0D03A07E-E872-604F-1C19-9E2F2F0E56F8}"/>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30" name="Agrupar 29">
            <a:extLst>
              <a:ext uri="{FF2B5EF4-FFF2-40B4-BE49-F238E27FC236}">
                <a16:creationId xmlns:a16="http://schemas.microsoft.com/office/drawing/2014/main" id="{EB6EC094-4226-413F-9E9C-51A45D5DF085}"/>
              </a:ext>
            </a:extLst>
          </p:cNvPr>
          <p:cNvGrpSpPr/>
          <p:nvPr/>
        </p:nvGrpSpPr>
        <p:grpSpPr>
          <a:xfrm>
            <a:off x="12639638" y="539973"/>
            <a:ext cx="3543790" cy="1373961"/>
            <a:chOff x="12639639" y="382815"/>
            <a:chExt cx="3543790" cy="1373961"/>
          </a:xfrm>
        </p:grpSpPr>
        <p:sp>
          <p:nvSpPr>
            <p:cNvPr id="31" name="Balão de Fala: Retângulo 30">
              <a:extLst>
                <a:ext uri="{FF2B5EF4-FFF2-40B4-BE49-F238E27FC236}">
                  <a16:creationId xmlns:a16="http://schemas.microsoft.com/office/drawing/2014/main" id="{42BB974D-3AD0-08C1-AD88-07D263E75EEC}"/>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2" name="CaixaDeTexto 31">
              <a:extLst>
                <a:ext uri="{FF2B5EF4-FFF2-40B4-BE49-F238E27FC236}">
                  <a16:creationId xmlns:a16="http://schemas.microsoft.com/office/drawing/2014/main" id="{85F8EE2C-F135-4082-1945-793472869DDF}"/>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paisagem (com e sem legenda). </a:t>
              </a:r>
            </a:p>
          </p:txBody>
        </p:sp>
      </p:grpSp>
      <p:grpSp>
        <p:nvGrpSpPr>
          <p:cNvPr id="4" name="Agrupar 3">
            <a:extLst>
              <a:ext uri="{FF2B5EF4-FFF2-40B4-BE49-F238E27FC236}">
                <a16:creationId xmlns:a16="http://schemas.microsoft.com/office/drawing/2014/main" id="{EE5CA448-3123-C242-4D37-9FC1F69E1FC0}"/>
              </a:ext>
            </a:extLst>
          </p:cNvPr>
          <p:cNvGrpSpPr/>
          <p:nvPr/>
        </p:nvGrpSpPr>
        <p:grpSpPr>
          <a:xfrm>
            <a:off x="2018072" y="1908714"/>
            <a:ext cx="3702178" cy="2581561"/>
            <a:chOff x="2018072" y="1908714"/>
            <a:chExt cx="3702178" cy="2581561"/>
          </a:xfrm>
        </p:grpSpPr>
        <p:sp>
          <p:nvSpPr>
            <p:cNvPr id="19" name="Retângulo 18">
              <a:extLst>
                <a:ext uri="{FF2B5EF4-FFF2-40B4-BE49-F238E27FC236}">
                  <a16:creationId xmlns:a16="http://schemas.microsoft.com/office/drawing/2014/main" id="{8AD0F0AF-8511-E259-AE67-8C21984E50DC}"/>
                </a:ext>
              </a:extLst>
            </p:cNvPr>
            <p:cNvSpPr/>
            <p:nvPr/>
          </p:nvSpPr>
          <p:spPr>
            <a:xfrm>
              <a:off x="2018072" y="1908714"/>
              <a:ext cx="3702178" cy="2088670"/>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 name="Imagem 19">
              <a:extLst>
                <a:ext uri="{FF2B5EF4-FFF2-40B4-BE49-F238E27FC236}">
                  <a16:creationId xmlns:a16="http://schemas.microsoft.com/office/drawing/2014/main" id="{DD7C3EFE-5ABE-A020-B0BB-23DED4DBDC11}"/>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033178" y="1927361"/>
              <a:ext cx="3671967" cy="2051377"/>
            </a:xfrm>
            <a:prstGeom prst="rect">
              <a:avLst/>
            </a:prstGeom>
          </p:spPr>
        </p:pic>
        <p:sp>
          <p:nvSpPr>
            <p:cNvPr id="2" name="CaixaDeTexto 1">
              <a:extLst>
                <a:ext uri="{FF2B5EF4-FFF2-40B4-BE49-F238E27FC236}">
                  <a16:creationId xmlns:a16="http://schemas.microsoft.com/office/drawing/2014/main" id="{020E31F3-51C5-9574-03B3-120878EAFD02}"/>
                </a:ext>
              </a:extLst>
            </p:cNvPr>
            <p:cNvSpPr txBox="1"/>
            <p:nvPr/>
          </p:nvSpPr>
          <p:spPr>
            <a:xfrm>
              <a:off x="2033178" y="4089941"/>
              <a:ext cx="3687072" cy="307777"/>
            </a:xfrm>
            <a:prstGeom prst="rect">
              <a:avLst/>
            </a:prstGeom>
            <a:noFill/>
          </p:spPr>
          <p:txBody>
            <a:bodyPr wrap="square">
              <a:spAutoFit/>
            </a:bodyPr>
            <a:lstStyle/>
            <a:p>
              <a:r>
                <a:rPr lang="pt-BR" sz="1400">
                  <a:effectLst/>
                </a:rPr>
                <a:t>Legenda da imagem</a:t>
              </a:r>
              <a:endParaRPr lang="pt-BR" sz="1400"/>
            </a:p>
          </p:txBody>
        </p:sp>
        <p:cxnSp>
          <p:nvCxnSpPr>
            <p:cNvPr id="3" name="Conector reto 2">
              <a:extLst>
                <a:ext uri="{FF2B5EF4-FFF2-40B4-BE49-F238E27FC236}">
                  <a16:creationId xmlns:a16="http://schemas.microsoft.com/office/drawing/2014/main" id="{135EF726-0EB8-FCD0-F234-B606CE8F72CE}"/>
                </a:ext>
              </a:extLst>
            </p:cNvPr>
            <p:cNvCxnSpPr>
              <a:cxnSpLocks/>
            </p:cNvCxnSpPr>
            <p:nvPr/>
          </p:nvCxnSpPr>
          <p:spPr>
            <a:xfrm>
              <a:off x="2033178" y="4490275"/>
              <a:ext cx="3687072"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grpSp>
      <p:pic>
        <p:nvPicPr>
          <p:cNvPr id="26" name="Imagem 25">
            <a:extLst>
              <a:ext uri="{FF2B5EF4-FFF2-40B4-BE49-F238E27FC236}">
                <a16:creationId xmlns:a16="http://schemas.microsoft.com/office/drawing/2014/main" id="{89B6BC94-2736-27F3-353F-6AC404C8AEE8}"/>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871878" y="1908714"/>
            <a:ext cx="3671967" cy="2051377"/>
          </a:xfrm>
          <a:prstGeom prst="rect">
            <a:avLst/>
          </a:prstGeom>
        </p:spPr>
      </p:pic>
    </p:spTree>
    <p:extLst>
      <p:ext uri="{BB962C8B-B14F-4D97-AF65-F5344CB8AC3E}">
        <p14:creationId xmlns:p14="http://schemas.microsoft.com/office/powerpoint/2010/main" val="31905087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4" name="Agrupar 53">
            <a:extLst>
              <a:ext uri="{FF2B5EF4-FFF2-40B4-BE49-F238E27FC236}">
                <a16:creationId xmlns:a16="http://schemas.microsoft.com/office/drawing/2014/main" id="{AD829C86-D326-3F31-BC57-2555BBFE980C}"/>
              </a:ext>
            </a:extLst>
          </p:cNvPr>
          <p:cNvGrpSpPr/>
          <p:nvPr/>
        </p:nvGrpSpPr>
        <p:grpSpPr>
          <a:xfrm>
            <a:off x="12639639" y="2059216"/>
            <a:ext cx="3543790" cy="2607141"/>
            <a:chOff x="12639639" y="382816"/>
            <a:chExt cx="3543790" cy="2607141"/>
          </a:xfrm>
        </p:grpSpPr>
        <p:sp>
          <p:nvSpPr>
            <p:cNvPr id="55" name="Balão de Fala: Retângulo 54">
              <a:extLst>
                <a:ext uri="{FF2B5EF4-FFF2-40B4-BE49-F238E27FC236}">
                  <a16:creationId xmlns:a16="http://schemas.microsoft.com/office/drawing/2014/main" id="{33534310-903F-CF67-23CA-0AB9EBC214A2}"/>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56" name="CaixaDeTexto 55">
              <a:extLst>
                <a:ext uri="{FF2B5EF4-FFF2-40B4-BE49-F238E27FC236}">
                  <a16:creationId xmlns:a16="http://schemas.microsoft.com/office/drawing/2014/main" id="{ABE7662F-2969-D2B9-4CBD-F55A6604B0CB}"/>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57" name="Agrupar 56">
            <a:extLst>
              <a:ext uri="{FF2B5EF4-FFF2-40B4-BE49-F238E27FC236}">
                <a16:creationId xmlns:a16="http://schemas.microsoft.com/office/drawing/2014/main" id="{945DC855-7B25-A659-50E7-6DACF89EB0FE}"/>
              </a:ext>
            </a:extLst>
          </p:cNvPr>
          <p:cNvGrpSpPr/>
          <p:nvPr/>
        </p:nvGrpSpPr>
        <p:grpSpPr>
          <a:xfrm>
            <a:off x="12639638" y="539973"/>
            <a:ext cx="3543790" cy="1373961"/>
            <a:chOff x="12639639" y="382815"/>
            <a:chExt cx="3543790" cy="1373961"/>
          </a:xfrm>
        </p:grpSpPr>
        <p:sp>
          <p:nvSpPr>
            <p:cNvPr id="58" name="Balão de Fala: Retângulo 57">
              <a:extLst>
                <a:ext uri="{FF2B5EF4-FFF2-40B4-BE49-F238E27FC236}">
                  <a16:creationId xmlns:a16="http://schemas.microsoft.com/office/drawing/2014/main" id="{82ECB91C-A679-24A6-DDC2-ACBDACA5B236}"/>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59" name="CaixaDeTexto 58">
              <a:extLst>
                <a:ext uri="{FF2B5EF4-FFF2-40B4-BE49-F238E27FC236}">
                  <a16:creationId xmlns:a16="http://schemas.microsoft.com/office/drawing/2014/main" id="{97C26D3D-CECB-F941-18DA-DC9A331CD30D}"/>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paisagem - com 2 (com e sem legenda)</a:t>
              </a:r>
            </a:p>
          </p:txBody>
        </p:sp>
      </p:grpSp>
      <p:grpSp>
        <p:nvGrpSpPr>
          <p:cNvPr id="10" name="Agrupar 9">
            <a:extLst>
              <a:ext uri="{FF2B5EF4-FFF2-40B4-BE49-F238E27FC236}">
                <a16:creationId xmlns:a16="http://schemas.microsoft.com/office/drawing/2014/main" id="{6F484D14-DFC7-3B87-FA50-083B6AFC9CB9}"/>
              </a:ext>
            </a:extLst>
          </p:cNvPr>
          <p:cNvGrpSpPr/>
          <p:nvPr/>
        </p:nvGrpSpPr>
        <p:grpSpPr>
          <a:xfrm>
            <a:off x="2033178" y="904893"/>
            <a:ext cx="3687072" cy="2562914"/>
            <a:chOff x="2033178" y="904893"/>
            <a:chExt cx="3687072" cy="2562914"/>
          </a:xfrm>
        </p:grpSpPr>
        <p:pic>
          <p:nvPicPr>
            <p:cNvPr id="4" name="Imagem 3">
              <a:extLst>
                <a:ext uri="{FF2B5EF4-FFF2-40B4-BE49-F238E27FC236}">
                  <a16:creationId xmlns:a16="http://schemas.microsoft.com/office/drawing/2014/main" id="{CFFC79FD-7F81-334C-85C1-C010FEE01D89}"/>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033178" y="904893"/>
              <a:ext cx="3671967" cy="2051377"/>
            </a:xfrm>
            <a:prstGeom prst="rect">
              <a:avLst/>
            </a:prstGeom>
          </p:spPr>
        </p:pic>
        <p:sp>
          <p:nvSpPr>
            <p:cNvPr id="5" name="CaixaDeTexto 4">
              <a:extLst>
                <a:ext uri="{FF2B5EF4-FFF2-40B4-BE49-F238E27FC236}">
                  <a16:creationId xmlns:a16="http://schemas.microsoft.com/office/drawing/2014/main" id="{BB744272-95F5-D720-81A8-15CD095A5AA9}"/>
                </a:ext>
              </a:extLst>
            </p:cNvPr>
            <p:cNvSpPr txBox="1"/>
            <p:nvPr/>
          </p:nvSpPr>
          <p:spPr>
            <a:xfrm>
              <a:off x="2033178" y="3067473"/>
              <a:ext cx="3687072" cy="307777"/>
            </a:xfrm>
            <a:prstGeom prst="rect">
              <a:avLst/>
            </a:prstGeom>
            <a:noFill/>
          </p:spPr>
          <p:txBody>
            <a:bodyPr wrap="square">
              <a:spAutoFit/>
            </a:bodyPr>
            <a:lstStyle/>
            <a:p>
              <a:r>
                <a:rPr lang="pt-BR" sz="1400">
                  <a:effectLst/>
                </a:rPr>
                <a:t>Legenda da imagem</a:t>
              </a:r>
              <a:endParaRPr lang="pt-BR" sz="1400"/>
            </a:p>
          </p:txBody>
        </p:sp>
        <p:cxnSp>
          <p:nvCxnSpPr>
            <p:cNvPr id="6" name="Conector reto 5">
              <a:extLst>
                <a:ext uri="{FF2B5EF4-FFF2-40B4-BE49-F238E27FC236}">
                  <a16:creationId xmlns:a16="http://schemas.microsoft.com/office/drawing/2014/main" id="{462E6E32-CE86-55D3-49B2-4D3FBF9AF6E3}"/>
                </a:ext>
              </a:extLst>
            </p:cNvPr>
            <p:cNvCxnSpPr>
              <a:cxnSpLocks/>
            </p:cNvCxnSpPr>
            <p:nvPr/>
          </p:nvCxnSpPr>
          <p:spPr>
            <a:xfrm>
              <a:off x="2033178" y="3467807"/>
              <a:ext cx="3687072"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grpSp>
      <p:grpSp>
        <p:nvGrpSpPr>
          <p:cNvPr id="11" name="Agrupar 10">
            <a:extLst>
              <a:ext uri="{FF2B5EF4-FFF2-40B4-BE49-F238E27FC236}">
                <a16:creationId xmlns:a16="http://schemas.microsoft.com/office/drawing/2014/main" id="{6344FD86-DB4E-E84D-DBC5-78178546CE90}"/>
              </a:ext>
            </a:extLst>
          </p:cNvPr>
          <p:cNvGrpSpPr/>
          <p:nvPr/>
        </p:nvGrpSpPr>
        <p:grpSpPr>
          <a:xfrm>
            <a:off x="6486857" y="887365"/>
            <a:ext cx="3687072" cy="2562914"/>
            <a:chOff x="6486857" y="887365"/>
            <a:chExt cx="3687072" cy="2562914"/>
          </a:xfrm>
        </p:grpSpPr>
        <p:pic>
          <p:nvPicPr>
            <p:cNvPr id="7" name="Imagem 6">
              <a:extLst>
                <a:ext uri="{FF2B5EF4-FFF2-40B4-BE49-F238E27FC236}">
                  <a16:creationId xmlns:a16="http://schemas.microsoft.com/office/drawing/2014/main" id="{648BCC92-A0DE-F1F7-41BB-29ECA019EDA9}"/>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486857" y="887365"/>
              <a:ext cx="3671967" cy="2051377"/>
            </a:xfrm>
            <a:prstGeom prst="rect">
              <a:avLst/>
            </a:prstGeom>
          </p:spPr>
        </p:pic>
        <p:sp>
          <p:nvSpPr>
            <p:cNvPr id="8" name="CaixaDeTexto 7">
              <a:extLst>
                <a:ext uri="{FF2B5EF4-FFF2-40B4-BE49-F238E27FC236}">
                  <a16:creationId xmlns:a16="http://schemas.microsoft.com/office/drawing/2014/main" id="{49F13C54-7DC6-7017-C075-45FD3A2832CA}"/>
                </a:ext>
              </a:extLst>
            </p:cNvPr>
            <p:cNvSpPr txBox="1"/>
            <p:nvPr/>
          </p:nvSpPr>
          <p:spPr>
            <a:xfrm>
              <a:off x="6486857" y="3049945"/>
              <a:ext cx="3687072" cy="307777"/>
            </a:xfrm>
            <a:prstGeom prst="rect">
              <a:avLst/>
            </a:prstGeom>
            <a:noFill/>
          </p:spPr>
          <p:txBody>
            <a:bodyPr wrap="square">
              <a:spAutoFit/>
            </a:bodyPr>
            <a:lstStyle/>
            <a:p>
              <a:r>
                <a:rPr lang="pt-BR" sz="1400">
                  <a:effectLst/>
                </a:rPr>
                <a:t>Legenda da imagem</a:t>
              </a:r>
              <a:endParaRPr lang="pt-BR" sz="1400"/>
            </a:p>
          </p:txBody>
        </p:sp>
        <p:cxnSp>
          <p:nvCxnSpPr>
            <p:cNvPr id="9" name="Conector reto 8">
              <a:extLst>
                <a:ext uri="{FF2B5EF4-FFF2-40B4-BE49-F238E27FC236}">
                  <a16:creationId xmlns:a16="http://schemas.microsoft.com/office/drawing/2014/main" id="{0A71D835-6436-A628-AB86-685D0C8ABEA0}"/>
                </a:ext>
              </a:extLst>
            </p:cNvPr>
            <p:cNvCxnSpPr>
              <a:cxnSpLocks/>
            </p:cNvCxnSpPr>
            <p:nvPr/>
          </p:nvCxnSpPr>
          <p:spPr>
            <a:xfrm>
              <a:off x="6486857" y="3450279"/>
              <a:ext cx="3687072"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grpSp>
      <p:grpSp>
        <p:nvGrpSpPr>
          <p:cNvPr id="14" name="Agrupar 13">
            <a:extLst>
              <a:ext uri="{FF2B5EF4-FFF2-40B4-BE49-F238E27FC236}">
                <a16:creationId xmlns:a16="http://schemas.microsoft.com/office/drawing/2014/main" id="{92198D63-171D-1814-A84D-E4FE5967CFA8}"/>
              </a:ext>
            </a:extLst>
          </p:cNvPr>
          <p:cNvGrpSpPr/>
          <p:nvPr/>
        </p:nvGrpSpPr>
        <p:grpSpPr>
          <a:xfrm>
            <a:off x="2018071" y="3901730"/>
            <a:ext cx="8155858" cy="2051377"/>
            <a:chOff x="2018071" y="3901730"/>
            <a:chExt cx="8155858" cy="2051377"/>
          </a:xfrm>
        </p:grpSpPr>
        <p:pic>
          <p:nvPicPr>
            <p:cNvPr id="12" name="Imagem 11">
              <a:extLst>
                <a:ext uri="{FF2B5EF4-FFF2-40B4-BE49-F238E27FC236}">
                  <a16:creationId xmlns:a16="http://schemas.microsoft.com/office/drawing/2014/main" id="{8E3A0C00-3CD4-6195-0128-68CD2D640C51}"/>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018071" y="3901730"/>
              <a:ext cx="3671967" cy="2051377"/>
            </a:xfrm>
            <a:prstGeom prst="rect">
              <a:avLst/>
            </a:prstGeom>
          </p:spPr>
        </p:pic>
        <p:pic>
          <p:nvPicPr>
            <p:cNvPr id="13" name="Imagem 12">
              <a:extLst>
                <a:ext uri="{FF2B5EF4-FFF2-40B4-BE49-F238E27FC236}">
                  <a16:creationId xmlns:a16="http://schemas.microsoft.com/office/drawing/2014/main" id="{C6B918A4-A9EC-7B84-34C1-6DD435D9BAC3}"/>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501962" y="3901730"/>
              <a:ext cx="3671967" cy="2051377"/>
            </a:xfrm>
            <a:prstGeom prst="rect">
              <a:avLst/>
            </a:prstGeom>
          </p:spPr>
        </p:pic>
      </p:grpSp>
    </p:spTree>
    <p:extLst>
      <p:ext uri="{BB962C8B-B14F-4D97-AF65-F5344CB8AC3E}">
        <p14:creationId xmlns:p14="http://schemas.microsoft.com/office/powerpoint/2010/main" val="10494267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Agrupar 14">
            <a:extLst>
              <a:ext uri="{FF2B5EF4-FFF2-40B4-BE49-F238E27FC236}">
                <a16:creationId xmlns:a16="http://schemas.microsoft.com/office/drawing/2014/main" id="{3AF1F100-61D9-ACC6-7277-B96D5ED826CA}"/>
              </a:ext>
            </a:extLst>
          </p:cNvPr>
          <p:cNvGrpSpPr/>
          <p:nvPr/>
        </p:nvGrpSpPr>
        <p:grpSpPr>
          <a:xfrm>
            <a:off x="2021557" y="4935460"/>
            <a:ext cx="3417855" cy="385684"/>
            <a:chOff x="2941262" y="2912639"/>
            <a:chExt cx="1929291" cy="385684"/>
          </a:xfrm>
        </p:grpSpPr>
        <p:cxnSp>
          <p:nvCxnSpPr>
            <p:cNvPr id="19" name="Conector reto 18">
              <a:extLst>
                <a:ext uri="{FF2B5EF4-FFF2-40B4-BE49-F238E27FC236}">
                  <a16:creationId xmlns:a16="http://schemas.microsoft.com/office/drawing/2014/main" id="{515653DE-C35B-6358-0310-31ACD12D5960}"/>
                </a:ext>
              </a:extLst>
            </p:cNvPr>
            <p:cNvCxnSpPr>
              <a:cxnSpLocks/>
            </p:cNvCxnSpPr>
            <p:nvPr/>
          </p:nvCxnSpPr>
          <p:spPr>
            <a:xfrm>
              <a:off x="2941262" y="32983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20" name="CaixaDeTexto 19">
              <a:extLst>
                <a:ext uri="{FF2B5EF4-FFF2-40B4-BE49-F238E27FC236}">
                  <a16:creationId xmlns:a16="http://schemas.microsoft.com/office/drawing/2014/main" id="{FB2FBFFB-B529-E550-B462-0362448814BA}"/>
                </a:ext>
              </a:extLst>
            </p:cNvPr>
            <p:cNvSpPr txBox="1"/>
            <p:nvPr/>
          </p:nvSpPr>
          <p:spPr>
            <a:xfrm>
              <a:off x="2970750" y="2912639"/>
              <a:ext cx="1899803" cy="173732"/>
            </a:xfrm>
            <a:prstGeom prst="rect">
              <a:avLst/>
            </a:prstGeom>
            <a:noFill/>
          </p:spPr>
          <p:txBody>
            <a:bodyPr wrap="square">
              <a:spAutoFit/>
            </a:bodyPr>
            <a:lstStyle/>
            <a:p>
              <a:r>
                <a:rPr lang="pt-BR" sz="1400">
                  <a:effectLst/>
                </a:rPr>
                <a:t>Legenda da imagem</a:t>
              </a:r>
              <a:endParaRPr lang="pt-BR" sz="1400"/>
            </a:p>
          </p:txBody>
        </p:sp>
      </p:grpSp>
      <p:grpSp>
        <p:nvGrpSpPr>
          <p:cNvPr id="16" name="Agrupar 15">
            <a:extLst>
              <a:ext uri="{FF2B5EF4-FFF2-40B4-BE49-F238E27FC236}">
                <a16:creationId xmlns:a16="http://schemas.microsoft.com/office/drawing/2014/main" id="{8B145105-A6CB-6AF6-B956-8E0CDECB6771}"/>
              </a:ext>
            </a:extLst>
          </p:cNvPr>
          <p:cNvGrpSpPr/>
          <p:nvPr/>
        </p:nvGrpSpPr>
        <p:grpSpPr>
          <a:xfrm>
            <a:off x="2064119" y="1495086"/>
            <a:ext cx="3375293" cy="3405982"/>
            <a:chOff x="1004626" y="1858002"/>
            <a:chExt cx="2535908" cy="2558963"/>
          </a:xfrm>
        </p:grpSpPr>
        <p:sp>
          <p:nvSpPr>
            <p:cNvPr id="17" name="Retângulo 16">
              <a:extLst>
                <a:ext uri="{FF2B5EF4-FFF2-40B4-BE49-F238E27FC236}">
                  <a16:creationId xmlns:a16="http://schemas.microsoft.com/office/drawing/2014/main" id="{4B5E50B9-58E7-6AD6-AFD9-7F21A0F54665}"/>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18" name="Imagem 17">
              <a:extLst>
                <a:ext uri="{FF2B5EF4-FFF2-40B4-BE49-F238E27FC236}">
                  <a16:creationId xmlns:a16="http://schemas.microsoft.com/office/drawing/2014/main" id="{340E9C06-28B4-8E63-B3F3-B3A2DD9CEC50}"/>
                </a:ext>
              </a:extLst>
            </p:cNvPr>
            <p:cNvPicPr>
              <a:picLocks noChangeAspect="1"/>
            </p:cNvPicPr>
            <p:nvPr/>
          </p:nvPicPr>
          <p:blipFill>
            <a:blip r:embed="rId2"/>
            <a:stretch>
              <a:fillRect/>
            </a:stretch>
          </p:blipFill>
          <p:spPr>
            <a:xfrm>
              <a:off x="1004626" y="1858002"/>
              <a:ext cx="2535908" cy="2558963"/>
            </a:xfrm>
            <a:prstGeom prst="rect">
              <a:avLst/>
            </a:prstGeom>
          </p:spPr>
        </p:pic>
      </p:grpSp>
      <p:grpSp>
        <p:nvGrpSpPr>
          <p:cNvPr id="23" name="Agrupar 22">
            <a:extLst>
              <a:ext uri="{FF2B5EF4-FFF2-40B4-BE49-F238E27FC236}">
                <a16:creationId xmlns:a16="http://schemas.microsoft.com/office/drawing/2014/main" id="{80A7359E-3385-3CD3-45CA-E2A46D555AF6}"/>
              </a:ext>
            </a:extLst>
          </p:cNvPr>
          <p:cNvGrpSpPr/>
          <p:nvPr/>
        </p:nvGrpSpPr>
        <p:grpSpPr>
          <a:xfrm>
            <a:off x="6795152" y="1461775"/>
            <a:ext cx="3375293" cy="3405982"/>
            <a:chOff x="1004626" y="1858002"/>
            <a:chExt cx="2535908" cy="2558963"/>
          </a:xfrm>
        </p:grpSpPr>
        <p:sp>
          <p:nvSpPr>
            <p:cNvPr id="24" name="Retângulo 23">
              <a:extLst>
                <a:ext uri="{FF2B5EF4-FFF2-40B4-BE49-F238E27FC236}">
                  <a16:creationId xmlns:a16="http://schemas.microsoft.com/office/drawing/2014/main" id="{0D4030DF-7261-DDAA-E87A-7C1A17F3F524}"/>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5" name="Imagem 24">
              <a:extLst>
                <a:ext uri="{FF2B5EF4-FFF2-40B4-BE49-F238E27FC236}">
                  <a16:creationId xmlns:a16="http://schemas.microsoft.com/office/drawing/2014/main" id="{F9718175-6460-0515-6014-697758989967}"/>
                </a:ext>
              </a:extLst>
            </p:cNvPr>
            <p:cNvPicPr>
              <a:picLocks noChangeAspect="1"/>
            </p:cNvPicPr>
            <p:nvPr/>
          </p:nvPicPr>
          <p:blipFill>
            <a:blip r:embed="rId2"/>
            <a:stretch>
              <a:fillRect/>
            </a:stretch>
          </p:blipFill>
          <p:spPr>
            <a:xfrm>
              <a:off x="1004626" y="1858002"/>
              <a:ext cx="2535908" cy="2558963"/>
            </a:xfrm>
            <a:prstGeom prst="rect">
              <a:avLst/>
            </a:prstGeom>
          </p:spPr>
        </p:pic>
      </p:grpSp>
      <p:grpSp>
        <p:nvGrpSpPr>
          <p:cNvPr id="29" name="Agrupar 28">
            <a:extLst>
              <a:ext uri="{FF2B5EF4-FFF2-40B4-BE49-F238E27FC236}">
                <a16:creationId xmlns:a16="http://schemas.microsoft.com/office/drawing/2014/main" id="{39F4E4A3-52C7-6A80-BED0-D129FF25C1AF}"/>
              </a:ext>
            </a:extLst>
          </p:cNvPr>
          <p:cNvGrpSpPr/>
          <p:nvPr/>
        </p:nvGrpSpPr>
        <p:grpSpPr>
          <a:xfrm>
            <a:off x="12639639" y="2059216"/>
            <a:ext cx="3543790" cy="2607141"/>
            <a:chOff x="12639639" y="382816"/>
            <a:chExt cx="3543790" cy="2607141"/>
          </a:xfrm>
        </p:grpSpPr>
        <p:sp>
          <p:nvSpPr>
            <p:cNvPr id="30" name="Balão de Fala: Retângulo 29">
              <a:extLst>
                <a:ext uri="{FF2B5EF4-FFF2-40B4-BE49-F238E27FC236}">
                  <a16:creationId xmlns:a16="http://schemas.microsoft.com/office/drawing/2014/main" id="{3E4A9E30-16B8-CC7F-3A10-CDCD702EB47D}"/>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1" name="CaixaDeTexto 30">
              <a:extLst>
                <a:ext uri="{FF2B5EF4-FFF2-40B4-BE49-F238E27FC236}">
                  <a16:creationId xmlns:a16="http://schemas.microsoft.com/office/drawing/2014/main" id="{9F8B506F-3BA4-6D6F-1084-C5AFAFA7373E}"/>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32" name="Agrupar 31">
            <a:extLst>
              <a:ext uri="{FF2B5EF4-FFF2-40B4-BE49-F238E27FC236}">
                <a16:creationId xmlns:a16="http://schemas.microsoft.com/office/drawing/2014/main" id="{FB10DD1F-8984-C413-A4D5-888FE67B1A6B}"/>
              </a:ext>
            </a:extLst>
          </p:cNvPr>
          <p:cNvGrpSpPr/>
          <p:nvPr/>
        </p:nvGrpSpPr>
        <p:grpSpPr>
          <a:xfrm>
            <a:off x="12639638" y="539973"/>
            <a:ext cx="3543790" cy="1373961"/>
            <a:chOff x="12639639" y="382815"/>
            <a:chExt cx="3543790" cy="1373961"/>
          </a:xfrm>
        </p:grpSpPr>
        <p:sp>
          <p:nvSpPr>
            <p:cNvPr id="33" name="Balão de Fala: Retângulo 32">
              <a:extLst>
                <a:ext uri="{FF2B5EF4-FFF2-40B4-BE49-F238E27FC236}">
                  <a16:creationId xmlns:a16="http://schemas.microsoft.com/office/drawing/2014/main" id="{CCCBACB4-EA8C-4EC2-E494-0F0DFD322AEE}"/>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4" name="CaixaDeTexto 33">
              <a:extLst>
                <a:ext uri="{FF2B5EF4-FFF2-40B4-BE49-F238E27FC236}">
                  <a16:creationId xmlns:a16="http://schemas.microsoft.com/office/drawing/2014/main" id="{8604823F-426D-D9D9-F225-9AA195DDF40B}"/>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quadrada (com e sem legenda)</a:t>
              </a:r>
            </a:p>
          </p:txBody>
        </p:sp>
      </p:grpSp>
    </p:spTree>
    <p:extLst>
      <p:ext uri="{BB962C8B-B14F-4D97-AF65-F5344CB8AC3E}">
        <p14:creationId xmlns:p14="http://schemas.microsoft.com/office/powerpoint/2010/main" val="295761180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Agrupar 23">
            <a:extLst>
              <a:ext uri="{FF2B5EF4-FFF2-40B4-BE49-F238E27FC236}">
                <a16:creationId xmlns:a16="http://schemas.microsoft.com/office/drawing/2014/main" id="{B95D9FD7-7F78-E32E-CCD4-FFB670374D2D}"/>
              </a:ext>
            </a:extLst>
          </p:cNvPr>
          <p:cNvGrpSpPr/>
          <p:nvPr/>
        </p:nvGrpSpPr>
        <p:grpSpPr>
          <a:xfrm>
            <a:off x="12639639" y="2059216"/>
            <a:ext cx="3543790" cy="2607141"/>
            <a:chOff x="12639639" y="382816"/>
            <a:chExt cx="3543790" cy="2607141"/>
          </a:xfrm>
        </p:grpSpPr>
        <p:sp>
          <p:nvSpPr>
            <p:cNvPr id="25" name="Balão de Fala: Retângulo 24">
              <a:extLst>
                <a:ext uri="{FF2B5EF4-FFF2-40B4-BE49-F238E27FC236}">
                  <a16:creationId xmlns:a16="http://schemas.microsoft.com/office/drawing/2014/main" id="{51872A5C-C3C4-2CE5-8115-CD4C036AB9F9}"/>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6" name="CaixaDeTexto 25">
              <a:extLst>
                <a:ext uri="{FF2B5EF4-FFF2-40B4-BE49-F238E27FC236}">
                  <a16:creationId xmlns:a16="http://schemas.microsoft.com/office/drawing/2014/main" id="{2530537B-A4F3-ECA8-2AB6-1B3BF14E1B91}"/>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27" name="Agrupar 26">
            <a:extLst>
              <a:ext uri="{FF2B5EF4-FFF2-40B4-BE49-F238E27FC236}">
                <a16:creationId xmlns:a16="http://schemas.microsoft.com/office/drawing/2014/main" id="{A46B7C54-9733-933A-FDC9-5D3B52DF94ED}"/>
              </a:ext>
            </a:extLst>
          </p:cNvPr>
          <p:cNvGrpSpPr/>
          <p:nvPr/>
        </p:nvGrpSpPr>
        <p:grpSpPr>
          <a:xfrm>
            <a:off x="12639638" y="539973"/>
            <a:ext cx="3543790" cy="1373961"/>
            <a:chOff x="12639639" y="382815"/>
            <a:chExt cx="3543790" cy="1373961"/>
          </a:xfrm>
        </p:grpSpPr>
        <p:sp>
          <p:nvSpPr>
            <p:cNvPr id="28" name="Balão de Fala: Retângulo 27">
              <a:extLst>
                <a:ext uri="{FF2B5EF4-FFF2-40B4-BE49-F238E27FC236}">
                  <a16:creationId xmlns:a16="http://schemas.microsoft.com/office/drawing/2014/main" id="{EFAE6444-40CB-C9DB-E182-989FA3A8A391}"/>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9" name="CaixaDeTexto 28">
              <a:extLst>
                <a:ext uri="{FF2B5EF4-FFF2-40B4-BE49-F238E27FC236}">
                  <a16:creationId xmlns:a16="http://schemas.microsoft.com/office/drawing/2014/main" id="{16446DE2-BC9E-3E63-BEDB-E3405E420347}"/>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quadrada – com 3 (com legenda)</a:t>
              </a:r>
            </a:p>
          </p:txBody>
        </p:sp>
      </p:grpSp>
      <p:grpSp>
        <p:nvGrpSpPr>
          <p:cNvPr id="30" name="Agrupar 29">
            <a:extLst>
              <a:ext uri="{FF2B5EF4-FFF2-40B4-BE49-F238E27FC236}">
                <a16:creationId xmlns:a16="http://schemas.microsoft.com/office/drawing/2014/main" id="{09D8DE6A-6585-E525-0EA0-B03A8364B9DA}"/>
              </a:ext>
            </a:extLst>
          </p:cNvPr>
          <p:cNvGrpSpPr/>
          <p:nvPr/>
        </p:nvGrpSpPr>
        <p:grpSpPr>
          <a:xfrm>
            <a:off x="777875" y="1461770"/>
            <a:ext cx="3417855" cy="3934459"/>
            <a:chOff x="1747507" y="791038"/>
            <a:chExt cx="3417855" cy="3934459"/>
          </a:xfrm>
        </p:grpSpPr>
        <p:grpSp>
          <p:nvGrpSpPr>
            <p:cNvPr id="31" name="Agrupar 30">
              <a:extLst>
                <a:ext uri="{FF2B5EF4-FFF2-40B4-BE49-F238E27FC236}">
                  <a16:creationId xmlns:a16="http://schemas.microsoft.com/office/drawing/2014/main" id="{9D2950B7-57FF-8346-B8F4-554A02041114}"/>
                </a:ext>
              </a:extLst>
            </p:cNvPr>
            <p:cNvGrpSpPr/>
            <p:nvPr/>
          </p:nvGrpSpPr>
          <p:grpSpPr>
            <a:xfrm>
              <a:off x="1747507" y="4307370"/>
              <a:ext cx="3417855" cy="418127"/>
              <a:chOff x="2941262" y="3024202"/>
              <a:chExt cx="1929291" cy="236021"/>
            </a:xfrm>
          </p:grpSpPr>
          <p:cxnSp>
            <p:nvCxnSpPr>
              <p:cNvPr id="35" name="Conector reto 34">
                <a:extLst>
                  <a:ext uri="{FF2B5EF4-FFF2-40B4-BE49-F238E27FC236}">
                    <a16:creationId xmlns:a16="http://schemas.microsoft.com/office/drawing/2014/main" id="{EAE7584A-902B-A200-5A8F-74A8762B2E1E}"/>
                  </a:ext>
                </a:extLst>
              </p:cNvPr>
              <p:cNvCxnSpPr>
                <a:cxnSpLocks/>
              </p:cNvCxnSpPr>
              <p:nvPr/>
            </p:nvCxnSpPr>
            <p:spPr>
              <a:xfrm>
                <a:off x="2941262" y="32602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36" name="CaixaDeTexto 35">
                <a:extLst>
                  <a:ext uri="{FF2B5EF4-FFF2-40B4-BE49-F238E27FC236}">
                    <a16:creationId xmlns:a16="http://schemas.microsoft.com/office/drawing/2014/main" id="{4C9AD8B7-7CB1-3CBF-E741-FE6C0C6E5E41}"/>
                  </a:ext>
                </a:extLst>
              </p:cNvPr>
              <p:cNvSpPr txBox="1"/>
              <p:nvPr/>
            </p:nvSpPr>
            <p:spPr>
              <a:xfrm>
                <a:off x="2970750" y="3024202"/>
                <a:ext cx="1899803" cy="173732"/>
              </a:xfrm>
              <a:prstGeom prst="rect">
                <a:avLst/>
              </a:prstGeom>
              <a:noFill/>
            </p:spPr>
            <p:txBody>
              <a:bodyPr wrap="square">
                <a:spAutoFit/>
              </a:bodyPr>
              <a:lstStyle/>
              <a:p>
                <a:r>
                  <a:rPr lang="pt-BR" sz="1400">
                    <a:effectLst/>
                  </a:rPr>
                  <a:t>Legenda da imagem</a:t>
                </a:r>
                <a:endParaRPr lang="pt-BR" sz="1400"/>
              </a:p>
            </p:txBody>
          </p:sp>
        </p:grpSp>
        <p:grpSp>
          <p:nvGrpSpPr>
            <p:cNvPr id="32" name="Agrupar 31">
              <a:extLst>
                <a:ext uri="{FF2B5EF4-FFF2-40B4-BE49-F238E27FC236}">
                  <a16:creationId xmlns:a16="http://schemas.microsoft.com/office/drawing/2014/main" id="{73BD8B0B-A0D2-4B11-8CB9-90070CD30842}"/>
                </a:ext>
              </a:extLst>
            </p:cNvPr>
            <p:cNvGrpSpPr/>
            <p:nvPr/>
          </p:nvGrpSpPr>
          <p:grpSpPr>
            <a:xfrm>
              <a:off x="1790069" y="791038"/>
              <a:ext cx="3375293" cy="3405982"/>
              <a:chOff x="1004626" y="1858002"/>
              <a:chExt cx="2535908" cy="2558963"/>
            </a:xfrm>
          </p:grpSpPr>
          <p:sp>
            <p:nvSpPr>
              <p:cNvPr id="33" name="Retângulo 32">
                <a:extLst>
                  <a:ext uri="{FF2B5EF4-FFF2-40B4-BE49-F238E27FC236}">
                    <a16:creationId xmlns:a16="http://schemas.microsoft.com/office/drawing/2014/main" id="{358C84FC-2F47-008E-337B-ABCD9543D4D5}"/>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34" name="Imagem 33">
                <a:extLst>
                  <a:ext uri="{FF2B5EF4-FFF2-40B4-BE49-F238E27FC236}">
                    <a16:creationId xmlns:a16="http://schemas.microsoft.com/office/drawing/2014/main" id="{704FC946-5FED-6206-B049-A092A3CB90F2}"/>
                  </a:ext>
                </a:extLst>
              </p:cNvPr>
              <p:cNvPicPr>
                <a:picLocks noChangeAspect="1"/>
              </p:cNvPicPr>
              <p:nvPr/>
            </p:nvPicPr>
            <p:blipFill>
              <a:blip r:embed="rId2"/>
              <a:stretch>
                <a:fillRect/>
              </a:stretch>
            </p:blipFill>
            <p:spPr>
              <a:xfrm>
                <a:off x="1004626" y="1858002"/>
                <a:ext cx="2535908" cy="2558963"/>
              </a:xfrm>
              <a:prstGeom prst="rect">
                <a:avLst/>
              </a:prstGeom>
            </p:spPr>
          </p:pic>
        </p:grpSp>
      </p:grpSp>
      <p:grpSp>
        <p:nvGrpSpPr>
          <p:cNvPr id="58" name="Agrupar 57">
            <a:extLst>
              <a:ext uri="{FF2B5EF4-FFF2-40B4-BE49-F238E27FC236}">
                <a16:creationId xmlns:a16="http://schemas.microsoft.com/office/drawing/2014/main" id="{B453BCD0-C259-0D57-52F0-44A26C2F87B0}"/>
              </a:ext>
            </a:extLst>
          </p:cNvPr>
          <p:cNvGrpSpPr/>
          <p:nvPr/>
        </p:nvGrpSpPr>
        <p:grpSpPr>
          <a:xfrm>
            <a:off x="4414182" y="1461770"/>
            <a:ext cx="3417855" cy="3934459"/>
            <a:chOff x="1747507" y="791038"/>
            <a:chExt cx="3417855" cy="3934459"/>
          </a:xfrm>
        </p:grpSpPr>
        <p:grpSp>
          <p:nvGrpSpPr>
            <p:cNvPr id="59" name="Agrupar 58">
              <a:extLst>
                <a:ext uri="{FF2B5EF4-FFF2-40B4-BE49-F238E27FC236}">
                  <a16:creationId xmlns:a16="http://schemas.microsoft.com/office/drawing/2014/main" id="{29728517-2521-856F-516D-B41E2164BABC}"/>
                </a:ext>
              </a:extLst>
            </p:cNvPr>
            <p:cNvGrpSpPr/>
            <p:nvPr/>
          </p:nvGrpSpPr>
          <p:grpSpPr>
            <a:xfrm>
              <a:off x="1747507" y="4307370"/>
              <a:ext cx="3417855" cy="418127"/>
              <a:chOff x="2941262" y="3024202"/>
              <a:chExt cx="1929291" cy="236021"/>
            </a:xfrm>
          </p:grpSpPr>
          <p:cxnSp>
            <p:nvCxnSpPr>
              <p:cNvPr id="63" name="Conector reto 62">
                <a:extLst>
                  <a:ext uri="{FF2B5EF4-FFF2-40B4-BE49-F238E27FC236}">
                    <a16:creationId xmlns:a16="http://schemas.microsoft.com/office/drawing/2014/main" id="{5319E4AA-F9E1-0A45-2893-94580741F60B}"/>
                  </a:ext>
                </a:extLst>
              </p:cNvPr>
              <p:cNvCxnSpPr>
                <a:cxnSpLocks/>
              </p:cNvCxnSpPr>
              <p:nvPr/>
            </p:nvCxnSpPr>
            <p:spPr>
              <a:xfrm>
                <a:off x="2941262" y="32602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64" name="CaixaDeTexto 63">
                <a:extLst>
                  <a:ext uri="{FF2B5EF4-FFF2-40B4-BE49-F238E27FC236}">
                    <a16:creationId xmlns:a16="http://schemas.microsoft.com/office/drawing/2014/main" id="{263A782A-394E-2EFF-72C0-71D0ABDC1364}"/>
                  </a:ext>
                </a:extLst>
              </p:cNvPr>
              <p:cNvSpPr txBox="1"/>
              <p:nvPr/>
            </p:nvSpPr>
            <p:spPr>
              <a:xfrm>
                <a:off x="2970750" y="3024202"/>
                <a:ext cx="1899803" cy="173732"/>
              </a:xfrm>
              <a:prstGeom prst="rect">
                <a:avLst/>
              </a:prstGeom>
              <a:noFill/>
            </p:spPr>
            <p:txBody>
              <a:bodyPr wrap="square">
                <a:spAutoFit/>
              </a:bodyPr>
              <a:lstStyle/>
              <a:p>
                <a:r>
                  <a:rPr lang="pt-BR" sz="1400">
                    <a:effectLst/>
                  </a:rPr>
                  <a:t>Legenda da imagem</a:t>
                </a:r>
                <a:endParaRPr lang="pt-BR" sz="1400"/>
              </a:p>
            </p:txBody>
          </p:sp>
        </p:grpSp>
        <p:grpSp>
          <p:nvGrpSpPr>
            <p:cNvPr id="60" name="Agrupar 59">
              <a:extLst>
                <a:ext uri="{FF2B5EF4-FFF2-40B4-BE49-F238E27FC236}">
                  <a16:creationId xmlns:a16="http://schemas.microsoft.com/office/drawing/2014/main" id="{6C9F87F6-58A5-A01C-0D0C-028033F1821F}"/>
                </a:ext>
              </a:extLst>
            </p:cNvPr>
            <p:cNvGrpSpPr/>
            <p:nvPr/>
          </p:nvGrpSpPr>
          <p:grpSpPr>
            <a:xfrm>
              <a:off x="1790069" y="791038"/>
              <a:ext cx="3375293" cy="3405982"/>
              <a:chOff x="1004626" y="1858002"/>
              <a:chExt cx="2535908" cy="2558963"/>
            </a:xfrm>
          </p:grpSpPr>
          <p:sp>
            <p:nvSpPr>
              <p:cNvPr id="61" name="Retângulo 60">
                <a:extLst>
                  <a:ext uri="{FF2B5EF4-FFF2-40B4-BE49-F238E27FC236}">
                    <a16:creationId xmlns:a16="http://schemas.microsoft.com/office/drawing/2014/main" id="{0F967842-F8D8-E47A-F6E3-BEA82EA43D61}"/>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62" name="Imagem 61">
                <a:extLst>
                  <a:ext uri="{FF2B5EF4-FFF2-40B4-BE49-F238E27FC236}">
                    <a16:creationId xmlns:a16="http://schemas.microsoft.com/office/drawing/2014/main" id="{0F333670-4C2B-6D2F-A548-AF78C85A5173}"/>
                  </a:ext>
                </a:extLst>
              </p:cNvPr>
              <p:cNvPicPr>
                <a:picLocks noChangeAspect="1"/>
              </p:cNvPicPr>
              <p:nvPr/>
            </p:nvPicPr>
            <p:blipFill>
              <a:blip r:embed="rId2"/>
              <a:stretch>
                <a:fillRect/>
              </a:stretch>
            </p:blipFill>
            <p:spPr>
              <a:xfrm>
                <a:off x="1004626" y="1858002"/>
                <a:ext cx="2535908" cy="2558963"/>
              </a:xfrm>
              <a:prstGeom prst="rect">
                <a:avLst/>
              </a:prstGeom>
            </p:spPr>
          </p:pic>
        </p:grpSp>
      </p:grpSp>
      <p:grpSp>
        <p:nvGrpSpPr>
          <p:cNvPr id="4" name="Agrupar 3">
            <a:extLst>
              <a:ext uri="{FF2B5EF4-FFF2-40B4-BE49-F238E27FC236}">
                <a16:creationId xmlns:a16="http://schemas.microsoft.com/office/drawing/2014/main" id="{F3E0EAEA-CA1D-B76C-484D-5AEEF0EB59B2}"/>
              </a:ext>
            </a:extLst>
          </p:cNvPr>
          <p:cNvGrpSpPr/>
          <p:nvPr/>
        </p:nvGrpSpPr>
        <p:grpSpPr>
          <a:xfrm>
            <a:off x="8018777" y="1461770"/>
            <a:ext cx="3449567" cy="3934459"/>
            <a:chOff x="8018777" y="1461770"/>
            <a:chExt cx="3449567" cy="3934459"/>
          </a:xfrm>
        </p:grpSpPr>
        <p:grpSp>
          <p:nvGrpSpPr>
            <p:cNvPr id="44" name="Agrupar 43">
              <a:extLst>
                <a:ext uri="{FF2B5EF4-FFF2-40B4-BE49-F238E27FC236}">
                  <a16:creationId xmlns:a16="http://schemas.microsoft.com/office/drawing/2014/main" id="{FC01DB1A-C17E-DEC9-9229-C9550EC89F2E}"/>
                </a:ext>
              </a:extLst>
            </p:cNvPr>
            <p:cNvGrpSpPr/>
            <p:nvPr/>
          </p:nvGrpSpPr>
          <p:grpSpPr>
            <a:xfrm>
              <a:off x="8018777" y="1461770"/>
              <a:ext cx="3417855" cy="3405982"/>
              <a:chOff x="1747507" y="791038"/>
              <a:chExt cx="3417855" cy="3405982"/>
            </a:xfrm>
          </p:grpSpPr>
          <p:grpSp>
            <p:nvGrpSpPr>
              <p:cNvPr id="45" name="Agrupar 44">
                <a:extLst>
                  <a:ext uri="{FF2B5EF4-FFF2-40B4-BE49-F238E27FC236}">
                    <a16:creationId xmlns:a16="http://schemas.microsoft.com/office/drawing/2014/main" id="{1C0BCCC5-648E-5DE8-4CBD-D154C3CA3FBC}"/>
                  </a:ext>
                </a:extLst>
              </p:cNvPr>
              <p:cNvGrpSpPr/>
              <p:nvPr/>
            </p:nvGrpSpPr>
            <p:grpSpPr>
              <a:xfrm>
                <a:off x="1747507" y="1973996"/>
                <a:ext cx="3417855" cy="236021"/>
                <a:chOff x="2941262" y="3024202"/>
                <a:chExt cx="1929291" cy="236021"/>
              </a:xfrm>
            </p:grpSpPr>
            <p:cxnSp>
              <p:nvCxnSpPr>
                <p:cNvPr id="49" name="Conector reto 48">
                  <a:extLst>
                    <a:ext uri="{FF2B5EF4-FFF2-40B4-BE49-F238E27FC236}">
                      <a16:creationId xmlns:a16="http://schemas.microsoft.com/office/drawing/2014/main" id="{9ADFE679-9D68-28FA-20DD-A60FDA891C63}"/>
                    </a:ext>
                  </a:extLst>
                </p:cNvPr>
                <p:cNvCxnSpPr>
                  <a:cxnSpLocks/>
                </p:cNvCxnSpPr>
                <p:nvPr/>
              </p:nvCxnSpPr>
              <p:spPr>
                <a:xfrm>
                  <a:off x="2941262" y="32602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50" name="CaixaDeTexto 49">
                  <a:extLst>
                    <a:ext uri="{FF2B5EF4-FFF2-40B4-BE49-F238E27FC236}">
                      <a16:creationId xmlns:a16="http://schemas.microsoft.com/office/drawing/2014/main" id="{53ED5846-0E24-2816-7E02-A897F4822A49}"/>
                    </a:ext>
                  </a:extLst>
                </p:cNvPr>
                <p:cNvSpPr txBox="1"/>
                <p:nvPr/>
              </p:nvSpPr>
              <p:spPr>
                <a:xfrm>
                  <a:off x="2970750" y="3024202"/>
                  <a:ext cx="1899803" cy="173732"/>
                </a:xfrm>
                <a:prstGeom prst="rect">
                  <a:avLst/>
                </a:prstGeom>
                <a:noFill/>
              </p:spPr>
              <p:txBody>
                <a:bodyPr wrap="square">
                  <a:spAutoFit/>
                </a:bodyPr>
                <a:lstStyle/>
                <a:p>
                  <a:r>
                    <a:rPr lang="pt-BR" sz="1400">
                      <a:effectLst/>
                    </a:rPr>
                    <a:t>Legenda da imagem</a:t>
                  </a:r>
                  <a:endParaRPr lang="pt-BR" sz="1400"/>
                </a:p>
              </p:txBody>
            </p:sp>
          </p:grpSp>
          <p:grpSp>
            <p:nvGrpSpPr>
              <p:cNvPr id="46" name="Agrupar 45">
                <a:extLst>
                  <a:ext uri="{FF2B5EF4-FFF2-40B4-BE49-F238E27FC236}">
                    <a16:creationId xmlns:a16="http://schemas.microsoft.com/office/drawing/2014/main" id="{AD8837C8-A726-7548-1A4C-FDB4EE4BF663}"/>
                  </a:ext>
                </a:extLst>
              </p:cNvPr>
              <p:cNvGrpSpPr/>
              <p:nvPr/>
            </p:nvGrpSpPr>
            <p:grpSpPr>
              <a:xfrm>
                <a:off x="1790069" y="791038"/>
                <a:ext cx="3375293" cy="3405982"/>
                <a:chOff x="1004626" y="1858002"/>
                <a:chExt cx="2535908" cy="2558963"/>
              </a:xfrm>
            </p:grpSpPr>
            <p:sp>
              <p:nvSpPr>
                <p:cNvPr id="47" name="Retângulo 46">
                  <a:extLst>
                    <a:ext uri="{FF2B5EF4-FFF2-40B4-BE49-F238E27FC236}">
                      <a16:creationId xmlns:a16="http://schemas.microsoft.com/office/drawing/2014/main" id="{C70C6949-3D8E-2932-36E3-E483D7FAE39B}"/>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48" name="Imagem 47">
                  <a:extLst>
                    <a:ext uri="{FF2B5EF4-FFF2-40B4-BE49-F238E27FC236}">
                      <a16:creationId xmlns:a16="http://schemas.microsoft.com/office/drawing/2014/main" id="{650AD209-1369-329A-8D2B-57421157012A}"/>
                    </a:ext>
                  </a:extLst>
                </p:cNvPr>
                <p:cNvPicPr>
                  <a:picLocks noChangeAspect="1"/>
                </p:cNvPicPr>
                <p:nvPr/>
              </p:nvPicPr>
              <p:blipFill>
                <a:blip r:embed="rId2"/>
                <a:stretch>
                  <a:fillRect/>
                </a:stretch>
              </p:blipFill>
              <p:spPr>
                <a:xfrm>
                  <a:off x="1004626" y="1858002"/>
                  <a:ext cx="2535908" cy="2558963"/>
                </a:xfrm>
                <a:prstGeom prst="rect">
                  <a:avLst/>
                </a:prstGeom>
              </p:spPr>
            </p:pic>
          </p:grpSp>
        </p:grpSp>
        <p:cxnSp>
          <p:nvCxnSpPr>
            <p:cNvPr id="2" name="Conector reto 1">
              <a:extLst>
                <a:ext uri="{FF2B5EF4-FFF2-40B4-BE49-F238E27FC236}">
                  <a16:creationId xmlns:a16="http://schemas.microsoft.com/office/drawing/2014/main" id="{EB3376B6-AA93-B23F-67AC-AA185D1ADF95}"/>
                </a:ext>
              </a:extLst>
            </p:cNvPr>
            <p:cNvCxnSpPr>
              <a:cxnSpLocks/>
            </p:cNvCxnSpPr>
            <p:nvPr/>
          </p:nvCxnSpPr>
          <p:spPr>
            <a:xfrm>
              <a:off x="8050489" y="5396229"/>
              <a:ext cx="3417855"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2F419732-7E10-8099-972D-71D5FBB966AA}"/>
                </a:ext>
              </a:extLst>
            </p:cNvPr>
            <p:cNvSpPr txBox="1"/>
            <p:nvPr/>
          </p:nvSpPr>
          <p:spPr>
            <a:xfrm>
              <a:off x="8102729" y="4978102"/>
              <a:ext cx="3365615" cy="307778"/>
            </a:xfrm>
            <a:prstGeom prst="rect">
              <a:avLst/>
            </a:prstGeom>
            <a:noFill/>
          </p:spPr>
          <p:txBody>
            <a:bodyPr wrap="square">
              <a:spAutoFit/>
            </a:bodyPr>
            <a:lstStyle/>
            <a:p>
              <a:r>
                <a:rPr lang="pt-BR" sz="1400">
                  <a:effectLst/>
                </a:rPr>
                <a:t>Legenda da imagem</a:t>
              </a:r>
              <a:endParaRPr lang="pt-BR" sz="1400"/>
            </a:p>
          </p:txBody>
        </p:sp>
      </p:grpSp>
    </p:spTree>
    <p:extLst>
      <p:ext uri="{BB962C8B-B14F-4D97-AF65-F5344CB8AC3E}">
        <p14:creationId xmlns:p14="http://schemas.microsoft.com/office/powerpoint/2010/main" val="126611733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Agrupar 14">
            <a:extLst>
              <a:ext uri="{FF2B5EF4-FFF2-40B4-BE49-F238E27FC236}">
                <a16:creationId xmlns:a16="http://schemas.microsoft.com/office/drawing/2014/main" id="{5D42E3D6-D117-3EC5-03E7-A71E4785A9EC}"/>
              </a:ext>
            </a:extLst>
          </p:cNvPr>
          <p:cNvGrpSpPr/>
          <p:nvPr/>
        </p:nvGrpSpPr>
        <p:grpSpPr>
          <a:xfrm>
            <a:off x="12639639" y="2059216"/>
            <a:ext cx="3543790" cy="2607141"/>
            <a:chOff x="12639639" y="382816"/>
            <a:chExt cx="3543790" cy="2607141"/>
          </a:xfrm>
        </p:grpSpPr>
        <p:sp>
          <p:nvSpPr>
            <p:cNvPr id="16" name="Balão de Fala: Retângulo 15">
              <a:extLst>
                <a:ext uri="{FF2B5EF4-FFF2-40B4-BE49-F238E27FC236}">
                  <a16:creationId xmlns:a16="http://schemas.microsoft.com/office/drawing/2014/main" id="{5A74645D-2820-3498-956B-68BE2925FCAF}"/>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268D7830-9E22-C81E-EAC5-0BEFAE764C2C}"/>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Para alterar a imagem, clique com o botão direito do mouse, selecione Alterar Imagem &gt;&gt; Da Área de Transferência.</a:t>
              </a:r>
            </a:p>
          </p:txBody>
        </p:sp>
      </p:grpSp>
      <p:grpSp>
        <p:nvGrpSpPr>
          <p:cNvPr id="21" name="Agrupar 20">
            <a:extLst>
              <a:ext uri="{FF2B5EF4-FFF2-40B4-BE49-F238E27FC236}">
                <a16:creationId xmlns:a16="http://schemas.microsoft.com/office/drawing/2014/main" id="{EF06D573-8D2B-0F3A-1528-87D8D66E6CB6}"/>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48B6DD3C-6DB4-61D2-277A-10412FB718D5}"/>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60E60E43-E6CB-11B3-EFEB-A65CC4B6FCE4}"/>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quadrada – com 3 (sem legenda)</a:t>
              </a:r>
            </a:p>
          </p:txBody>
        </p:sp>
      </p:grpSp>
      <p:grpSp>
        <p:nvGrpSpPr>
          <p:cNvPr id="3" name="Agrupar 2">
            <a:extLst>
              <a:ext uri="{FF2B5EF4-FFF2-40B4-BE49-F238E27FC236}">
                <a16:creationId xmlns:a16="http://schemas.microsoft.com/office/drawing/2014/main" id="{0E75E08A-4E20-7DB5-504B-17A065B3121B}"/>
              </a:ext>
            </a:extLst>
          </p:cNvPr>
          <p:cNvGrpSpPr/>
          <p:nvPr/>
        </p:nvGrpSpPr>
        <p:grpSpPr>
          <a:xfrm>
            <a:off x="777875" y="1461770"/>
            <a:ext cx="3417855" cy="3405982"/>
            <a:chOff x="1747507" y="791038"/>
            <a:chExt cx="3417855" cy="3405982"/>
          </a:xfrm>
        </p:grpSpPr>
        <p:grpSp>
          <p:nvGrpSpPr>
            <p:cNvPr id="4" name="Agrupar 3">
              <a:extLst>
                <a:ext uri="{FF2B5EF4-FFF2-40B4-BE49-F238E27FC236}">
                  <a16:creationId xmlns:a16="http://schemas.microsoft.com/office/drawing/2014/main" id="{FC88355F-5272-F18A-9A89-79C77E772B6C}"/>
                </a:ext>
              </a:extLst>
            </p:cNvPr>
            <p:cNvGrpSpPr/>
            <p:nvPr/>
          </p:nvGrpSpPr>
          <p:grpSpPr>
            <a:xfrm>
              <a:off x="1747507" y="1973996"/>
              <a:ext cx="3417855" cy="236021"/>
              <a:chOff x="2941262" y="3024202"/>
              <a:chExt cx="1929291" cy="236021"/>
            </a:xfrm>
          </p:grpSpPr>
          <p:cxnSp>
            <p:nvCxnSpPr>
              <p:cNvPr id="14" name="Conector reto 13">
                <a:extLst>
                  <a:ext uri="{FF2B5EF4-FFF2-40B4-BE49-F238E27FC236}">
                    <a16:creationId xmlns:a16="http://schemas.microsoft.com/office/drawing/2014/main" id="{56A7708C-4CDF-28B9-6078-EAA264B13783}"/>
                  </a:ext>
                </a:extLst>
              </p:cNvPr>
              <p:cNvCxnSpPr>
                <a:cxnSpLocks/>
              </p:cNvCxnSpPr>
              <p:nvPr/>
            </p:nvCxnSpPr>
            <p:spPr>
              <a:xfrm>
                <a:off x="2941262" y="32602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24" name="CaixaDeTexto 23">
                <a:extLst>
                  <a:ext uri="{FF2B5EF4-FFF2-40B4-BE49-F238E27FC236}">
                    <a16:creationId xmlns:a16="http://schemas.microsoft.com/office/drawing/2014/main" id="{11AFB16E-C644-DCE9-EC7F-076EEDCCB50C}"/>
                  </a:ext>
                </a:extLst>
              </p:cNvPr>
              <p:cNvSpPr txBox="1"/>
              <p:nvPr/>
            </p:nvSpPr>
            <p:spPr>
              <a:xfrm>
                <a:off x="2970750" y="3024202"/>
                <a:ext cx="1899803" cy="173732"/>
              </a:xfrm>
              <a:prstGeom prst="rect">
                <a:avLst/>
              </a:prstGeom>
              <a:noFill/>
            </p:spPr>
            <p:txBody>
              <a:bodyPr wrap="square">
                <a:spAutoFit/>
              </a:bodyPr>
              <a:lstStyle/>
              <a:p>
                <a:r>
                  <a:rPr lang="pt-BR" sz="1400" dirty="0">
                    <a:effectLst/>
                  </a:rPr>
                  <a:t>Legenda da imagem Lorem ipsum </a:t>
                </a:r>
                <a:r>
                  <a:rPr lang="pt-BR" sz="1400" dirty="0" err="1">
                    <a:effectLst/>
                  </a:rPr>
                  <a:t>dolor</a:t>
                </a:r>
                <a:endParaRPr lang="pt-BR" sz="1400" dirty="0"/>
              </a:p>
            </p:txBody>
          </p:sp>
        </p:grpSp>
        <p:grpSp>
          <p:nvGrpSpPr>
            <p:cNvPr id="5" name="Agrupar 4">
              <a:extLst>
                <a:ext uri="{FF2B5EF4-FFF2-40B4-BE49-F238E27FC236}">
                  <a16:creationId xmlns:a16="http://schemas.microsoft.com/office/drawing/2014/main" id="{9F443D9A-3CF4-42EE-DE57-92CAD87E304F}"/>
                </a:ext>
              </a:extLst>
            </p:cNvPr>
            <p:cNvGrpSpPr/>
            <p:nvPr/>
          </p:nvGrpSpPr>
          <p:grpSpPr>
            <a:xfrm>
              <a:off x="1790069" y="791038"/>
              <a:ext cx="3375293" cy="3405982"/>
              <a:chOff x="1004626" y="1858002"/>
              <a:chExt cx="2535908" cy="2558963"/>
            </a:xfrm>
          </p:grpSpPr>
          <p:sp>
            <p:nvSpPr>
              <p:cNvPr id="6" name="Retângulo 5">
                <a:extLst>
                  <a:ext uri="{FF2B5EF4-FFF2-40B4-BE49-F238E27FC236}">
                    <a16:creationId xmlns:a16="http://schemas.microsoft.com/office/drawing/2014/main" id="{5797F1CA-CB1C-AC11-3D8C-F37AD9BE707E}"/>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7" name="Imagem 6">
                <a:extLst>
                  <a:ext uri="{FF2B5EF4-FFF2-40B4-BE49-F238E27FC236}">
                    <a16:creationId xmlns:a16="http://schemas.microsoft.com/office/drawing/2014/main" id="{5CF472B9-0ABD-8E38-E660-6920F5563DE7}"/>
                  </a:ext>
                </a:extLst>
              </p:cNvPr>
              <p:cNvPicPr>
                <a:picLocks noChangeAspect="1"/>
              </p:cNvPicPr>
              <p:nvPr/>
            </p:nvPicPr>
            <p:blipFill>
              <a:blip r:embed="rId2"/>
              <a:stretch>
                <a:fillRect/>
              </a:stretch>
            </p:blipFill>
            <p:spPr>
              <a:xfrm>
                <a:off x="1004626" y="1858002"/>
                <a:ext cx="2535908" cy="2558963"/>
              </a:xfrm>
              <a:prstGeom prst="rect">
                <a:avLst/>
              </a:prstGeom>
            </p:spPr>
          </p:pic>
        </p:grpSp>
      </p:grpSp>
      <p:grpSp>
        <p:nvGrpSpPr>
          <p:cNvPr id="25" name="Agrupar 24">
            <a:extLst>
              <a:ext uri="{FF2B5EF4-FFF2-40B4-BE49-F238E27FC236}">
                <a16:creationId xmlns:a16="http://schemas.microsoft.com/office/drawing/2014/main" id="{7C60CCA0-CE03-26D0-359E-84A68993CB67}"/>
              </a:ext>
            </a:extLst>
          </p:cNvPr>
          <p:cNvGrpSpPr/>
          <p:nvPr/>
        </p:nvGrpSpPr>
        <p:grpSpPr>
          <a:xfrm>
            <a:off x="4398326" y="1461770"/>
            <a:ext cx="3417855" cy="3405982"/>
            <a:chOff x="1747507" y="791038"/>
            <a:chExt cx="3417855" cy="3405982"/>
          </a:xfrm>
        </p:grpSpPr>
        <p:grpSp>
          <p:nvGrpSpPr>
            <p:cNvPr id="26" name="Agrupar 25">
              <a:extLst>
                <a:ext uri="{FF2B5EF4-FFF2-40B4-BE49-F238E27FC236}">
                  <a16:creationId xmlns:a16="http://schemas.microsoft.com/office/drawing/2014/main" id="{BB3DCD7B-E403-9791-EF1B-E6589A2C1618}"/>
                </a:ext>
              </a:extLst>
            </p:cNvPr>
            <p:cNvGrpSpPr/>
            <p:nvPr/>
          </p:nvGrpSpPr>
          <p:grpSpPr>
            <a:xfrm>
              <a:off x="1747507" y="1973996"/>
              <a:ext cx="3417855" cy="236021"/>
              <a:chOff x="2941262" y="3024202"/>
              <a:chExt cx="1929291" cy="236021"/>
            </a:xfrm>
          </p:grpSpPr>
          <p:cxnSp>
            <p:nvCxnSpPr>
              <p:cNvPr id="30" name="Conector reto 29">
                <a:extLst>
                  <a:ext uri="{FF2B5EF4-FFF2-40B4-BE49-F238E27FC236}">
                    <a16:creationId xmlns:a16="http://schemas.microsoft.com/office/drawing/2014/main" id="{8682BAAE-CE06-9A2F-0DA8-585C836753FB}"/>
                  </a:ext>
                </a:extLst>
              </p:cNvPr>
              <p:cNvCxnSpPr>
                <a:cxnSpLocks/>
              </p:cNvCxnSpPr>
              <p:nvPr/>
            </p:nvCxnSpPr>
            <p:spPr>
              <a:xfrm>
                <a:off x="2941262" y="32602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8EE193F5-1EAA-A4CE-F42E-147EC6CA606B}"/>
                  </a:ext>
                </a:extLst>
              </p:cNvPr>
              <p:cNvSpPr txBox="1"/>
              <p:nvPr/>
            </p:nvSpPr>
            <p:spPr>
              <a:xfrm>
                <a:off x="2970750" y="3024202"/>
                <a:ext cx="1899803" cy="173732"/>
              </a:xfrm>
              <a:prstGeom prst="rect">
                <a:avLst/>
              </a:prstGeom>
              <a:noFill/>
            </p:spPr>
            <p:txBody>
              <a:bodyPr wrap="square">
                <a:spAutoFit/>
              </a:bodyPr>
              <a:lstStyle/>
              <a:p>
                <a:r>
                  <a:rPr lang="pt-BR" sz="1400" dirty="0">
                    <a:effectLst/>
                  </a:rPr>
                  <a:t>Legenda da imagem Lorem ipsum </a:t>
                </a:r>
                <a:r>
                  <a:rPr lang="pt-BR" sz="1400" dirty="0" err="1">
                    <a:effectLst/>
                  </a:rPr>
                  <a:t>dolor</a:t>
                </a:r>
                <a:endParaRPr lang="pt-BR" sz="1400" dirty="0"/>
              </a:p>
            </p:txBody>
          </p:sp>
        </p:grpSp>
        <p:grpSp>
          <p:nvGrpSpPr>
            <p:cNvPr id="27" name="Agrupar 26">
              <a:extLst>
                <a:ext uri="{FF2B5EF4-FFF2-40B4-BE49-F238E27FC236}">
                  <a16:creationId xmlns:a16="http://schemas.microsoft.com/office/drawing/2014/main" id="{441F7200-B439-1A2B-4F3C-4BDFE33810C5}"/>
                </a:ext>
              </a:extLst>
            </p:cNvPr>
            <p:cNvGrpSpPr/>
            <p:nvPr/>
          </p:nvGrpSpPr>
          <p:grpSpPr>
            <a:xfrm>
              <a:off x="1790069" y="791038"/>
              <a:ext cx="3375293" cy="3405982"/>
              <a:chOff x="1004626" y="1858002"/>
              <a:chExt cx="2535908" cy="2558963"/>
            </a:xfrm>
          </p:grpSpPr>
          <p:sp>
            <p:nvSpPr>
              <p:cNvPr id="28" name="Retângulo 27">
                <a:extLst>
                  <a:ext uri="{FF2B5EF4-FFF2-40B4-BE49-F238E27FC236}">
                    <a16:creationId xmlns:a16="http://schemas.microsoft.com/office/drawing/2014/main" id="{EDE5B9C5-4771-2AAF-C8B7-8559F31DD361}"/>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29" name="Imagem 28">
                <a:extLst>
                  <a:ext uri="{FF2B5EF4-FFF2-40B4-BE49-F238E27FC236}">
                    <a16:creationId xmlns:a16="http://schemas.microsoft.com/office/drawing/2014/main" id="{499BB75E-C74D-56F4-211C-F67285676B96}"/>
                  </a:ext>
                </a:extLst>
              </p:cNvPr>
              <p:cNvPicPr>
                <a:picLocks noChangeAspect="1"/>
              </p:cNvPicPr>
              <p:nvPr/>
            </p:nvPicPr>
            <p:blipFill>
              <a:blip r:embed="rId2"/>
              <a:stretch>
                <a:fillRect/>
              </a:stretch>
            </p:blipFill>
            <p:spPr>
              <a:xfrm>
                <a:off x="1004626" y="1858002"/>
                <a:ext cx="2535908" cy="2558963"/>
              </a:xfrm>
              <a:prstGeom prst="rect">
                <a:avLst/>
              </a:prstGeom>
            </p:spPr>
          </p:pic>
        </p:grpSp>
      </p:grpSp>
      <p:grpSp>
        <p:nvGrpSpPr>
          <p:cNvPr id="32" name="Agrupar 31">
            <a:extLst>
              <a:ext uri="{FF2B5EF4-FFF2-40B4-BE49-F238E27FC236}">
                <a16:creationId xmlns:a16="http://schemas.microsoft.com/office/drawing/2014/main" id="{4BAD405C-E49A-B88D-7B74-D3409EB4D446}"/>
              </a:ext>
            </a:extLst>
          </p:cNvPr>
          <p:cNvGrpSpPr/>
          <p:nvPr/>
        </p:nvGrpSpPr>
        <p:grpSpPr>
          <a:xfrm>
            <a:off x="8018777" y="1461770"/>
            <a:ext cx="3417855" cy="3405982"/>
            <a:chOff x="1747507" y="791038"/>
            <a:chExt cx="3417855" cy="3405982"/>
          </a:xfrm>
        </p:grpSpPr>
        <p:grpSp>
          <p:nvGrpSpPr>
            <p:cNvPr id="33" name="Agrupar 32">
              <a:extLst>
                <a:ext uri="{FF2B5EF4-FFF2-40B4-BE49-F238E27FC236}">
                  <a16:creationId xmlns:a16="http://schemas.microsoft.com/office/drawing/2014/main" id="{222B5643-F491-AACD-ECA8-569A3DE45E59}"/>
                </a:ext>
              </a:extLst>
            </p:cNvPr>
            <p:cNvGrpSpPr/>
            <p:nvPr/>
          </p:nvGrpSpPr>
          <p:grpSpPr>
            <a:xfrm>
              <a:off x="1747507" y="1973996"/>
              <a:ext cx="3417855" cy="236021"/>
              <a:chOff x="2941262" y="3024202"/>
              <a:chExt cx="1929291" cy="236021"/>
            </a:xfrm>
          </p:grpSpPr>
          <p:cxnSp>
            <p:nvCxnSpPr>
              <p:cNvPr id="37" name="Conector reto 36">
                <a:extLst>
                  <a:ext uri="{FF2B5EF4-FFF2-40B4-BE49-F238E27FC236}">
                    <a16:creationId xmlns:a16="http://schemas.microsoft.com/office/drawing/2014/main" id="{3A8514C8-F66E-B3E2-810A-DD083171776D}"/>
                  </a:ext>
                </a:extLst>
              </p:cNvPr>
              <p:cNvCxnSpPr>
                <a:cxnSpLocks/>
              </p:cNvCxnSpPr>
              <p:nvPr/>
            </p:nvCxnSpPr>
            <p:spPr>
              <a:xfrm>
                <a:off x="2941262" y="32602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38" name="CaixaDeTexto 37">
                <a:extLst>
                  <a:ext uri="{FF2B5EF4-FFF2-40B4-BE49-F238E27FC236}">
                    <a16:creationId xmlns:a16="http://schemas.microsoft.com/office/drawing/2014/main" id="{0E908BA1-B5E9-5DBF-5CA9-CD55C58E0FCE}"/>
                  </a:ext>
                </a:extLst>
              </p:cNvPr>
              <p:cNvSpPr txBox="1"/>
              <p:nvPr/>
            </p:nvSpPr>
            <p:spPr>
              <a:xfrm>
                <a:off x="2970750" y="3024202"/>
                <a:ext cx="1899803" cy="173732"/>
              </a:xfrm>
              <a:prstGeom prst="rect">
                <a:avLst/>
              </a:prstGeom>
              <a:noFill/>
            </p:spPr>
            <p:txBody>
              <a:bodyPr wrap="square">
                <a:spAutoFit/>
              </a:bodyPr>
              <a:lstStyle/>
              <a:p>
                <a:r>
                  <a:rPr lang="pt-BR" sz="1400" dirty="0">
                    <a:effectLst/>
                  </a:rPr>
                  <a:t>Legenda da imagem Lorem ipsum </a:t>
                </a:r>
                <a:r>
                  <a:rPr lang="pt-BR" sz="1400" dirty="0" err="1">
                    <a:effectLst/>
                  </a:rPr>
                  <a:t>dolor</a:t>
                </a:r>
                <a:endParaRPr lang="pt-BR" sz="1400" dirty="0"/>
              </a:p>
            </p:txBody>
          </p:sp>
        </p:grpSp>
        <p:grpSp>
          <p:nvGrpSpPr>
            <p:cNvPr id="34" name="Agrupar 33">
              <a:extLst>
                <a:ext uri="{FF2B5EF4-FFF2-40B4-BE49-F238E27FC236}">
                  <a16:creationId xmlns:a16="http://schemas.microsoft.com/office/drawing/2014/main" id="{0F5A00FE-665D-259D-B06A-A8D8C558B0AC}"/>
                </a:ext>
              </a:extLst>
            </p:cNvPr>
            <p:cNvGrpSpPr/>
            <p:nvPr/>
          </p:nvGrpSpPr>
          <p:grpSpPr>
            <a:xfrm>
              <a:off x="1790069" y="791038"/>
              <a:ext cx="3375293" cy="3405982"/>
              <a:chOff x="1004626" y="1858002"/>
              <a:chExt cx="2535908" cy="2558963"/>
            </a:xfrm>
          </p:grpSpPr>
          <p:sp>
            <p:nvSpPr>
              <p:cNvPr id="35" name="Retângulo 34">
                <a:extLst>
                  <a:ext uri="{FF2B5EF4-FFF2-40B4-BE49-F238E27FC236}">
                    <a16:creationId xmlns:a16="http://schemas.microsoft.com/office/drawing/2014/main" id="{8D16F8CB-680B-AE53-7578-3347225B27CD}"/>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36" name="Imagem 35">
                <a:extLst>
                  <a:ext uri="{FF2B5EF4-FFF2-40B4-BE49-F238E27FC236}">
                    <a16:creationId xmlns:a16="http://schemas.microsoft.com/office/drawing/2014/main" id="{58D83849-0A3C-D2B4-B160-D151D787817C}"/>
                  </a:ext>
                </a:extLst>
              </p:cNvPr>
              <p:cNvPicPr>
                <a:picLocks noChangeAspect="1"/>
              </p:cNvPicPr>
              <p:nvPr/>
            </p:nvPicPr>
            <p:blipFill>
              <a:blip r:embed="rId2"/>
              <a:stretch>
                <a:fillRect/>
              </a:stretch>
            </p:blipFill>
            <p:spPr>
              <a:xfrm>
                <a:off x="1004626" y="1858002"/>
                <a:ext cx="2535908" cy="2558963"/>
              </a:xfrm>
              <a:prstGeom prst="rect">
                <a:avLst/>
              </a:prstGeom>
            </p:spPr>
          </p:pic>
        </p:grpSp>
      </p:grpSp>
    </p:spTree>
    <p:extLst>
      <p:ext uri="{BB962C8B-B14F-4D97-AF65-F5344CB8AC3E}">
        <p14:creationId xmlns:p14="http://schemas.microsoft.com/office/powerpoint/2010/main" val="328708749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CF7A75FE-36FE-2996-A07F-AB8B04E8C6CF}"/>
              </a:ext>
            </a:extLst>
          </p:cNvPr>
          <p:cNvGrpSpPr/>
          <p:nvPr/>
        </p:nvGrpSpPr>
        <p:grpSpPr>
          <a:xfrm>
            <a:off x="12639639" y="2059216"/>
            <a:ext cx="3543790" cy="2607141"/>
            <a:chOff x="12639639" y="382816"/>
            <a:chExt cx="3543790" cy="2607141"/>
          </a:xfrm>
        </p:grpSpPr>
        <p:sp>
          <p:nvSpPr>
            <p:cNvPr id="11" name="Balão de Fala: Retângulo 10">
              <a:extLst>
                <a:ext uri="{FF2B5EF4-FFF2-40B4-BE49-F238E27FC236}">
                  <a16:creationId xmlns:a16="http://schemas.microsoft.com/office/drawing/2014/main" id="{32702DC7-85C0-32AF-EE87-8EAD413F84B7}"/>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2" name="CaixaDeTexto 11">
              <a:extLst>
                <a:ext uri="{FF2B5EF4-FFF2-40B4-BE49-F238E27FC236}">
                  <a16:creationId xmlns:a16="http://schemas.microsoft.com/office/drawing/2014/main" id="{59676977-329D-0612-74CA-7EA80702BBCC}"/>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13" name="Agrupar 12">
            <a:extLst>
              <a:ext uri="{FF2B5EF4-FFF2-40B4-BE49-F238E27FC236}">
                <a16:creationId xmlns:a16="http://schemas.microsoft.com/office/drawing/2014/main" id="{29939DA6-05DE-BFD8-8646-32729D87DE44}"/>
              </a:ext>
            </a:extLst>
          </p:cNvPr>
          <p:cNvGrpSpPr/>
          <p:nvPr/>
        </p:nvGrpSpPr>
        <p:grpSpPr>
          <a:xfrm>
            <a:off x="12639638" y="539973"/>
            <a:ext cx="3543790" cy="1373961"/>
            <a:chOff x="12639639" y="382815"/>
            <a:chExt cx="3543790" cy="1373961"/>
          </a:xfrm>
        </p:grpSpPr>
        <p:sp>
          <p:nvSpPr>
            <p:cNvPr id="21" name="Balão de Fala: Retângulo 20">
              <a:extLst>
                <a:ext uri="{FF2B5EF4-FFF2-40B4-BE49-F238E27FC236}">
                  <a16:creationId xmlns:a16="http://schemas.microsoft.com/office/drawing/2014/main" id="{75695F99-464B-EDFD-3DED-9228B1AD0E5B}"/>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2" name="CaixaDeTexto 21">
              <a:extLst>
                <a:ext uri="{FF2B5EF4-FFF2-40B4-BE49-F238E27FC236}">
                  <a16:creationId xmlns:a16="http://schemas.microsoft.com/office/drawing/2014/main" id="{FFFAF825-6C58-8F3D-049C-7276AB90DF65}"/>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retrato – com 2 (com legenda)</a:t>
              </a:r>
            </a:p>
          </p:txBody>
        </p:sp>
      </p:grpSp>
      <p:grpSp>
        <p:nvGrpSpPr>
          <p:cNvPr id="31" name="Agrupar 30">
            <a:extLst>
              <a:ext uri="{FF2B5EF4-FFF2-40B4-BE49-F238E27FC236}">
                <a16:creationId xmlns:a16="http://schemas.microsoft.com/office/drawing/2014/main" id="{FC30C636-1A12-097F-B178-6FB0FC6C83AB}"/>
              </a:ext>
            </a:extLst>
          </p:cNvPr>
          <p:cNvGrpSpPr/>
          <p:nvPr/>
        </p:nvGrpSpPr>
        <p:grpSpPr>
          <a:xfrm>
            <a:off x="2506499" y="908367"/>
            <a:ext cx="7179001" cy="5041266"/>
            <a:chOff x="2553682" y="1135806"/>
            <a:chExt cx="7179001" cy="5041266"/>
          </a:xfrm>
        </p:grpSpPr>
        <p:pic>
          <p:nvPicPr>
            <p:cNvPr id="6" name="Imagem 5">
              <a:extLst>
                <a:ext uri="{FF2B5EF4-FFF2-40B4-BE49-F238E27FC236}">
                  <a16:creationId xmlns:a16="http://schemas.microsoft.com/office/drawing/2014/main" id="{5E277F32-BDF8-6E78-4408-53EB95D501B8}"/>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349990" y="1135806"/>
              <a:ext cx="3382693" cy="4489122"/>
            </a:xfrm>
            <a:prstGeom prst="rect">
              <a:avLst/>
            </a:prstGeom>
          </p:spPr>
        </p:pic>
        <p:cxnSp>
          <p:nvCxnSpPr>
            <p:cNvPr id="23" name="Conector reto 22">
              <a:extLst>
                <a:ext uri="{FF2B5EF4-FFF2-40B4-BE49-F238E27FC236}">
                  <a16:creationId xmlns:a16="http://schemas.microsoft.com/office/drawing/2014/main" id="{C26670AB-6781-17D4-943B-58DABB4D7BBE}"/>
                </a:ext>
              </a:extLst>
            </p:cNvPr>
            <p:cNvCxnSpPr>
              <a:cxnSpLocks/>
            </p:cNvCxnSpPr>
            <p:nvPr/>
          </p:nvCxnSpPr>
          <p:spPr>
            <a:xfrm>
              <a:off x="2553682" y="6177072"/>
              <a:ext cx="3333670"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24" name="CaixaDeTexto 23">
              <a:extLst>
                <a:ext uri="{FF2B5EF4-FFF2-40B4-BE49-F238E27FC236}">
                  <a16:creationId xmlns:a16="http://schemas.microsoft.com/office/drawing/2014/main" id="{AA7A1FF3-D17C-5EB6-54F2-C2BD0276E33D}"/>
                </a:ext>
              </a:extLst>
            </p:cNvPr>
            <p:cNvSpPr txBox="1"/>
            <p:nvPr/>
          </p:nvSpPr>
          <p:spPr>
            <a:xfrm>
              <a:off x="2553682" y="5758945"/>
              <a:ext cx="3382692" cy="307778"/>
            </a:xfrm>
            <a:prstGeom prst="rect">
              <a:avLst/>
            </a:prstGeom>
            <a:noFill/>
          </p:spPr>
          <p:txBody>
            <a:bodyPr wrap="square">
              <a:spAutoFit/>
            </a:bodyPr>
            <a:lstStyle/>
            <a:p>
              <a:r>
                <a:rPr lang="pt-BR" sz="1400">
                  <a:effectLst/>
                </a:rPr>
                <a:t>Legenda da imagem</a:t>
              </a:r>
              <a:endParaRPr lang="pt-BR" sz="1400"/>
            </a:p>
          </p:txBody>
        </p:sp>
        <p:cxnSp>
          <p:nvCxnSpPr>
            <p:cNvPr id="28" name="Conector reto 27">
              <a:extLst>
                <a:ext uri="{FF2B5EF4-FFF2-40B4-BE49-F238E27FC236}">
                  <a16:creationId xmlns:a16="http://schemas.microsoft.com/office/drawing/2014/main" id="{5F9EE0BD-334B-1E7E-60AD-093EE1431974}"/>
                </a:ext>
              </a:extLst>
            </p:cNvPr>
            <p:cNvCxnSpPr>
              <a:cxnSpLocks/>
            </p:cNvCxnSpPr>
            <p:nvPr/>
          </p:nvCxnSpPr>
          <p:spPr>
            <a:xfrm>
              <a:off x="6349990" y="6177072"/>
              <a:ext cx="3333670"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29" name="CaixaDeTexto 28">
              <a:extLst>
                <a:ext uri="{FF2B5EF4-FFF2-40B4-BE49-F238E27FC236}">
                  <a16:creationId xmlns:a16="http://schemas.microsoft.com/office/drawing/2014/main" id="{183CC118-61DE-9CA7-71A8-ADC6D497EDFA}"/>
                </a:ext>
              </a:extLst>
            </p:cNvPr>
            <p:cNvSpPr txBox="1"/>
            <p:nvPr/>
          </p:nvSpPr>
          <p:spPr>
            <a:xfrm>
              <a:off x="6349990" y="5758945"/>
              <a:ext cx="3382692" cy="307778"/>
            </a:xfrm>
            <a:prstGeom prst="rect">
              <a:avLst/>
            </a:prstGeom>
            <a:noFill/>
          </p:spPr>
          <p:txBody>
            <a:bodyPr wrap="square">
              <a:spAutoFit/>
            </a:bodyPr>
            <a:lstStyle/>
            <a:p>
              <a:r>
                <a:rPr lang="pt-BR" sz="1400">
                  <a:effectLst/>
                </a:rPr>
                <a:t>Legenda da imagem</a:t>
              </a:r>
              <a:endParaRPr lang="pt-BR" sz="1400"/>
            </a:p>
          </p:txBody>
        </p:sp>
        <p:pic>
          <p:nvPicPr>
            <p:cNvPr id="30" name="Imagem 29">
              <a:extLst>
                <a:ext uri="{FF2B5EF4-FFF2-40B4-BE49-F238E27FC236}">
                  <a16:creationId xmlns:a16="http://schemas.microsoft.com/office/drawing/2014/main" id="{49FBCDEA-7426-6C9E-1E94-D6D605AF0E07}"/>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553682" y="1135806"/>
              <a:ext cx="3382693" cy="4489122"/>
            </a:xfrm>
            <a:prstGeom prst="rect">
              <a:avLst/>
            </a:prstGeom>
          </p:spPr>
        </p:pic>
      </p:grpSp>
    </p:spTree>
    <p:extLst>
      <p:ext uri="{BB962C8B-B14F-4D97-AF65-F5344CB8AC3E}">
        <p14:creationId xmlns:p14="http://schemas.microsoft.com/office/powerpoint/2010/main" val="676053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Software</a:t>
            </a:r>
          </a:p>
        </p:txBody>
      </p:sp>
      <p:grpSp>
        <p:nvGrpSpPr>
          <p:cNvPr id="2" name="Agrupar 1">
            <a:extLst>
              <a:ext uri="{FF2B5EF4-FFF2-40B4-BE49-F238E27FC236}">
                <a16:creationId xmlns:a16="http://schemas.microsoft.com/office/drawing/2014/main" id="{A7DDEB31-33BB-1762-595A-839F63CAC3F5}"/>
              </a:ext>
            </a:extLst>
          </p:cNvPr>
          <p:cNvGrpSpPr/>
          <p:nvPr/>
        </p:nvGrpSpPr>
        <p:grpSpPr>
          <a:xfrm>
            <a:off x="1019175" y="1919491"/>
            <a:ext cx="10153650" cy="2852534"/>
            <a:chOff x="2873374" y="1676603"/>
            <a:chExt cx="6637372" cy="2852534"/>
          </a:xfrm>
        </p:grpSpPr>
        <p:grpSp>
          <p:nvGrpSpPr>
            <p:cNvPr id="6" name="Agrupar 5">
              <a:extLst>
                <a:ext uri="{FF2B5EF4-FFF2-40B4-BE49-F238E27FC236}">
                  <a16:creationId xmlns:a16="http://schemas.microsoft.com/office/drawing/2014/main" id="{0C5E4804-A567-D2D1-2DC7-CFE38710D821}"/>
                </a:ext>
              </a:extLst>
            </p:cNvPr>
            <p:cNvGrpSpPr/>
            <p:nvPr/>
          </p:nvGrpSpPr>
          <p:grpSpPr>
            <a:xfrm>
              <a:off x="2873374" y="1676603"/>
              <a:ext cx="3121093" cy="2852534"/>
              <a:chOff x="2873374" y="1676603"/>
              <a:chExt cx="3121093" cy="2852534"/>
            </a:xfrm>
          </p:grpSpPr>
          <p:sp>
            <p:nvSpPr>
              <p:cNvPr id="19" name="Retângulo: Cantos Arredondados 18">
                <a:extLst>
                  <a:ext uri="{FF2B5EF4-FFF2-40B4-BE49-F238E27FC236}">
                    <a16:creationId xmlns:a16="http://schemas.microsoft.com/office/drawing/2014/main" id="{D5F1CDEC-EBD9-07D3-81B2-1D274D72DC0B}"/>
                  </a:ext>
                </a:extLst>
              </p:cNvPr>
              <p:cNvSpPr/>
              <p:nvPr/>
            </p:nvSpPr>
            <p:spPr>
              <a:xfrm>
                <a:off x="2873374" y="1676603"/>
                <a:ext cx="3121093" cy="285253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CaixaDeTexto 19">
                <a:extLst>
                  <a:ext uri="{FF2B5EF4-FFF2-40B4-BE49-F238E27FC236}">
                    <a16:creationId xmlns:a16="http://schemas.microsoft.com/office/drawing/2014/main" id="{60440FBC-8570-81C9-3FEE-BB69EAD8867D}"/>
                  </a:ext>
                </a:extLst>
              </p:cNvPr>
              <p:cNvSpPr txBox="1"/>
              <p:nvPr/>
            </p:nvSpPr>
            <p:spPr>
              <a:xfrm>
                <a:off x="3082519" y="1913935"/>
                <a:ext cx="270280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397B"/>
                    </a:solidFill>
                    <a:effectLst/>
                    <a:uLnTx/>
                    <a:uFillTx/>
                    <a:latin typeface="Calibri" panose="020F0502020204030204"/>
                    <a:ea typeface="+mn-ea"/>
                    <a:cs typeface="+mn-cs"/>
                  </a:rPr>
                  <a:t>Softwares finalísticos ou de aplicação</a:t>
                </a:r>
              </a:p>
            </p:txBody>
          </p:sp>
          <p:sp>
            <p:nvSpPr>
              <p:cNvPr id="21" name="CaixaDeTexto 20">
                <a:extLst>
                  <a:ext uri="{FF2B5EF4-FFF2-40B4-BE49-F238E27FC236}">
                    <a16:creationId xmlns:a16="http://schemas.microsoft.com/office/drawing/2014/main" id="{E9DB7D4D-B0D3-F82D-BDC8-65E452E11D4B}"/>
                  </a:ext>
                </a:extLst>
              </p:cNvPr>
              <p:cNvSpPr txBox="1"/>
              <p:nvPr/>
            </p:nvSpPr>
            <p:spPr>
              <a:xfrm>
                <a:off x="3082519" y="2630438"/>
                <a:ext cx="270280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Geralmente, são rodados de forma consciente nos computadores, entregando as funcionalidades desejadas por seu usuário.</a:t>
                </a:r>
              </a:p>
            </p:txBody>
          </p:sp>
        </p:grpSp>
        <p:grpSp>
          <p:nvGrpSpPr>
            <p:cNvPr id="15" name="Agrupar 14">
              <a:extLst>
                <a:ext uri="{FF2B5EF4-FFF2-40B4-BE49-F238E27FC236}">
                  <a16:creationId xmlns:a16="http://schemas.microsoft.com/office/drawing/2014/main" id="{9229C098-0AAF-E65E-2555-932D6E76F204}"/>
                </a:ext>
              </a:extLst>
            </p:cNvPr>
            <p:cNvGrpSpPr/>
            <p:nvPr/>
          </p:nvGrpSpPr>
          <p:grpSpPr>
            <a:xfrm>
              <a:off x="6389653" y="1676603"/>
              <a:ext cx="3121093" cy="2852534"/>
              <a:chOff x="6389653" y="1676603"/>
              <a:chExt cx="3121093" cy="2852534"/>
            </a:xfrm>
          </p:grpSpPr>
          <p:sp>
            <p:nvSpPr>
              <p:cNvPr id="16" name="Retângulo: Cantos Arredondados 15">
                <a:extLst>
                  <a:ext uri="{FF2B5EF4-FFF2-40B4-BE49-F238E27FC236}">
                    <a16:creationId xmlns:a16="http://schemas.microsoft.com/office/drawing/2014/main" id="{24C047B2-748E-747B-9595-3BDACF098E2F}"/>
                  </a:ext>
                </a:extLst>
              </p:cNvPr>
              <p:cNvSpPr/>
              <p:nvPr/>
            </p:nvSpPr>
            <p:spPr>
              <a:xfrm>
                <a:off x="6389653" y="1676603"/>
                <a:ext cx="3121093" cy="285253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CaixaDeTexto 16">
                <a:extLst>
                  <a:ext uri="{FF2B5EF4-FFF2-40B4-BE49-F238E27FC236}">
                    <a16:creationId xmlns:a16="http://schemas.microsoft.com/office/drawing/2014/main" id="{61D05720-F1AA-9CE1-6925-98BB6CF6269C}"/>
                  </a:ext>
                </a:extLst>
              </p:cNvPr>
              <p:cNvSpPr txBox="1"/>
              <p:nvPr/>
            </p:nvSpPr>
            <p:spPr>
              <a:xfrm>
                <a:off x="6598799" y="1915473"/>
                <a:ext cx="276251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397B"/>
                    </a:solidFill>
                    <a:effectLst/>
                    <a:uLnTx/>
                    <a:uFillTx/>
                    <a:latin typeface="Calibri" panose="020F0502020204030204"/>
                    <a:ea typeface="+mn-ea"/>
                    <a:cs typeface="+mn-cs"/>
                  </a:rPr>
                  <a:t>Softwares de sistema</a:t>
                </a:r>
              </a:p>
            </p:txBody>
          </p:sp>
          <p:sp>
            <p:nvSpPr>
              <p:cNvPr id="18" name="CaixaDeTexto 17">
                <a:extLst>
                  <a:ext uri="{FF2B5EF4-FFF2-40B4-BE49-F238E27FC236}">
                    <a16:creationId xmlns:a16="http://schemas.microsoft.com/office/drawing/2014/main" id="{9A3B1A60-70A8-AB13-B6E0-5304C9DC41C3}"/>
                  </a:ext>
                </a:extLst>
              </p:cNvPr>
              <p:cNvSpPr txBox="1"/>
              <p:nvPr/>
            </p:nvSpPr>
            <p:spPr>
              <a:xfrm>
                <a:off x="6598799" y="2631976"/>
                <a:ext cx="2702801"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Permitem que os finalísticos rodem em muitas máquinas com hardwares diversificados. Os softwares de sistema incluem os drivers dos dispositivos instalados no computador, ou seja, programas que controlam como se acessa e comanda determinado periférico.</a:t>
                </a:r>
              </a:p>
            </p:txBody>
          </p:sp>
        </p:grpSp>
      </p:grpSp>
    </p:spTree>
    <p:extLst>
      <p:ext uri="{BB962C8B-B14F-4D97-AF65-F5344CB8AC3E}">
        <p14:creationId xmlns:p14="http://schemas.microsoft.com/office/powerpoint/2010/main" val="12225938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F75A7BB6-9DED-8755-5F0E-3E1AF4D9F39E}"/>
              </a:ext>
            </a:extLst>
          </p:cNvPr>
          <p:cNvGrpSpPr/>
          <p:nvPr/>
        </p:nvGrpSpPr>
        <p:grpSpPr>
          <a:xfrm>
            <a:off x="2518522" y="1135806"/>
            <a:ext cx="7179002" cy="4489122"/>
            <a:chOff x="2518522" y="1135806"/>
            <a:chExt cx="7179002" cy="4489122"/>
          </a:xfrm>
        </p:grpSpPr>
        <p:grpSp>
          <p:nvGrpSpPr>
            <p:cNvPr id="16" name="Agrupar 15">
              <a:extLst>
                <a:ext uri="{FF2B5EF4-FFF2-40B4-BE49-F238E27FC236}">
                  <a16:creationId xmlns:a16="http://schemas.microsoft.com/office/drawing/2014/main" id="{EC86FFCB-CE7E-7EDC-B238-089449E98F7C}"/>
                </a:ext>
              </a:extLst>
            </p:cNvPr>
            <p:cNvGrpSpPr/>
            <p:nvPr/>
          </p:nvGrpSpPr>
          <p:grpSpPr>
            <a:xfrm>
              <a:off x="2518522" y="1135806"/>
              <a:ext cx="3382693" cy="4489122"/>
              <a:chOff x="1324499" y="2094351"/>
              <a:chExt cx="1909442" cy="2094207"/>
            </a:xfrm>
          </p:grpSpPr>
          <p:sp>
            <p:nvSpPr>
              <p:cNvPr id="17" name="Retângulo 16">
                <a:extLst>
                  <a:ext uri="{FF2B5EF4-FFF2-40B4-BE49-F238E27FC236}">
                    <a16:creationId xmlns:a16="http://schemas.microsoft.com/office/drawing/2014/main" id="{3EB287C9-5359-38D7-7FFE-60D8C369D621}"/>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2933FD44-7D9C-A207-DF77-CDA654823AD6}"/>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324499" y="2094351"/>
                <a:ext cx="1909442" cy="2094207"/>
              </a:xfrm>
              <a:prstGeom prst="rect">
                <a:avLst/>
              </a:prstGeom>
            </p:spPr>
          </p:pic>
        </p:grpSp>
        <p:grpSp>
          <p:nvGrpSpPr>
            <p:cNvPr id="4" name="Agrupar 3">
              <a:extLst>
                <a:ext uri="{FF2B5EF4-FFF2-40B4-BE49-F238E27FC236}">
                  <a16:creationId xmlns:a16="http://schemas.microsoft.com/office/drawing/2014/main" id="{3E2D38EB-E0E9-EFE2-6FF7-2E1DE6E173D4}"/>
                </a:ext>
              </a:extLst>
            </p:cNvPr>
            <p:cNvGrpSpPr/>
            <p:nvPr/>
          </p:nvGrpSpPr>
          <p:grpSpPr>
            <a:xfrm>
              <a:off x="6314831" y="1135806"/>
              <a:ext cx="3382693" cy="4489122"/>
              <a:chOff x="1324499" y="2094351"/>
              <a:chExt cx="1909442" cy="2094207"/>
            </a:xfrm>
          </p:grpSpPr>
          <p:sp>
            <p:nvSpPr>
              <p:cNvPr id="5" name="Retângulo 4">
                <a:extLst>
                  <a:ext uri="{FF2B5EF4-FFF2-40B4-BE49-F238E27FC236}">
                    <a16:creationId xmlns:a16="http://schemas.microsoft.com/office/drawing/2014/main" id="{A20087ED-ED38-B767-FA88-A9E310A22399}"/>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5E277F32-BDF8-6E78-4408-53EB95D501B8}"/>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324499" y="2094351"/>
                <a:ext cx="1909442" cy="2094207"/>
              </a:xfrm>
              <a:prstGeom prst="rect">
                <a:avLst/>
              </a:prstGeom>
            </p:spPr>
          </p:pic>
        </p:grpSp>
      </p:grpSp>
      <p:grpSp>
        <p:nvGrpSpPr>
          <p:cNvPr id="10" name="Agrupar 9">
            <a:extLst>
              <a:ext uri="{FF2B5EF4-FFF2-40B4-BE49-F238E27FC236}">
                <a16:creationId xmlns:a16="http://schemas.microsoft.com/office/drawing/2014/main" id="{337F0C2D-E26F-518B-9254-013664968AD6}"/>
              </a:ext>
            </a:extLst>
          </p:cNvPr>
          <p:cNvGrpSpPr/>
          <p:nvPr/>
        </p:nvGrpSpPr>
        <p:grpSpPr>
          <a:xfrm>
            <a:off x="12639639" y="2059216"/>
            <a:ext cx="3543790" cy="2607141"/>
            <a:chOff x="12639639" y="382816"/>
            <a:chExt cx="3543790" cy="2607141"/>
          </a:xfrm>
        </p:grpSpPr>
        <p:sp>
          <p:nvSpPr>
            <p:cNvPr id="11" name="Balão de Fala: Retângulo 10">
              <a:extLst>
                <a:ext uri="{FF2B5EF4-FFF2-40B4-BE49-F238E27FC236}">
                  <a16:creationId xmlns:a16="http://schemas.microsoft.com/office/drawing/2014/main" id="{8878D9C7-32A5-3155-DC73-23FC42CB12BD}"/>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2" name="CaixaDeTexto 11">
              <a:extLst>
                <a:ext uri="{FF2B5EF4-FFF2-40B4-BE49-F238E27FC236}">
                  <a16:creationId xmlns:a16="http://schemas.microsoft.com/office/drawing/2014/main" id="{A90F621A-4B9D-7582-D98E-250FA1248ED2}"/>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Para alterar a imagem, clique com o botão direito do mouse, selecione Alterar Imagem &gt;&gt; Da Área de Transferência.</a:t>
              </a:r>
            </a:p>
          </p:txBody>
        </p:sp>
      </p:grpSp>
      <p:grpSp>
        <p:nvGrpSpPr>
          <p:cNvPr id="13" name="Agrupar 12">
            <a:extLst>
              <a:ext uri="{FF2B5EF4-FFF2-40B4-BE49-F238E27FC236}">
                <a16:creationId xmlns:a16="http://schemas.microsoft.com/office/drawing/2014/main" id="{A9322861-DBC0-D9FE-42CB-C898D158B358}"/>
              </a:ext>
            </a:extLst>
          </p:cNvPr>
          <p:cNvGrpSpPr/>
          <p:nvPr/>
        </p:nvGrpSpPr>
        <p:grpSpPr>
          <a:xfrm>
            <a:off x="12639638" y="539973"/>
            <a:ext cx="3543790" cy="1373961"/>
            <a:chOff x="12639639" y="382815"/>
            <a:chExt cx="3543790" cy="1373961"/>
          </a:xfrm>
        </p:grpSpPr>
        <p:sp>
          <p:nvSpPr>
            <p:cNvPr id="21" name="Balão de Fala: Retângulo 20">
              <a:extLst>
                <a:ext uri="{FF2B5EF4-FFF2-40B4-BE49-F238E27FC236}">
                  <a16:creationId xmlns:a16="http://schemas.microsoft.com/office/drawing/2014/main" id="{21095B0C-D6AB-7091-9D74-BEA194209C30}"/>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2" name="CaixaDeTexto 21">
              <a:extLst>
                <a:ext uri="{FF2B5EF4-FFF2-40B4-BE49-F238E27FC236}">
                  <a16:creationId xmlns:a16="http://schemas.microsoft.com/office/drawing/2014/main" id="{B0D556BD-5B79-6DC5-161A-99C2BA1697CF}"/>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retrato – com 2 (sem legenda)</a:t>
              </a:r>
            </a:p>
          </p:txBody>
        </p:sp>
      </p:grpSp>
    </p:spTree>
    <p:extLst>
      <p:ext uri="{BB962C8B-B14F-4D97-AF65-F5344CB8AC3E}">
        <p14:creationId xmlns:p14="http://schemas.microsoft.com/office/powerpoint/2010/main" val="374321512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7" name="Conector reto 26">
            <a:extLst>
              <a:ext uri="{FF2B5EF4-FFF2-40B4-BE49-F238E27FC236}">
                <a16:creationId xmlns:a16="http://schemas.microsoft.com/office/drawing/2014/main" id="{F78AD4A7-9CBF-39D6-3199-D883895F39D8}"/>
              </a:ext>
            </a:extLst>
          </p:cNvPr>
          <p:cNvCxnSpPr>
            <a:cxnSpLocks/>
          </p:cNvCxnSpPr>
          <p:nvPr/>
        </p:nvCxnSpPr>
        <p:spPr>
          <a:xfrm>
            <a:off x="1019175" y="5957828"/>
            <a:ext cx="3290788"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04C1B9B5-B7E7-3868-4006-2CA1DA9034E4}"/>
              </a:ext>
            </a:extLst>
          </p:cNvPr>
          <p:cNvSpPr txBox="1"/>
          <p:nvPr/>
        </p:nvSpPr>
        <p:spPr>
          <a:xfrm>
            <a:off x="944346" y="5572298"/>
            <a:ext cx="3365617" cy="307777"/>
          </a:xfrm>
          <a:prstGeom prst="rect">
            <a:avLst/>
          </a:prstGeom>
          <a:noFill/>
        </p:spPr>
        <p:txBody>
          <a:bodyPr wrap="square">
            <a:spAutoFit/>
          </a:bodyPr>
          <a:lstStyle/>
          <a:p>
            <a:r>
              <a:rPr lang="pt-BR" sz="1400">
                <a:effectLst/>
              </a:rPr>
              <a:t>Legenda da imagem</a:t>
            </a:r>
            <a:endParaRPr lang="pt-BR" sz="1400"/>
          </a:p>
        </p:txBody>
      </p:sp>
      <p:grpSp>
        <p:nvGrpSpPr>
          <p:cNvPr id="24" name="Agrupar 23">
            <a:extLst>
              <a:ext uri="{FF2B5EF4-FFF2-40B4-BE49-F238E27FC236}">
                <a16:creationId xmlns:a16="http://schemas.microsoft.com/office/drawing/2014/main" id="{1B1B84F8-8274-5001-3DD1-AF7CD56DC573}"/>
              </a:ext>
            </a:extLst>
          </p:cNvPr>
          <p:cNvGrpSpPr/>
          <p:nvPr/>
        </p:nvGrpSpPr>
        <p:grpSpPr>
          <a:xfrm>
            <a:off x="944347" y="939670"/>
            <a:ext cx="3382693" cy="4489122"/>
            <a:chOff x="1324499" y="2094351"/>
            <a:chExt cx="1909442" cy="2094207"/>
          </a:xfrm>
        </p:grpSpPr>
        <p:sp>
          <p:nvSpPr>
            <p:cNvPr id="25" name="Retângulo 24">
              <a:extLst>
                <a:ext uri="{FF2B5EF4-FFF2-40B4-BE49-F238E27FC236}">
                  <a16:creationId xmlns:a16="http://schemas.microsoft.com/office/drawing/2014/main" id="{AF4FB094-6F4A-AE71-08F4-DEBA70F11A1D}"/>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26" name="Imagem 25">
              <a:extLst>
                <a:ext uri="{FF2B5EF4-FFF2-40B4-BE49-F238E27FC236}">
                  <a16:creationId xmlns:a16="http://schemas.microsoft.com/office/drawing/2014/main" id="{C715D292-413B-7658-C4DA-6A2A85CC6ACC}"/>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324499" y="2094351"/>
              <a:ext cx="1909442" cy="2094207"/>
            </a:xfrm>
            <a:prstGeom prst="rect">
              <a:avLst/>
            </a:prstGeom>
          </p:spPr>
        </p:pic>
      </p:grpSp>
      <p:cxnSp>
        <p:nvCxnSpPr>
          <p:cNvPr id="34" name="Conector reto 33">
            <a:extLst>
              <a:ext uri="{FF2B5EF4-FFF2-40B4-BE49-F238E27FC236}">
                <a16:creationId xmlns:a16="http://schemas.microsoft.com/office/drawing/2014/main" id="{8092A94E-810A-5B3B-2E32-CB13891014F8}"/>
              </a:ext>
            </a:extLst>
          </p:cNvPr>
          <p:cNvCxnSpPr>
            <a:cxnSpLocks/>
          </p:cNvCxnSpPr>
          <p:nvPr/>
        </p:nvCxnSpPr>
        <p:spPr>
          <a:xfrm>
            <a:off x="4419850" y="5957828"/>
            <a:ext cx="3365617"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35" name="CaixaDeTexto 34">
            <a:extLst>
              <a:ext uri="{FF2B5EF4-FFF2-40B4-BE49-F238E27FC236}">
                <a16:creationId xmlns:a16="http://schemas.microsoft.com/office/drawing/2014/main" id="{1EFEDA94-D67E-98EB-6650-7FE6A4B7A48A}"/>
              </a:ext>
            </a:extLst>
          </p:cNvPr>
          <p:cNvSpPr txBox="1"/>
          <p:nvPr/>
        </p:nvSpPr>
        <p:spPr>
          <a:xfrm>
            <a:off x="4419850" y="5572298"/>
            <a:ext cx="3365617" cy="307777"/>
          </a:xfrm>
          <a:prstGeom prst="rect">
            <a:avLst/>
          </a:prstGeom>
          <a:noFill/>
        </p:spPr>
        <p:txBody>
          <a:bodyPr wrap="square">
            <a:spAutoFit/>
          </a:bodyPr>
          <a:lstStyle/>
          <a:p>
            <a:r>
              <a:rPr lang="pt-BR" sz="1400">
                <a:effectLst/>
              </a:rPr>
              <a:t>Legenda da imagem</a:t>
            </a:r>
            <a:endParaRPr lang="pt-BR" sz="1400"/>
          </a:p>
        </p:txBody>
      </p:sp>
      <p:grpSp>
        <p:nvGrpSpPr>
          <p:cNvPr id="31" name="Agrupar 30">
            <a:extLst>
              <a:ext uri="{FF2B5EF4-FFF2-40B4-BE49-F238E27FC236}">
                <a16:creationId xmlns:a16="http://schemas.microsoft.com/office/drawing/2014/main" id="{51CE2557-9DE1-4A40-15DF-FDABED78B1B2}"/>
              </a:ext>
            </a:extLst>
          </p:cNvPr>
          <p:cNvGrpSpPr/>
          <p:nvPr/>
        </p:nvGrpSpPr>
        <p:grpSpPr>
          <a:xfrm>
            <a:off x="4419852" y="939670"/>
            <a:ext cx="3382693" cy="4489122"/>
            <a:chOff x="1324499" y="2094351"/>
            <a:chExt cx="1909442" cy="2094207"/>
          </a:xfrm>
        </p:grpSpPr>
        <p:sp>
          <p:nvSpPr>
            <p:cNvPr id="32" name="Retângulo 31">
              <a:extLst>
                <a:ext uri="{FF2B5EF4-FFF2-40B4-BE49-F238E27FC236}">
                  <a16:creationId xmlns:a16="http://schemas.microsoft.com/office/drawing/2014/main" id="{789FE78D-8D73-26AA-DCDF-53AEB4656000}"/>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33" name="Imagem 32">
              <a:extLst>
                <a:ext uri="{FF2B5EF4-FFF2-40B4-BE49-F238E27FC236}">
                  <a16:creationId xmlns:a16="http://schemas.microsoft.com/office/drawing/2014/main" id="{02E83369-5611-8677-AC89-A429C4202BBE}"/>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324499" y="2094351"/>
              <a:ext cx="1909442" cy="2094207"/>
            </a:xfrm>
            <a:prstGeom prst="rect">
              <a:avLst/>
            </a:prstGeom>
          </p:spPr>
        </p:pic>
      </p:grpSp>
      <p:cxnSp>
        <p:nvCxnSpPr>
          <p:cNvPr id="7" name="Conector reto 6">
            <a:extLst>
              <a:ext uri="{FF2B5EF4-FFF2-40B4-BE49-F238E27FC236}">
                <a16:creationId xmlns:a16="http://schemas.microsoft.com/office/drawing/2014/main" id="{B6B65C8C-1F3E-61A5-63A2-4BE92BD7B33F}"/>
              </a:ext>
            </a:extLst>
          </p:cNvPr>
          <p:cNvCxnSpPr>
            <a:cxnSpLocks/>
          </p:cNvCxnSpPr>
          <p:nvPr/>
        </p:nvCxnSpPr>
        <p:spPr>
          <a:xfrm>
            <a:off x="7895353" y="5957828"/>
            <a:ext cx="3349085"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C2CFA81-DE0D-5B7E-9D60-D78D59610353}"/>
              </a:ext>
            </a:extLst>
          </p:cNvPr>
          <p:cNvSpPr txBox="1"/>
          <p:nvPr/>
        </p:nvSpPr>
        <p:spPr>
          <a:xfrm>
            <a:off x="7895353" y="5572298"/>
            <a:ext cx="3364725" cy="307777"/>
          </a:xfrm>
          <a:prstGeom prst="rect">
            <a:avLst/>
          </a:prstGeom>
          <a:noFill/>
        </p:spPr>
        <p:txBody>
          <a:bodyPr wrap="square">
            <a:spAutoFit/>
          </a:bodyPr>
          <a:lstStyle/>
          <a:p>
            <a:r>
              <a:rPr lang="pt-BR" sz="1400">
                <a:effectLst/>
              </a:rPr>
              <a:t>Legenda da imagem</a:t>
            </a:r>
            <a:endParaRPr lang="pt-BR" sz="1400"/>
          </a:p>
        </p:txBody>
      </p:sp>
      <p:grpSp>
        <p:nvGrpSpPr>
          <p:cNvPr id="4" name="Agrupar 3">
            <a:extLst>
              <a:ext uri="{FF2B5EF4-FFF2-40B4-BE49-F238E27FC236}">
                <a16:creationId xmlns:a16="http://schemas.microsoft.com/office/drawing/2014/main" id="{3DA7031F-9D59-4423-31B6-1E652BC43ABE}"/>
              </a:ext>
            </a:extLst>
          </p:cNvPr>
          <p:cNvGrpSpPr/>
          <p:nvPr/>
        </p:nvGrpSpPr>
        <p:grpSpPr>
          <a:xfrm>
            <a:off x="7877386" y="939670"/>
            <a:ext cx="3382693" cy="4489122"/>
            <a:chOff x="1324499" y="2094351"/>
            <a:chExt cx="1909442" cy="2094207"/>
          </a:xfrm>
        </p:grpSpPr>
        <p:sp>
          <p:nvSpPr>
            <p:cNvPr id="5" name="Retângulo 4">
              <a:extLst>
                <a:ext uri="{FF2B5EF4-FFF2-40B4-BE49-F238E27FC236}">
                  <a16:creationId xmlns:a16="http://schemas.microsoft.com/office/drawing/2014/main" id="{665493AA-6D9C-7932-4068-CC23120EC0AD}"/>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6" name="Imagem 5">
              <a:extLst>
                <a:ext uri="{FF2B5EF4-FFF2-40B4-BE49-F238E27FC236}">
                  <a16:creationId xmlns:a16="http://schemas.microsoft.com/office/drawing/2014/main" id="{4904F207-17DD-E859-0421-58D1D389F6E7}"/>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324499" y="2094351"/>
              <a:ext cx="1909442" cy="2094207"/>
            </a:xfrm>
            <a:prstGeom prst="rect">
              <a:avLst/>
            </a:prstGeom>
          </p:spPr>
        </p:pic>
      </p:grpSp>
      <p:grpSp>
        <p:nvGrpSpPr>
          <p:cNvPr id="10" name="Agrupar 9">
            <a:extLst>
              <a:ext uri="{FF2B5EF4-FFF2-40B4-BE49-F238E27FC236}">
                <a16:creationId xmlns:a16="http://schemas.microsoft.com/office/drawing/2014/main" id="{E5FC4571-0BD8-3B8B-8FDC-678D7A7A556E}"/>
              </a:ext>
            </a:extLst>
          </p:cNvPr>
          <p:cNvGrpSpPr/>
          <p:nvPr/>
        </p:nvGrpSpPr>
        <p:grpSpPr>
          <a:xfrm>
            <a:off x="12639639" y="2059216"/>
            <a:ext cx="3543790" cy="2607141"/>
            <a:chOff x="12639639" y="382816"/>
            <a:chExt cx="3543790" cy="2607141"/>
          </a:xfrm>
        </p:grpSpPr>
        <p:sp>
          <p:nvSpPr>
            <p:cNvPr id="11" name="Balão de Fala: Retângulo 10">
              <a:extLst>
                <a:ext uri="{FF2B5EF4-FFF2-40B4-BE49-F238E27FC236}">
                  <a16:creationId xmlns:a16="http://schemas.microsoft.com/office/drawing/2014/main" id="{534B914F-1B06-C400-1306-D740C93CCD3B}"/>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2" name="CaixaDeTexto 11">
              <a:extLst>
                <a:ext uri="{FF2B5EF4-FFF2-40B4-BE49-F238E27FC236}">
                  <a16:creationId xmlns:a16="http://schemas.microsoft.com/office/drawing/2014/main" id="{3AD1574F-8AB6-1365-7FE8-325F1082931C}"/>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13" name="Agrupar 12">
            <a:extLst>
              <a:ext uri="{FF2B5EF4-FFF2-40B4-BE49-F238E27FC236}">
                <a16:creationId xmlns:a16="http://schemas.microsoft.com/office/drawing/2014/main" id="{EAFAFD36-9BF3-0225-F403-3E7EC63087DE}"/>
              </a:ext>
            </a:extLst>
          </p:cNvPr>
          <p:cNvGrpSpPr/>
          <p:nvPr/>
        </p:nvGrpSpPr>
        <p:grpSpPr>
          <a:xfrm>
            <a:off x="12639638" y="539973"/>
            <a:ext cx="3543790" cy="1373961"/>
            <a:chOff x="12639639" y="382815"/>
            <a:chExt cx="3543790" cy="1373961"/>
          </a:xfrm>
        </p:grpSpPr>
        <p:sp>
          <p:nvSpPr>
            <p:cNvPr id="14" name="Balão de Fala: Retângulo 13">
              <a:extLst>
                <a:ext uri="{FF2B5EF4-FFF2-40B4-BE49-F238E27FC236}">
                  <a16:creationId xmlns:a16="http://schemas.microsoft.com/office/drawing/2014/main" id="{1CA7A0C3-1922-29C8-E916-B6C2660AE56F}"/>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5" name="CaixaDeTexto 14">
              <a:extLst>
                <a:ext uri="{FF2B5EF4-FFF2-40B4-BE49-F238E27FC236}">
                  <a16:creationId xmlns:a16="http://schemas.microsoft.com/office/drawing/2014/main" id="{7BEFAD82-A03E-A071-E683-B9F7A049074C}"/>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retrato – com 3 (com legenda)</a:t>
              </a:r>
            </a:p>
          </p:txBody>
        </p:sp>
      </p:grpSp>
    </p:spTree>
    <p:extLst>
      <p:ext uri="{BB962C8B-B14F-4D97-AF65-F5344CB8AC3E}">
        <p14:creationId xmlns:p14="http://schemas.microsoft.com/office/powerpoint/2010/main" val="385797188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7F77FFF4-94EF-B396-884C-5196BE8E5BC5}"/>
              </a:ext>
            </a:extLst>
          </p:cNvPr>
          <p:cNvGrpSpPr/>
          <p:nvPr/>
        </p:nvGrpSpPr>
        <p:grpSpPr>
          <a:xfrm>
            <a:off x="944347" y="1092070"/>
            <a:ext cx="10328432" cy="4489122"/>
            <a:chOff x="944347" y="1092070"/>
            <a:chExt cx="10328432" cy="4489122"/>
          </a:xfrm>
        </p:grpSpPr>
        <p:grpSp>
          <p:nvGrpSpPr>
            <p:cNvPr id="24" name="Agrupar 23">
              <a:extLst>
                <a:ext uri="{FF2B5EF4-FFF2-40B4-BE49-F238E27FC236}">
                  <a16:creationId xmlns:a16="http://schemas.microsoft.com/office/drawing/2014/main" id="{1B1B84F8-8274-5001-3DD1-AF7CD56DC573}"/>
                </a:ext>
              </a:extLst>
            </p:cNvPr>
            <p:cNvGrpSpPr/>
            <p:nvPr/>
          </p:nvGrpSpPr>
          <p:grpSpPr>
            <a:xfrm>
              <a:off x="944347" y="1092070"/>
              <a:ext cx="3382693" cy="4489122"/>
              <a:chOff x="1324499" y="2094351"/>
              <a:chExt cx="1909442" cy="2094207"/>
            </a:xfrm>
          </p:grpSpPr>
          <p:sp>
            <p:nvSpPr>
              <p:cNvPr id="25" name="Retângulo 24">
                <a:extLst>
                  <a:ext uri="{FF2B5EF4-FFF2-40B4-BE49-F238E27FC236}">
                    <a16:creationId xmlns:a16="http://schemas.microsoft.com/office/drawing/2014/main" id="{AF4FB094-6F4A-AE71-08F4-DEBA70F11A1D}"/>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6" name="Imagem 25">
                <a:extLst>
                  <a:ext uri="{FF2B5EF4-FFF2-40B4-BE49-F238E27FC236}">
                    <a16:creationId xmlns:a16="http://schemas.microsoft.com/office/drawing/2014/main" id="{C715D292-413B-7658-C4DA-6A2A85CC6ACC}"/>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324499" y="2094351"/>
                <a:ext cx="1909442" cy="2094207"/>
              </a:xfrm>
              <a:prstGeom prst="rect">
                <a:avLst/>
              </a:prstGeom>
            </p:spPr>
          </p:pic>
        </p:grpSp>
        <p:grpSp>
          <p:nvGrpSpPr>
            <p:cNvPr id="31" name="Agrupar 30">
              <a:extLst>
                <a:ext uri="{FF2B5EF4-FFF2-40B4-BE49-F238E27FC236}">
                  <a16:creationId xmlns:a16="http://schemas.microsoft.com/office/drawing/2014/main" id="{51CE2557-9DE1-4A40-15DF-FDABED78B1B2}"/>
                </a:ext>
              </a:extLst>
            </p:cNvPr>
            <p:cNvGrpSpPr/>
            <p:nvPr/>
          </p:nvGrpSpPr>
          <p:grpSpPr>
            <a:xfrm>
              <a:off x="4419852" y="1092070"/>
              <a:ext cx="3382693" cy="4489122"/>
              <a:chOff x="1324499" y="2094351"/>
              <a:chExt cx="1909442" cy="2094207"/>
            </a:xfrm>
          </p:grpSpPr>
          <p:sp>
            <p:nvSpPr>
              <p:cNvPr id="32" name="Retângulo 31">
                <a:extLst>
                  <a:ext uri="{FF2B5EF4-FFF2-40B4-BE49-F238E27FC236}">
                    <a16:creationId xmlns:a16="http://schemas.microsoft.com/office/drawing/2014/main" id="{789FE78D-8D73-26AA-DCDF-53AEB4656000}"/>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3" name="Imagem 32">
                <a:extLst>
                  <a:ext uri="{FF2B5EF4-FFF2-40B4-BE49-F238E27FC236}">
                    <a16:creationId xmlns:a16="http://schemas.microsoft.com/office/drawing/2014/main" id="{02E83369-5611-8677-AC89-A429C4202BBE}"/>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324499" y="2094351"/>
                <a:ext cx="1909442" cy="2094207"/>
              </a:xfrm>
              <a:prstGeom prst="rect">
                <a:avLst/>
              </a:prstGeom>
            </p:spPr>
          </p:pic>
        </p:grpSp>
        <p:grpSp>
          <p:nvGrpSpPr>
            <p:cNvPr id="4" name="Agrupar 3">
              <a:extLst>
                <a:ext uri="{FF2B5EF4-FFF2-40B4-BE49-F238E27FC236}">
                  <a16:creationId xmlns:a16="http://schemas.microsoft.com/office/drawing/2014/main" id="{3DA7031F-9D59-4423-31B6-1E652BC43ABE}"/>
                </a:ext>
              </a:extLst>
            </p:cNvPr>
            <p:cNvGrpSpPr/>
            <p:nvPr/>
          </p:nvGrpSpPr>
          <p:grpSpPr>
            <a:xfrm>
              <a:off x="7890086" y="1092070"/>
              <a:ext cx="3382693" cy="4489122"/>
              <a:chOff x="1324499" y="2094351"/>
              <a:chExt cx="1909442" cy="2094207"/>
            </a:xfrm>
          </p:grpSpPr>
          <p:sp>
            <p:nvSpPr>
              <p:cNvPr id="5" name="Retângulo 4">
                <a:extLst>
                  <a:ext uri="{FF2B5EF4-FFF2-40B4-BE49-F238E27FC236}">
                    <a16:creationId xmlns:a16="http://schemas.microsoft.com/office/drawing/2014/main" id="{665493AA-6D9C-7932-4068-CC23120EC0AD}"/>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4904F207-17DD-E859-0421-58D1D389F6E7}"/>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324499" y="2094351"/>
                <a:ext cx="1909442" cy="2094207"/>
              </a:xfrm>
              <a:prstGeom prst="rect">
                <a:avLst/>
              </a:prstGeom>
            </p:spPr>
          </p:pic>
        </p:grpSp>
      </p:grpSp>
      <p:grpSp>
        <p:nvGrpSpPr>
          <p:cNvPr id="10" name="Agrupar 9">
            <a:extLst>
              <a:ext uri="{FF2B5EF4-FFF2-40B4-BE49-F238E27FC236}">
                <a16:creationId xmlns:a16="http://schemas.microsoft.com/office/drawing/2014/main" id="{A0AD98E6-BA52-8F9E-9196-72496B6B4854}"/>
              </a:ext>
            </a:extLst>
          </p:cNvPr>
          <p:cNvGrpSpPr/>
          <p:nvPr/>
        </p:nvGrpSpPr>
        <p:grpSpPr>
          <a:xfrm>
            <a:off x="12639639" y="2059216"/>
            <a:ext cx="3543790" cy="2607141"/>
            <a:chOff x="12639639" y="382816"/>
            <a:chExt cx="3543790" cy="2607141"/>
          </a:xfrm>
        </p:grpSpPr>
        <p:sp>
          <p:nvSpPr>
            <p:cNvPr id="11" name="Balão de Fala: Retângulo 10">
              <a:extLst>
                <a:ext uri="{FF2B5EF4-FFF2-40B4-BE49-F238E27FC236}">
                  <a16:creationId xmlns:a16="http://schemas.microsoft.com/office/drawing/2014/main" id="{9F6B2CBF-2810-544E-4629-80D74783216F}"/>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2" name="CaixaDeTexto 11">
              <a:extLst>
                <a:ext uri="{FF2B5EF4-FFF2-40B4-BE49-F238E27FC236}">
                  <a16:creationId xmlns:a16="http://schemas.microsoft.com/office/drawing/2014/main" id="{6541E5EC-11EC-FD5D-020E-80C2DFCFC9D1}"/>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Para alterar a imagem, clique com o botão direito do mouse, selecione Alterar Imagem &gt;&gt; Da Área de Transferência.</a:t>
              </a:r>
            </a:p>
          </p:txBody>
        </p:sp>
      </p:grpSp>
      <p:grpSp>
        <p:nvGrpSpPr>
          <p:cNvPr id="13" name="Agrupar 12">
            <a:extLst>
              <a:ext uri="{FF2B5EF4-FFF2-40B4-BE49-F238E27FC236}">
                <a16:creationId xmlns:a16="http://schemas.microsoft.com/office/drawing/2014/main" id="{0D829E87-DD26-1703-5336-BF176C913105}"/>
              </a:ext>
            </a:extLst>
          </p:cNvPr>
          <p:cNvGrpSpPr/>
          <p:nvPr/>
        </p:nvGrpSpPr>
        <p:grpSpPr>
          <a:xfrm>
            <a:off x="12639638" y="539973"/>
            <a:ext cx="3543790" cy="1373961"/>
            <a:chOff x="12639639" y="382815"/>
            <a:chExt cx="3543790" cy="1373961"/>
          </a:xfrm>
        </p:grpSpPr>
        <p:sp>
          <p:nvSpPr>
            <p:cNvPr id="14" name="Balão de Fala: Retângulo 13">
              <a:extLst>
                <a:ext uri="{FF2B5EF4-FFF2-40B4-BE49-F238E27FC236}">
                  <a16:creationId xmlns:a16="http://schemas.microsoft.com/office/drawing/2014/main" id="{4B3A2C71-07CF-2128-D958-4C8C1DF5E844}"/>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5" name="CaixaDeTexto 14">
              <a:extLst>
                <a:ext uri="{FF2B5EF4-FFF2-40B4-BE49-F238E27FC236}">
                  <a16:creationId xmlns:a16="http://schemas.microsoft.com/office/drawing/2014/main" id="{1D32B2A1-A55F-F81C-F9A2-1A6E8B250B90}"/>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retrato – com 3 (sem legenda)</a:t>
              </a:r>
            </a:p>
          </p:txBody>
        </p:sp>
      </p:grpSp>
    </p:spTree>
    <p:extLst>
      <p:ext uri="{BB962C8B-B14F-4D97-AF65-F5344CB8AC3E}">
        <p14:creationId xmlns:p14="http://schemas.microsoft.com/office/powerpoint/2010/main" val="116903834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C50815D-7744-BE8A-9174-6FFB9F3E3063}"/>
              </a:ext>
            </a:extLst>
          </p:cNvPr>
          <p:cNvPicPr>
            <a:picLocks noChangeAspect="1"/>
          </p:cNvPicPr>
          <p:nvPr/>
        </p:nvPicPr>
        <p:blipFill>
          <a:blip r:embed="rId2"/>
          <a:stretch>
            <a:fillRect/>
          </a:stretch>
        </p:blipFill>
        <p:spPr>
          <a:xfrm>
            <a:off x="1800171" y="1241875"/>
            <a:ext cx="8591658" cy="3866248"/>
          </a:xfrm>
          <a:prstGeom prst="rect">
            <a:avLst/>
          </a:prstGeom>
        </p:spPr>
      </p:pic>
      <p:grpSp>
        <p:nvGrpSpPr>
          <p:cNvPr id="2" name="Agrupar 1">
            <a:extLst>
              <a:ext uri="{FF2B5EF4-FFF2-40B4-BE49-F238E27FC236}">
                <a16:creationId xmlns:a16="http://schemas.microsoft.com/office/drawing/2014/main" id="{0CFDB952-F0BC-8C94-8EE0-FA4B8DFAD44A}"/>
              </a:ext>
            </a:extLst>
          </p:cNvPr>
          <p:cNvGrpSpPr/>
          <p:nvPr/>
        </p:nvGrpSpPr>
        <p:grpSpPr>
          <a:xfrm>
            <a:off x="1800171" y="5196448"/>
            <a:ext cx="8591658" cy="401077"/>
            <a:chOff x="1800171" y="4205848"/>
            <a:chExt cx="8591658" cy="401077"/>
          </a:xfrm>
        </p:grpSpPr>
        <p:cxnSp>
          <p:nvCxnSpPr>
            <p:cNvPr id="17" name="Conector reto 16">
              <a:extLst>
                <a:ext uri="{FF2B5EF4-FFF2-40B4-BE49-F238E27FC236}">
                  <a16:creationId xmlns:a16="http://schemas.microsoft.com/office/drawing/2014/main" id="{3CA377D1-0798-E7A6-4A3E-62AA177ABE45}"/>
                </a:ext>
              </a:extLst>
            </p:cNvPr>
            <p:cNvCxnSpPr>
              <a:cxnSpLocks/>
            </p:cNvCxnSpPr>
            <p:nvPr/>
          </p:nvCxnSpPr>
          <p:spPr>
            <a:xfrm>
              <a:off x="1825572" y="4606925"/>
              <a:ext cx="8566257"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18" name="CaixaDeTexto 17">
              <a:extLst>
                <a:ext uri="{FF2B5EF4-FFF2-40B4-BE49-F238E27FC236}">
                  <a16:creationId xmlns:a16="http://schemas.microsoft.com/office/drawing/2014/main" id="{83E10531-EFBE-5AE8-CE40-7B8EA26BE9EB}"/>
                </a:ext>
              </a:extLst>
            </p:cNvPr>
            <p:cNvSpPr txBox="1"/>
            <p:nvPr/>
          </p:nvSpPr>
          <p:spPr>
            <a:xfrm>
              <a:off x="1800171" y="4205848"/>
              <a:ext cx="8591658" cy="307777"/>
            </a:xfrm>
            <a:prstGeom prst="rect">
              <a:avLst/>
            </a:prstGeom>
            <a:noFill/>
          </p:spPr>
          <p:txBody>
            <a:bodyPr wrap="square">
              <a:spAutoFit/>
            </a:bodyPr>
            <a:lstStyle/>
            <a:p>
              <a:r>
                <a:rPr lang="pt-BR" sz="1400">
                  <a:effectLst/>
                </a:rPr>
                <a:t>Legenda da imagem</a:t>
              </a:r>
              <a:endParaRPr lang="pt-BR" sz="1400"/>
            </a:p>
          </p:txBody>
        </p:sp>
      </p:grpSp>
      <p:grpSp>
        <p:nvGrpSpPr>
          <p:cNvPr id="4" name="Agrupar 3">
            <a:extLst>
              <a:ext uri="{FF2B5EF4-FFF2-40B4-BE49-F238E27FC236}">
                <a16:creationId xmlns:a16="http://schemas.microsoft.com/office/drawing/2014/main" id="{290ABB3B-EB05-9718-D334-95E529C3BB95}"/>
              </a:ext>
            </a:extLst>
          </p:cNvPr>
          <p:cNvGrpSpPr/>
          <p:nvPr/>
        </p:nvGrpSpPr>
        <p:grpSpPr>
          <a:xfrm>
            <a:off x="12639639" y="2059216"/>
            <a:ext cx="3543790" cy="2607141"/>
            <a:chOff x="12639639" y="382816"/>
            <a:chExt cx="3543790" cy="2607141"/>
          </a:xfrm>
        </p:grpSpPr>
        <p:sp>
          <p:nvSpPr>
            <p:cNvPr id="5" name="Balão de Fala: Retângulo 4">
              <a:extLst>
                <a:ext uri="{FF2B5EF4-FFF2-40B4-BE49-F238E27FC236}">
                  <a16:creationId xmlns:a16="http://schemas.microsoft.com/office/drawing/2014/main" id="{48B0E3F5-2538-5F8D-A014-815E166B9968}"/>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7" name="CaixaDeTexto 6">
              <a:extLst>
                <a:ext uri="{FF2B5EF4-FFF2-40B4-BE49-F238E27FC236}">
                  <a16:creationId xmlns:a16="http://schemas.microsoft.com/office/drawing/2014/main" id="{E84B7DA9-FD2A-0C61-3AA7-4109A73F4C5B}"/>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8" name="Agrupar 7">
            <a:extLst>
              <a:ext uri="{FF2B5EF4-FFF2-40B4-BE49-F238E27FC236}">
                <a16:creationId xmlns:a16="http://schemas.microsoft.com/office/drawing/2014/main" id="{0B56109E-E48B-E351-7AC0-6352F78F1101}"/>
              </a:ext>
            </a:extLst>
          </p:cNvPr>
          <p:cNvGrpSpPr/>
          <p:nvPr/>
        </p:nvGrpSpPr>
        <p:grpSpPr>
          <a:xfrm>
            <a:off x="12639638" y="539973"/>
            <a:ext cx="3543790" cy="1373961"/>
            <a:chOff x="12639639" y="382815"/>
            <a:chExt cx="3543790" cy="1373961"/>
          </a:xfrm>
        </p:grpSpPr>
        <p:sp>
          <p:nvSpPr>
            <p:cNvPr id="9" name="Balão de Fala: Retângulo 8">
              <a:extLst>
                <a:ext uri="{FF2B5EF4-FFF2-40B4-BE49-F238E27FC236}">
                  <a16:creationId xmlns:a16="http://schemas.microsoft.com/office/drawing/2014/main" id="{94398868-1506-E898-9444-6F9D66DF27FB}"/>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0" name="CaixaDeTexto 9">
              <a:extLst>
                <a:ext uri="{FF2B5EF4-FFF2-40B4-BE49-F238E27FC236}">
                  <a16:creationId xmlns:a16="http://schemas.microsoft.com/office/drawing/2014/main" id="{44DD10B2-9888-2746-A262-47082EF3AFDA}"/>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a:t>
              </a:r>
              <a:r>
                <a:rPr lang="pt-BR" sz="1400" b="1" err="1">
                  <a:solidFill>
                    <a:srgbClr val="4A5E85"/>
                  </a:solidFill>
                </a:rPr>
                <a:t>wide</a:t>
              </a:r>
              <a:r>
                <a:rPr lang="pt-BR" sz="1400" b="1">
                  <a:solidFill>
                    <a:srgbClr val="4A5E85"/>
                  </a:solidFill>
                </a:rPr>
                <a:t> (com legenda)</a:t>
              </a:r>
            </a:p>
          </p:txBody>
        </p:sp>
      </p:grpSp>
    </p:spTree>
    <p:extLst>
      <p:ext uri="{BB962C8B-B14F-4D97-AF65-F5344CB8AC3E}">
        <p14:creationId xmlns:p14="http://schemas.microsoft.com/office/powerpoint/2010/main" val="310539380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C50815D-7744-BE8A-9174-6FFB9F3E3063}"/>
              </a:ext>
            </a:extLst>
          </p:cNvPr>
          <p:cNvPicPr>
            <a:picLocks noChangeAspect="1"/>
          </p:cNvPicPr>
          <p:nvPr/>
        </p:nvPicPr>
        <p:blipFill>
          <a:blip r:embed="rId2"/>
          <a:stretch>
            <a:fillRect/>
          </a:stretch>
        </p:blipFill>
        <p:spPr>
          <a:xfrm>
            <a:off x="1800171" y="1495875"/>
            <a:ext cx="8591658" cy="3866248"/>
          </a:xfrm>
          <a:prstGeom prst="rect">
            <a:avLst/>
          </a:prstGeom>
        </p:spPr>
      </p:pic>
      <p:grpSp>
        <p:nvGrpSpPr>
          <p:cNvPr id="4" name="Agrupar 3">
            <a:extLst>
              <a:ext uri="{FF2B5EF4-FFF2-40B4-BE49-F238E27FC236}">
                <a16:creationId xmlns:a16="http://schemas.microsoft.com/office/drawing/2014/main" id="{3F6BBFDD-4A9F-D09B-1927-3708F007A17D}"/>
              </a:ext>
            </a:extLst>
          </p:cNvPr>
          <p:cNvGrpSpPr/>
          <p:nvPr/>
        </p:nvGrpSpPr>
        <p:grpSpPr>
          <a:xfrm>
            <a:off x="12639639" y="2059216"/>
            <a:ext cx="3543790" cy="2607141"/>
            <a:chOff x="12639639" y="382816"/>
            <a:chExt cx="3543790" cy="2607141"/>
          </a:xfrm>
        </p:grpSpPr>
        <p:sp>
          <p:nvSpPr>
            <p:cNvPr id="5" name="Balão de Fala: Retângulo 4">
              <a:extLst>
                <a:ext uri="{FF2B5EF4-FFF2-40B4-BE49-F238E27FC236}">
                  <a16:creationId xmlns:a16="http://schemas.microsoft.com/office/drawing/2014/main" id="{4A9D09B4-B86B-6FC2-2459-8751D00D39F4}"/>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6" name="CaixaDeTexto 5">
              <a:extLst>
                <a:ext uri="{FF2B5EF4-FFF2-40B4-BE49-F238E27FC236}">
                  <a16:creationId xmlns:a16="http://schemas.microsoft.com/office/drawing/2014/main" id="{3E89B92A-967D-D4EC-CA42-944548D636FC}"/>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Para alterar a imagem, clique com o botão direito do mouse, selecione Alterar Imagem &gt;&gt; Da Área de Transferência.</a:t>
              </a:r>
            </a:p>
          </p:txBody>
        </p:sp>
      </p:grpSp>
      <p:grpSp>
        <p:nvGrpSpPr>
          <p:cNvPr id="7" name="Agrupar 6">
            <a:extLst>
              <a:ext uri="{FF2B5EF4-FFF2-40B4-BE49-F238E27FC236}">
                <a16:creationId xmlns:a16="http://schemas.microsoft.com/office/drawing/2014/main" id="{D181BC03-7905-F2B7-F537-31D20703909F}"/>
              </a:ext>
            </a:extLst>
          </p:cNvPr>
          <p:cNvGrpSpPr/>
          <p:nvPr/>
        </p:nvGrpSpPr>
        <p:grpSpPr>
          <a:xfrm>
            <a:off x="12639638" y="539973"/>
            <a:ext cx="3543790" cy="1373961"/>
            <a:chOff x="12639639" y="382815"/>
            <a:chExt cx="3543790" cy="1373961"/>
          </a:xfrm>
        </p:grpSpPr>
        <p:sp>
          <p:nvSpPr>
            <p:cNvPr id="8" name="Balão de Fala: Retângulo 7">
              <a:extLst>
                <a:ext uri="{FF2B5EF4-FFF2-40B4-BE49-F238E27FC236}">
                  <a16:creationId xmlns:a16="http://schemas.microsoft.com/office/drawing/2014/main" id="{4CF0C1BF-C48B-632A-4C49-9E61553FBD53}"/>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9" name="CaixaDeTexto 8">
              <a:extLst>
                <a:ext uri="{FF2B5EF4-FFF2-40B4-BE49-F238E27FC236}">
                  <a16:creationId xmlns:a16="http://schemas.microsoft.com/office/drawing/2014/main" id="{B912F783-A572-DDC9-BD6F-2291E021EB2A}"/>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a:t>
              </a:r>
              <a:r>
                <a:rPr lang="pt-BR" sz="1400" b="1" err="1">
                  <a:solidFill>
                    <a:srgbClr val="4A5E85"/>
                  </a:solidFill>
                </a:rPr>
                <a:t>wide</a:t>
              </a:r>
              <a:r>
                <a:rPr lang="pt-BR" sz="1400" b="1">
                  <a:solidFill>
                    <a:srgbClr val="4A5E85"/>
                  </a:solidFill>
                </a:rPr>
                <a:t> (sem legenda)</a:t>
              </a:r>
            </a:p>
          </p:txBody>
        </p:sp>
      </p:grpSp>
    </p:spTree>
    <p:extLst>
      <p:ext uri="{BB962C8B-B14F-4D97-AF65-F5344CB8AC3E}">
        <p14:creationId xmlns:p14="http://schemas.microsoft.com/office/powerpoint/2010/main" val="118358833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06F50C9-7D58-4222-B8B3-236B9CAB00CE}"/>
              </a:ext>
            </a:extLst>
          </p:cNvPr>
          <p:cNvGrpSpPr/>
          <p:nvPr/>
        </p:nvGrpSpPr>
        <p:grpSpPr>
          <a:xfrm>
            <a:off x="12639639" y="2059216"/>
            <a:ext cx="3543790" cy="2607141"/>
            <a:chOff x="12639639" y="382816"/>
            <a:chExt cx="3543790" cy="2607141"/>
          </a:xfrm>
        </p:grpSpPr>
        <p:sp>
          <p:nvSpPr>
            <p:cNvPr id="15" name="Balão de Fala: Retângulo 14">
              <a:extLst>
                <a:ext uri="{FF2B5EF4-FFF2-40B4-BE49-F238E27FC236}">
                  <a16:creationId xmlns:a16="http://schemas.microsoft.com/office/drawing/2014/main" id="{14A20ABA-5958-405A-31C4-5C023A4BE26E}"/>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6" name="CaixaDeTexto 15">
              <a:extLst>
                <a:ext uri="{FF2B5EF4-FFF2-40B4-BE49-F238E27FC236}">
                  <a16:creationId xmlns:a16="http://schemas.microsoft.com/office/drawing/2014/main" id="{0BEE7AD3-3AA6-DC72-76C1-4E4249594AE5}"/>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17" name="Agrupar 16">
            <a:extLst>
              <a:ext uri="{FF2B5EF4-FFF2-40B4-BE49-F238E27FC236}">
                <a16:creationId xmlns:a16="http://schemas.microsoft.com/office/drawing/2014/main" id="{6428E915-D438-8B71-84B3-4377D315B8BD}"/>
              </a:ext>
            </a:extLst>
          </p:cNvPr>
          <p:cNvGrpSpPr/>
          <p:nvPr/>
        </p:nvGrpSpPr>
        <p:grpSpPr>
          <a:xfrm>
            <a:off x="12639638" y="539973"/>
            <a:ext cx="3543790" cy="1373961"/>
            <a:chOff x="12639639" y="382815"/>
            <a:chExt cx="3543790" cy="1373961"/>
          </a:xfrm>
        </p:grpSpPr>
        <p:sp>
          <p:nvSpPr>
            <p:cNvPr id="18" name="Balão de Fala: Retângulo 17">
              <a:extLst>
                <a:ext uri="{FF2B5EF4-FFF2-40B4-BE49-F238E27FC236}">
                  <a16:creationId xmlns:a16="http://schemas.microsoft.com/office/drawing/2014/main" id="{6B25074E-FD3C-7F73-6D16-B2AF3D17ACBA}"/>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9" name="CaixaDeTexto 18">
              <a:extLst>
                <a:ext uri="{FF2B5EF4-FFF2-40B4-BE49-F238E27FC236}">
                  <a16:creationId xmlns:a16="http://schemas.microsoft.com/office/drawing/2014/main" id="{EF61557E-4212-F7D4-0F19-DE0FB896003F}"/>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Quote – com imagem</a:t>
              </a:r>
            </a:p>
          </p:txBody>
        </p:sp>
      </p:grpSp>
      <p:grpSp>
        <p:nvGrpSpPr>
          <p:cNvPr id="28" name="Agrupar 27">
            <a:extLst>
              <a:ext uri="{FF2B5EF4-FFF2-40B4-BE49-F238E27FC236}">
                <a16:creationId xmlns:a16="http://schemas.microsoft.com/office/drawing/2014/main" id="{928297B5-C99C-C62A-0997-3A00CCE58708}"/>
              </a:ext>
            </a:extLst>
          </p:cNvPr>
          <p:cNvGrpSpPr/>
          <p:nvPr/>
        </p:nvGrpSpPr>
        <p:grpSpPr>
          <a:xfrm>
            <a:off x="2184360" y="1070604"/>
            <a:ext cx="7823279" cy="4716792"/>
            <a:chOff x="2184360" y="1369502"/>
            <a:chExt cx="7823279" cy="4716792"/>
          </a:xfrm>
        </p:grpSpPr>
        <p:grpSp>
          <p:nvGrpSpPr>
            <p:cNvPr id="25" name="Agrupar 24">
              <a:extLst>
                <a:ext uri="{FF2B5EF4-FFF2-40B4-BE49-F238E27FC236}">
                  <a16:creationId xmlns:a16="http://schemas.microsoft.com/office/drawing/2014/main" id="{889C76E3-FB86-D6FD-D3AB-BD4360BF2E99}"/>
                </a:ext>
              </a:extLst>
            </p:cNvPr>
            <p:cNvGrpSpPr/>
            <p:nvPr/>
          </p:nvGrpSpPr>
          <p:grpSpPr>
            <a:xfrm>
              <a:off x="2184360" y="1369502"/>
              <a:ext cx="7823279" cy="4716792"/>
              <a:chOff x="-258589" y="1427435"/>
              <a:chExt cx="7823279" cy="4716792"/>
            </a:xfrm>
          </p:grpSpPr>
          <p:grpSp>
            <p:nvGrpSpPr>
              <p:cNvPr id="23" name="Agrupar 22">
                <a:extLst>
                  <a:ext uri="{FF2B5EF4-FFF2-40B4-BE49-F238E27FC236}">
                    <a16:creationId xmlns:a16="http://schemas.microsoft.com/office/drawing/2014/main" id="{A3D10EE5-865A-9823-4A17-EBECC04D3BFC}"/>
                  </a:ext>
                </a:extLst>
              </p:cNvPr>
              <p:cNvGrpSpPr/>
              <p:nvPr/>
            </p:nvGrpSpPr>
            <p:grpSpPr>
              <a:xfrm>
                <a:off x="-258589" y="1427435"/>
                <a:ext cx="7823279" cy="4716792"/>
                <a:chOff x="-258589" y="1427435"/>
                <a:chExt cx="7823279" cy="4716792"/>
              </a:xfrm>
            </p:grpSpPr>
            <p:grpSp>
              <p:nvGrpSpPr>
                <p:cNvPr id="10" name="Agrupar 9">
                  <a:extLst>
                    <a:ext uri="{FF2B5EF4-FFF2-40B4-BE49-F238E27FC236}">
                      <a16:creationId xmlns:a16="http://schemas.microsoft.com/office/drawing/2014/main" id="{85BFBD9C-4281-D00C-4D37-A053E5527599}"/>
                    </a:ext>
                  </a:extLst>
                </p:cNvPr>
                <p:cNvGrpSpPr/>
                <p:nvPr/>
              </p:nvGrpSpPr>
              <p:grpSpPr>
                <a:xfrm>
                  <a:off x="-258589" y="1427435"/>
                  <a:ext cx="7823279" cy="4716792"/>
                  <a:chOff x="5271885" y="1345421"/>
                  <a:chExt cx="7823279" cy="4716792"/>
                </a:xfrm>
              </p:grpSpPr>
              <p:sp>
                <p:nvSpPr>
                  <p:cNvPr id="6" name="Retângulo 5">
                    <a:extLst>
                      <a:ext uri="{FF2B5EF4-FFF2-40B4-BE49-F238E27FC236}">
                        <a16:creationId xmlns:a16="http://schemas.microsoft.com/office/drawing/2014/main" id="{C3CBE6BB-F051-A6C6-D275-ABEA18CADE94}"/>
                      </a:ext>
                    </a:extLst>
                  </p:cNvPr>
                  <p:cNvSpPr/>
                  <p:nvPr/>
                </p:nvSpPr>
                <p:spPr>
                  <a:xfrm>
                    <a:off x="5271885" y="1345421"/>
                    <a:ext cx="7823279" cy="47167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0F0289D3-ADE2-6594-5C40-C0FC5BABBDE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271885" y="1345421"/>
                    <a:ext cx="3022640" cy="4716792"/>
                  </a:xfrm>
                  <a:prstGeom prst="rect">
                    <a:avLst/>
                  </a:prstGeom>
                </p:spPr>
              </p:pic>
            </p:grpSp>
            <p:sp>
              <p:nvSpPr>
                <p:cNvPr id="13" name="CaixaDeTexto 12">
                  <a:extLst>
                    <a:ext uri="{FF2B5EF4-FFF2-40B4-BE49-F238E27FC236}">
                      <a16:creationId xmlns:a16="http://schemas.microsoft.com/office/drawing/2014/main" id="{6730AC63-B09E-C8E6-9A9E-2EB922751B2D}"/>
                    </a:ext>
                  </a:extLst>
                </p:cNvPr>
                <p:cNvSpPr txBox="1"/>
                <p:nvPr/>
              </p:nvSpPr>
              <p:spPr>
                <a:xfrm>
                  <a:off x="3036992" y="1747690"/>
                  <a:ext cx="577790" cy="830997"/>
                </a:xfrm>
                <a:prstGeom prst="rect">
                  <a:avLst/>
                </a:prstGeom>
                <a:noFill/>
              </p:spPr>
              <p:txBody>
                <a:bodyPr wrap="square" rtlCol="0">
                  <a:spAutoFit/>
                </a:bodyPr>
                <a:lstStyle/>
                <a:p>
                  <a:r>
                    <a:rPr lang="pt-BR" sz="4800">
                      <a:latin typeface="Amasis MT Pro Black" panose="02040A04050005020304" pitchFamily="18" charset="0"/>
                    </a:rPr>
                    <a:t>“</a:t>
                  </a:r>
                </a:p>
              </p:txBody>
            </p:sp>
          </p:grpSp>
          <p:sp>
            <p:nvSpPr>
              <p:cNvPr id="24" name="CaixaDeTexto 23">
                <a:extLst>
                  <a:ext uri="{FF2B5EF4-FFF2-40B4-BE49-F238E27FC236}">
                    <a16:creationId xmlns:a16="http://schemas.microsoft.com/office/drawing/2014/main" id="{BA1B2C82-A2D7-74E3-65AB-B37C477D7D69}"/>
                  </a:ext>
                </a:extLst>
              </p:cNvPr>
              <p:cNvSpPr txBox="1"/>
              <p:nvPr/>
            </p:nvSpPr>
            <p:spPr>
              <a:xfrm>
                <a:off x="3036992" y="2456597"/>
                <a:ext cx="4076073" cy="1477328"/>
              </a:xfrm>
              <a:prstGeom prst="rect">
                <a:avLst/>
              </a:prstGeom>
              <a:noFill/>
            </p:spPr>
            <p:txBody>
              <a:bodyPr wrap="square" rtlCol="0">
                <a:spAutoFit/>
              </a:bodyPr>
              <a:lstStyle/>
              <a:p>
                <a:r>
                  <a:rPr lang="pt-BR" sz="1800" dirty="0">
                    <a:effectLst/>
                  </a:rPr>
                  <a:t>Habitant </a:t>
                </a:r>
                <a:r>
                  <a:rPr lang="pt-BR" sz="1800" dirty="0" err="1">
                    <a:effectLst/>
                  </a:rPr>
                  <a:t>morbi</a:t>
                </a:r>
                <a:r>
                  <a:rPr lang="pt-BR" sz="1800" dirty="0">
                    <a:effectLst/>
                  </a:rPr>
                  <a:t> </a:t>
                </a:r>
                <a:r>
                  <a:rPr lang="pt-BR" sz="1800" dirty="0" err="1">
                    <a:effectLst/>
                  </a:rPr>
                  <a:t>tristique</a:t>
                </a:r>
                <a:r>
                  <a:rPr lang="pt-BR" sz="1800" dirty="0">
                    <a:effectLst/>
                  </a:rPr>
                  <a:t> </a:t>
                </a:r>
                <a:r>
                  <a:rPr lang="pt-BR" sz="1800" dirty="0" err="1">
                    <a:effectLst/>
                  </a:rPr>
                  <a:t>senectus</a:t>
                </a:r>
                <a:r>
                  <a:rPr lang="pt-BR" sz="1800" dirty="0">
                    <a:effectLst/>
                  </a:rPr>
                  <a:t> et </a:t>
                </a:r>
                <a:r>
                  <a:rPr lang="pt-BR" sz="1800" dirty="0" err="1">
                    <a:effectLst/>
                  </a:rPr>
                  <a:t>netus</a:t>
                </a:r>
                <a:r>
                  <a:rPr lang="pt-BR" sz="1800" dirty="0">
                    <a:effectLst/>
                  </a:rPr>
                  <a:t> et </a:t>
                </a:r>
                <a:r>
                  <a:rPr lang="pt-BR" sz="1800" dirty="0" err="1">
                    <a:effectLst/>
                  </a:rPr>
                  <a:t>malesuada</a:t>
                </a:r>
                <a:r>
                  <a:rPr lang="pt-BR" sz="1800" dirty="0">
                    <a:effectLst/>
                  </a:rPr>
                  <a:t> fames ac </a:t>
                </a:r>
                <a:r>
                  <a:rPr lang="pt-BR" sz="1800" dirty="0" err="1">
                    <a:effectLst/>
                  </a:rPr>
                  <a:t>turpis</a:t>
                </a:r>
                <a:r>
                  <a:rPr lang="pt-BR" sz="1800" dirty="0">
                    <a:effectLst/>
                  </a:rPr>
                  <a:t> </a:t>
                </a:r>
                <a:r>
                  <a:rPr lang="pt-BR" sz="1800" dirty="0" err="1">
                    <a:effectLst/>
                  </a:rPr>
                  <a:t>egestas</a:t>
                </a:r>
                <a:r>
                  <a:rPr lang="pt-BR" sz="1800" dirty="0">
                    <a:effectLst/>
                  </a:rPr>
                  <a:t>. </a:t>
                </a:r>
                <a:r>
                  <a:rPr lang="pt-BR" sz="1800" dirty="0" err="1">
                    <a:effectLst/>
                  </a:rPr>
                  <a:t>Aenean</a:t>
                </a:r>
                <a:r>
                  <a:rPr lang="pt-BR" sz="1800" dirty="0">
                    <a:effectLst/>
                  </a:rPr>
                  <a:t> </a:t>
                </a:r>
                <a:r>
                  <a:rPr lang="pt-BR" sz="1800" dirty="0" err="1">
                    <a:effectLst/>
                  </a:rPr>
                  <a:t>eros</a:t>
                </a:r>
                <a:r>
                  <a:rPr lang="pt-BR" sz="1800" dirty="0">
                    <a:effectLst/>
                  </a:rPr>
                  <a:t> </a:t>
                </a:r>
                <a:r>
                  <a:rPr lang="pt-BR" sz="1800" dirty="0" err="1">
                    <a:effectLst/>
                  </a:rPr>
                  <a:t>nisl</a:t>
                </a:r>
                <a:r>
                  <a:rPr lang="pt-BR" sz="1800" dirty="0">
                    <a:effectLst/>
                  </a:rPr>
                  <a:t>, </a:t>
                </a:r>
                <a:r>
                  <a:rPr lang="pt-BR" sz="1800" dirty="0" err="1">
                    <a:effectLst/>
                  </a:rPr>
                  <a:t>pharetra</a:t>
                </a:r>
                <a:r>
                  <a:rPr lang="pt-BR" sz="1800" dirty="0">
                    <a:effectLst/>
                  </a:rPr>
                  <a:t> ac </a:t>
                </a:r>
                <a:r>
                  <a:rPr lang="pt-BR" sz="1800" dirty="0" err="1">
                    <a:effectLst/>
                  </a:rPr>
                  <a:t>volutpat</a:t>
                </a:r>
                <a:r>
                  <a:rPr lang="pt-BR" sz="1800" dirty="0">
                    <a:effectLst/>
                  </a:rPr>
                  <a:t> in, </a:t>
                </a:r>
                <a:r>
                  <a:rPr lang="pt-BR" sz="1800" dirty="0" err="1">
                    <a:effectLst/>
                  </a:rPr>
                  <a:t>sagittis</a:t>
                </a:r>
                <a:r>
                  <a:rPr lang="pt-BR" sz="1800" dirty="0">
                    <a:effectLst/>
                  </a:rPr>
                  <a:t> non sem. </a:t>
                </a:r>
                <a:r>
                  <a:rPr lang="pt-BR" sz="1800" dirty="0" err="1">
                    <a:effectLst/>
                  </a:rPr>
                  <a:t>Sed</a:t>
                </a:r>
                <a:r>
                  <a:rPr lang="pt-BR" sz="1800" dirty="0">
                    <a:effectLst/>
                  </a:rPr>
                  <a:t> </a:t>
                </a:r>
                <a:r>
                  <a:rPr lang="pt-BR" sz="1800" dirty="0" err="1">
                    <a:effectLst/>
                  </a:rPr>
                  <a:t>venenatis</a:t>
                </a:r>
                <a:r>
                  <a:rPr lang="pt-BR" sz="1800" dirty="0">
                    <a:effectLst/>
                  </a:rPr>
                  <a:t> </a:t>
                </a:r>
                <a:r>
                  <a:rPr lang="pt-BR" sz="1800" dirty="0" err="1">
                    <a:effectLst/>
                  </a:rPr>
                  <a:t>nulla</a:t>
                </a:r>
                <a:r>
                  <a:rPr lang="pt-BR" sz="1800" dirty="0">
                    <a:effectLst/>
                  </a:rPr>
                  <a:t> a gravida </a:t>
                </a:r>
                <a:r>
                  <a:rPr lang="pt-BR" sz="1800" dirty="0" err="1">
                    <a:effectLst/>
                  </a:rPr>
                  <a:t>hendrerit</a:t>
                </a:r>
                <a:r>
                  <a:rPr lang="pt-BR" sz="1800" dirty="0">
                    <a:effectLst/>
                  </a:rPr>
                  <a:t>. </a:t>
                </a:r>
                <a:endParaRPr lang="pt-BR" sz="1600" dirty="0"/>
              </a:p>
            </p:txBody>
          </p:sp>
        </p:grpSp>
        <p:sp>
          <p:nvSpPr>
            <p:cNvPr id="27" name="CaixaDeTexto 26">
              <a:extLst>
                <a:ext uri="{FF2B5EF4-FFF2-40B4-BE49-F238E27FC236}">
                  <a16:creationId xmlns:a16="http://schemas.microsoft.com/office/drawing/2014/main" id="{618A7E91-8964-F418-E048-C0E6C83463DD}"/>
                </a:ext>
              </a:extLst>
            </p:cNvPr>
            <p:cNvSpPr txBox="1"/>
            <p:nvPr/>
          </p:nvSpPr>
          <p:spPr>
            <a:xfrm>
              <a:off x="5479941" y="5488498"/>
              <a:ext cx="4295379" cy="307777"/>
            </a:xfrm>
            <a:prstGeom prst="rect">
              <a:avLst/>
            </a:prstGeom>
            <a:noFill/>
          </p:spPr>
          <p:txBody>
            <a:bodyPr wrap="square">
              <a:spAutoFit/>
            </a:bodyPr>
            <a:lstStyle/>
            <a:p>
              <a:pPr algn="r"/>
              <a:r>
                <a:rPr lang="pt-BR" sz="1400">
                  <a:effectLst/>
                </a:rPr>
                <a:t>(NOME DO AUTOR, Ano, p. </a:t>
              </a:r>
              <a:r>
                <a:rPr lang="pt-BR" sz="1400" err="1">
                  <a:effectLst/>
                </a:rPr>
                <a:t>xxx</a:t>
              </a:r>
              <a:r>
                <a:rPr lang="pt-BR" sz="1400">
                  <a:effectLst/>
                </a:rPr>
                <a:t>)</a:t>
              </a:r>
              <a:endParaRPr lang="pt-BR" sz="1400"/>
            </a:p>
          </p:txBody>
        </p:sp>
      </p:grpSp>
    </p:spTree>
    <p:extLst>
      <p:ext uri="{BB962C8B-B14F-4D97-AF65-F5344CB8AC3E}">
        <p14:creationId xmlns:p14="http://schemas.microsoft.com/office/powerpoint/2010/main" val="171089921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Agrupar 11">
            <a:extLst>
              <a:ext uri="{FF2B5EF4-FFF2-40B4-BE49-F238E27FC236}">
                <a16:creationId xmlns:a16="http://schemas.microsoft.com/office/drawing/2014/main" id="{C8B2C0E5-785B-7BEA-DD1F-466709033AFE}"/>
              </a:ext>
            </a:extLst>
          </p:cNvPr>
          <p:cNvGrpSpPr/>
          <p:nvPr/>
        </p:nvGrpSpPr>
        <p:grpSpPr>
          <a:xfrm>
            <a:off x="12639639" y="2059215"/>
            <a:ext cx="3543790" cy="2960914"/>
            <a:chOff x="12639639" y="382815"/>
            <a:chExt cx="3543790" cy="2960914"/>
          </a:xfrm>
        </p:grpSpPr>
        <p:sp>
          <p:nvSpPr>
            <p:cNvPr id="13" name="Balão de Fala: Retângulo 12">
              <a:extLst>
                <a:ext uri="{FF2B5EF4-FFF2-40B4-BE49-F238E27FC236}">
                  <a16:creationId xmlns:a16="http://schemas.microsoft.com/office/drawing/2014/main" id="{E0D6ED49-C3C8-265A-282A-8E3A23B31988}"/>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4" name="CaixaDeTexto 13">
              <a:extLst>
                <a:ext uri="{FF2B5EF4-FFF2-40B4-BE49-F238E27FC236}">
                  <a16:creationId xmlns:a16="http://schemas.microsoft.com/office/drawing/2014/main" id="{B715E919-6607-43E4-858D-682527F4E229}"/>
                </a:ext>
              </a:extLst>
            </p:cNvPr>
            <p:cNvSpPr txBox="1"/>
            <p:nvPr/>
          </p:nvSpPr>
          <p:spPr>
            <a:xfrm>
              <a:off x="12816114" y="638629"/>
              <a:ext cx="3222172" cy="1815882"/>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ajustar a caixa, selecione apenas a parte inferior e utilize o mouse para aumentá-la para baixo.</a:t>
              </a:r>
            </a:p>
          </p:txBody>
        </p:sp>
      </p:grpSp>
      <p:grpSp>
        <p:nvGrpSpPr>
          <p:cNvPr id="15" name="Agrupar 14">
            <a:extLst>
              <a:ext uri="{FF2B5EF4-FFF2-40B4-BE49-F238E27FC236}">
                <a16:creationId xmlns:a16="http://schemas.microsoft.com/office/drawing/2014/main" id="{A4F1F7C4-A5BD-F45A-D0AE-89786D8A62DB}"/>
              </a:ext>
            </a:extLst>
          </p:cNvPr>
          <p:cNvGrpSpPr/>
          <p:nvPr/>
        </p:nvGrpSpPr>
        <p:grpSpPr>
          <a:xfrm>
            <a:off x="12639638" y="539973"/>
            <a:ext cx="3543790" cy="1373961"/>
            <a:chOff x="12639639" y="382815"/>
            <a:chExt cx="3543790" cy="1373961"/>
          </a:xfrm>
        </p:grpSpPr>
        <p:sp>
          <p:nvSpPr>
            <p:cNvPr id="16" name="Balão de Fala: Retângulo 15">
              <a:extLst>
                <a:ext uri="{FF2B5EF4-FFF2-40B4-BE49-F238E27FC236}">
                  <a16:creationId xmlns:a16="http://schemas.microsoft.com/office/drawing/2014/main" id="{0DEF4BE0-2A7A-1D47-F4D6-B7AF5D14D777}"/>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9F1358A9-F80A-424F-32AE-5899D342C621}"/>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Quote sem imagem</a:t>
              </a:r>
            </a:p>
          </p:txBody>
        </p:sp>
      </p:grpSp>
      <p:grpSp>
        <p:nvGrpSpPr>
          <p:cNvPr id="25" name="Agrupar 24">
            <a:extLst>
              <a:ext uri="{FF2B5EF4-FFF2-40B4-BE49-F238E27FC236}">
                <a16:creationId xmlns:a16="http://schemas.microsoft.com/office/drawing/2014/main" id="{68E37E8D-B156-2E3D-121E-E086B8F79398}"/>
              </a:ext>
            </a:extLst>
          </p:cNvPr>
          <p:cNvGrpSpPr/>
          <p:nvPr/>
        </p:nvGrpSpPr>
        <p:grpSpPr>
          <a:xfrm>
            <a:off x="1895002" y="1917518"/>
            <a:ext cx="8401996" cy="3244307"/>
            <a:chOff x="1729120" y="1917518"/>
            <a:chExt cx="8401996" cy="3244307"/>
          </a:xfrm>
        </p:grpSpPr>
        <p:grpSp>
          <p:nvGrpSpPr>
            <p:cNvPr id="23" name="Agrupar 22">
              <a:extLst>
                <a:ext uri="{FF2B5EF4-FFF2-40B4-BE49-F238E27FC236}">
                  <a16:creationId xmlns:a16="http://schemas.microsoft.com/office/drawing/2014/main" id="{B0F19D6A-89B9-CAE5-B9CF-1D992D00B062}"/>
                </a:ext>
              </a:extLst>
            </p:cNvPr>
            <p:cNvGrpSpPr/>
            <p:nvPr/>
          </p:nvGrpSpPr>
          <p:grpSpPr>
            <a:xfrm>
              <a:off x="1729120" y="1917518"/>
              <a:ext cx="8401996" cy="3244307"/>
              <a:chOff x="2507042" y="3603333"/>
              <a:chExt cx="8401996" cy="3244307"/>
            </a:xfrm>
          </p:grpSpPr>
          <p:grpSp>
            <p:nvGrpSpPr>
              <p:cNvPr id="21" name="Agrupar 20">
                <a:extLst>
                  <a:ext uri="{FF2B5EF4-FFF2-40B4-BE49-F238E27FC236}">
                    <a16:creationId xmlns:a16="http://schemas.microsoft.com/office/drawing/2014/main" id="{90AEC7FF-0F1C-9096-E55C-83E617CD0E07}"/>
                  </a:ext>
                </a:extLst>
              </p:cNvPr>
              <p:cNvGrpSpPr/>
              <p:nvPr/>
            </p:nvGrpSpPr>
            <p:grpSpPr>
              <a:xfrm>
                <a:off x="2507042" y="3603333"/>
                <a:ext cx="8401996" cy="3244307"/>
                <a:chOff x="1918183" y="2944867"/>
                <a:chExt cx="8401996" cy="3244307"/>
              </a:xfrm>
            </p:grpSpPr>
            <p:sp>
              <p:nvSpPr>
                <p:cNvPr id="10" name="Retângulo 9">
                  <a:extLst>
                    <a:ext uri="{FF2B5EF4-FFF2-40B4-BE49-F238E27FC236}">
                      <a16:creationId xmlns:a16="http://schemas.microsoft.com/office/drawing/2014/main" id="{77C0BB3E-B1EB-4979-94D1-B1148798F7AA}"/>
                    </a:ext>
                  </a:extLst>
                </p:cNvPr>
                <p:cNvSpPr/>
                <p:nvPr/>
              </p:nvSpPr>
              <p:spPr>
                <a:xfrm>
                  <a:off x="1918183" y="2944867"/>
                  <a:ext cx="8401996" cy="32443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5F72C33B-5F97-39B2-8BB3-8F128871FA7C}"/>
                    </a:ext>
                  </a:extLst>
                </p:cNvPr>
                <p:cNvSpPr txBox="1"/>
                <p:nvPr/>
              </p:nvSpPr>
              <p:spPr>
                <a:xfrm>
                  <a:off x="2688125" y="3372840"/>
                  <a:ext cx="577790" cy="830997"/>
                </a:xfrm>
                <a:prstGeom prst="rect">
                  <a:avLst/>
                </a:prstGeom>
                <a:noFill/>
              </p:spPr>
              <p:txBody>
                <a:bodyPr wrap="square" rtlCol="0">
                  <a:spAutoFit/>
                </a:bodyPr>
                <a:lstStyle/>
                <a:p>
                  <a:r>
                    <a:rPr lang="pt-BR" sz="4800">
                      <a:latin typeface="Amasis MT Pro Black" panose="02040A04050005020304" pitchFamily="18" charset="0"/>
                    </a:rPr>
                    <a:t>“</a:t>
                  </a:r>
                </a:p>
              </p:txBody>
            </p:sp>
          </p:grpSp>
          <p:sp>
            <p:nvSpPr>
              <p:cNvPr id="22" name="CaixaDeTexto 21">
                <a:extLst>
                  <a:ext uri="{FF2B5EF4-FFF2-40B4-BE49-F238E27FC236}">
                    <a16:creationId xmlns:a16="http://schemas.microsoft.com/office/drawing/2014/main" id="{DBF27237-403F-386E-640D-7DD0C925D556}"/>
                  </a:ext>
                </a:extLst>
              </p:cNvPr>
              <p:cNvSpPr txBox="1"/>
              <p:nvPr/>
            </p:nvSpPr>
            <p:spPr>
              <a:xfrm>
                <a:off x="3276984" y="4773303"/>
                <a:ext cx="7074046" cy="923330"/>
              </a:xfrm>
              <a:prstGeom prst="rect">
                <a:avLst/>
              </a:prstGeom>
              <a:noFill/>
            </p:spPr>
            <p:txBody>
              <a:bodyPr wrap="square" rtlCol="0">
                <a:spAutoFit/>
              </a:bodyPr>
              <a:lstStyle/>
              <a:p>
                <a:r>
                  <a:rPr lang="pt-BR" sz="1800" dirty="0">
                    <a:effectLst/>
                  </a:rPr>
                  <a:t>Habitant </a:t>
                </a:r>
                <a:r>
                  <a:rPr lang="pt-BR" sz="1800" dirty="0" err="1">
                    <a:effectLst/>
                  </a:rPr>
                  <a:t>morbi</a:t>
                </a:r>
                <a:r>
                  <a:rPr lang="pt-BR" sz="1800" dirty="0">
                    <a:effectLst/>
                  </a:rPr>
                  <a:t> </a:t>
                </a:r>
                <a:r>
                  <a:rPr lang="pt-BR" sz="1800" dirty="0" err="1">
                    <a:effectLst/>
                  </a:rPr>
                  <a:t>tristique</a:t>
                </a:r>
                <a:r>
                  <a:rPr lang="pt-BR" sz="1800" dirty="0">
                    <a:effectLst/>
                  </a:rPr>
                  <a:t> </a:t>
                </a:r>
                <a:r>
                  <a:rPr lang="pt-BR" sz="1800" dirty="0" err="1">
                    <a:effectLst/>
                  </a:rPr>
                  <a:t>senectus</a:t>
                </a:r>
                <a:r>
                  <a:rPr lang="pt-BR" sz="1800" dirty="0">
                    <a:effectLst/>
                  </a:rPr>
                  <a:t> et </a:t>
                </a:r>
                <a:r>
                  <a:rPr lang="pt-BR" sz="1800" dirty="0" err="1">
                    <a:effectLst/>
                  </a:rPr>
                  <a:t>netus</a:t>
                </a:r>
                <a:r>
                  <a:rPr lang="pt-BR" sz="1800" dirty="0">
                    <a:effectLst/>
                  </a:rPr>
                  <a:t> et </a:t>
                </a:r>
                <a:r>
                  <a:rPr lang="pt-BR" sz="1800" dirty="0" err="1">
                    <a:effectLst/>
                  </a:rPr>
                  <a:t>malesuada</a:t>
                </a:r>
                <a:r>
                  <a:rPr lang="pt-BR" sz="1800" dirty="0">
                    <a:effectLst/>
                  </a:rPr>
                  <a:t> fames ac </a:t>
                </a:r>
                <a:r>
                  <a:rPr lang="pt-BR" sz="1800" dirty="0" err="1">
                    <a:effectLst/>
                  </a:rPr>
                  <a:t>turpis</a:t>
                </a:r>
                <a:r>
                  <a:rPr lang="pt-BR" sz="1800" dirty="0">
                    <a:effectLst/>
                  </a:rPr>
                  <a:t> </a:t>
                </a:r>
                <a:r>
                  <a:rPr lang="pt-BR" sz="1800" dirty="0" err="1">
                    <a:effectLst/>
                  </a:rPr>
                  <a:t>egestas</a:t>
                </a:r>
                <a:r>
                  <a:rPr lang="pt-BR" sz="1800" dirty="0">
                    <a:effectLst/>
                  </a:rPr>
                  <a:t>. </a:t>
                </a:r>
                <a:r>
                  <a:rPr lang="pt-BR" sz="1800" dirty="0" err="1">
                    <a:effectLst/>
                  </a:rPr>
                  <a:t>Aenean</a:t>
                </a:r>
                <a:r>
                  <a:rPr lang="pt-BR" sz="1800" dirty="0">
                    <a:effectLst/>
                  </a:rPr>
                  <a:t> </a:t>
                </a:r>
                <a:r>
                  <a:rPr lang="pt-BR" sz="1800" dirty="0" err="1">
                    <a:effectLst/>
                  </a:rPr>
                  <a:t>eros</a:t>
                </a:r>
                <a:r>
                  <a:rPr lang="pt-BR" sz="1800" dirty="0">
                    <a:effectLst/>
                  </a:rPr>
                  <a:t> </a:t>
                </a:r>
                <a:r>
                  <a:rPr lang="pt-BR" sz="1800" dirty="0" err="1">
                    <a:effectLst/>
                  </a:rPr>
                  <a:t>nisl</a:t>
                </a:r>
                <a:r>
                  <a:rPr lang="pt-BR" sz="1800" dirty="0">
                    <a:effectLst/>
                  </a:rPr>
                  <a:t>, </a:t>
                </a:r>
                <a:r>
                  <a:rPr lang="pt-BR" sz="1800" dirty="0" err="1">
                    <a:effectLst/>
                  </a:rPr>
                  <a:t>pharetra</a:t>
                </a:r>
                <a:r>
                  <a:rPr lang="pt-BR" sz="1800" dirty="0">
                    <a:effectLst/>
                  </a:rPr>
                  <a:t> ac </a:t>
                </a:r>
                <a:r>
                  <a:rPr lang="pt-BR" sz="1800" dirty="0" err="1">
                    <a:effectLst/>
                  </a:rPr>
                  <a:t>volutpat</a:t>
                </a:r>
                <a:r>
                  <a:rPr lang="pt-BR" sz="1800" dirty="0">
                    <a:effectLst/>
                  </a:rPr>
                  <a:t> in, </a:t>
                </a:r>
                <a:r>
                  <a:rPr lang="pt-BR" sz="1800" dirty="0" err="1">
                    <a:effectLst/>
                  </a:rPr>
                  <a:t>sagittis</a:t>
                </a:r>
                <a:r>
                  <a:rPr lang="pt-BR" sz="1800" dirty="0">
                    <a:effectLst/>
                  </a:rPr>
                  <a:t> non sem. </a:t>
                </a:r>
                <a:r>
                  <a:rPr lang="pt-BR" sz="1800" dirty="0" err="1">
                    <a:effectLst/>
                  </a:rPr>
                  <a:t>Sed</a:t>
                </a:r>
                <a:r>
                  <a:rPr lang="pt-BR" sz="1800" dirty="0">
                    <a:effectLst/>
                  </a:rPr>
                  <a:t> </a:t>
                </a:r>
                <a:r>
                  <a:rPr lang="pt-BR" sz="1800" dirty="0" err="1">
                    <a:effectLst/>
                  </a:rPr>
                  <a:t>venenatis</a:t>
                </a:r>
                <a:r>
                  <a:rPr lang="pt-BR" sz="1800" dirty="0">
                    <a:effectLst/>
                  </a:rPr>
                  <a:t> </a:t>
                </a:r>
                <a:r>
                  <a:rPr lang="pt-BR" sz="1800" dirty="0" err="1">
                    <a:effectLst/>
                  </a:rPr>
                  <a:t>nulla</a:t>
                </a:r>
                <a:r>
                  <a:rPr lang="pt-BR" sz="1800" dirty="0">
                    <a:effectLst/>
                  </a:rPr>
                  <a:t> a gravida </a:t>
                </a:r>
                <a:r>
                  <a:rPr lang="pt-BR" sz="1800" dirty="0" err="1">
                    <a:effectLst/>
                  </a:rPr>
                  <a:t>hendrerit</a:t>
                </a:r>
                <a:r>
                  <a:rPr lang="pt-BR" sz="1800" dirty="0">
                    <a:effectLst/>
                  </a:rPr>
                  <a:t>. </a:t>
                </a:r>
                <a:endParaRPr lang="pt-BR" sz="1600" dirty="0"/>
              </a:p>
            </p:txBody>
          </p:sp>
        </p:grpSp>
        <p:sp>
          <p:nvSpPr>
            <p:cNvPr id="24" name="CaixaDeTexto 23">
              <a:extLst>
                <a:ext uri="{FF2B5EF4-FFF2-40B4-BE49-F238E27FC236}">
                  <a16:creationId xmlns:a16="http://schemas.microsoft.com/office/drawing/2014/main" id="{722CE160-2A55-F795-E718-D229B73E2AF7}"/>
                </a:ext>
              </a:extLst>
            </p:cNvPr>
            <p:cNvSpPr txBox="1"/>
            <p:nvPr/>
          </p:nvSpPr>
          <p:spPr>
            <a:xfrm>
              <a:off x="5466294" y="4694119"/>
              <a:ext cx="4295379" cy="307777"/>
            </a:xfrm>
            <a:prstGeom prst="rect">
              <a:avLst/>
            </a:prstGeom>
            <a:noFill/>
          </p:spPr>
          <p:txBody>
            <a:bodyPr wrap="square">
              <a:spAutoFit/>
            </a:bodyPr>
            <a:lstStyle/>
            <a:p>
              <a:pPr algn="r"/>
              <a:r>
                <a:rPr lang="pt-BR" sz="1400">
                  <a:effectLst/>
                </a:rPr>
                <a:t>(NOME DO AUTOR, Ano, p. </a:t>
              </a:r>
              <a:r>
                <a:rPr lang="pt-BR" sz="1400" err="1">
                  <a:effectLst/>
                </a:rPr>
                <a:t>xxx</a:t>
              </a:r>
              <a:r>
                <a:rPr lang="pt-BR" sz="1400">
                  <a:effectLst/>
                </a:rPr>
                <a:t>)</a:t>
              </a:r>
              <a:endParaRPr lang="pt-BR" sz="1400"/>
            </a:p>
          </p:txBody>
        </p:sp>
      </p:grpSp>
    </p:spTree>
    <p:extLst>
      <p:ext uri="{BB962C8B-B14F-4D97-AF65-F5344CB8AC3E}">
        <p14:creationId xmlns:p14="http://schemas.microsoft.com/office/powerpoint/2010/main" val="405617638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52590438-173E-F323-BA56-9B374E2C2990}"/>
              </a:ext>
            </a:extLst>
          </p:cNvPr>
          <p:cNvGrpSpPr/>
          <p:nvPr/>
        </p:nvGrpSpPr>
        <p:grpSpPr>
          <a:xfrm>
            <a:off x="1019175" y="1845178"/>
            <a:ext cx="10173389" cy="3342286"/>
            <a:chOff x="1019175" y="1845178"/>
            <a:chExt cx="10173389" cy="3342286"/>
          </a:xfrm>
        </p:grpSpPr>
        <p:sp>
          <p:nvSpPr>
            <p:cNvPr id="3" name="CaixaDeTexto 2">
              <a:extLst>
                <a:ext uri="{FF2B5EF4-FFF2-40B4-BE49-F238E27FC236}">
                  <a16:creationId xmlns:a16="http://schemas.microsoft.com/office/drawing/2014/main" id="{336F9CDE-6C1E-60C1-EDBF-9F1009424644}"/>
                </a:ext>
              </a:extLst>
            </p:cNvPr>
            <p:cNvSpPr txBox="1"/>
            <p:nvPr/>
          </p:nvSpPr>
          <p:spPr>
            <a:xfrm>
              <a:off x="1019175" y="2059216"/>
              <a:ext cx="4895850" cy="2585323"/>
            </a:xfrm>
            <a:prstGeom prst="rect">
              <a:avLst/>
            </a:prstGeom>
            <a:noFill/>
          </p:spPr>
          <p:txBody>
            <a:bodyPr wrap="square">
              <a:spAutoFit/>
            </a:bodyPr>
            <a:lstStyle/>
            <a:p>
              <a:r>
                <a:rPr lang="pt-BR">
                  <a:solidFill>
                    <a:schemeClr val="bg2">
                      <a:lumMod val="25000"/>
                    </a:schemeClr>
                  </a:solidFill>
                  <a:effectLst/>
                </a:rPr>
                <a:t>Ut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 </a:t>
              </a:r>
              <a:r>
                <a:rPr lang="pt-BR" err="1">
                  <a:solidFill>
                    <a:schemeClr val="bg2">
                      <a:lumMod val="25000"/>
                    </a:schemeClr>
                  </a:solidFill>
                  <a:effectLst/>
                </a:rPr>
                <a:t>Vestibulum</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ipsum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ultricies</a:t>
              </a:r>
              <a:r>
                <a:rPr lang="pt-BR">
                  <a:solidFill>
                    <a:schemeClr val="bg2">
                      <a:lumMod val="25000"/>
                    </a:schemeClr>
                  </a:solidFill>
                  <a:effectLst/>
                </a:rPr>
                <a:t>, </a:t>
              </a:r>
              <a:r>
                <a:rPr lang="pt-BR" err="1">
                  <a:solidFill>
                    <a:schemeClr val="bg2">
                      <a:lumMod val="25000"/>
                    </a:schemeClr>
                  </a:solidFill>
                  <a:effectLst/>
                </a:rPr>
                <a:t>ex</a:t>
              </a:r>
              <a:r>
                <a:rPr lang="pt-BR">
                  <a:solidFill>
                    <a:schemeClr val="bg2">
                      <a:lumMod val="25000"/>
                    </a:schemeClr>
                  </a:solidFill>
                  <a:effectLst/>
                </a:rPr>
                <a:t> </a:t>
              </a:r>
              <a:r>
                <a:rPr lang="pt-BR" err="1">
                  <a:solidFill>
                    <a:schemeClr val="bg2">
                      <a:lumMod val="25000"/>
                    </a:schemeClr>
                  </a:solidFill>
                  <a:effectLst/>
                </a:rPr>
                <a:t>dui</a:t>
              </a:r>
              <a:r>
                <a:rPr lang="pt-BR">
                  <a:solidFill>
                    <a:schemeClr val="bg2">
                      <a:lumMod val="25000"/>
                    </a:schemeClr>
                  </a:solidFill>
                  <a:effectLst/>
                </a:rPr>
                <a:t> </a:t>
              </a:r>
              <a:r>
                <a:rPr lang="pt-BR" err="1">
                  <a:solidFill>
                    <a:schemeClr val="bg2">
                      <a:lumMod val="25000"/>
                    </a:schemeClr>
                  </a:solidFill>
                  <a:effectLst/>
                </a:rPr>
                <a:t>facilisis</a:t>
              </a:r>
              <a:r>
                <a:rPr lang="pt-BR">
                  <a:solidFill>
                    <a:schemeClr val="bg2">
                      <a:lumMod val="25000"/>
                    </a:schemeClr>
                  </a:solidFill>
                  <a:effectLst/>
                </a:rPr>
                <a:t> libero, </a:t>
              </a:r>
              <a:r>
                <a:rPr lang="pt-BR" err="1">
                  <a:solidFill>
                    <a:schemeClr val="bg2">
                      <a:lumMod val="25000"/>
                    </a:schemeClr>
                  </a:solidFill>
                  <a:effectLst/>
                </a:rPr>
                <a:t>eget</a:t>
              </a:r>
              <a:r>
                <a:rPr lang="pt-BR">
                  <a:solidFill>
                    <a:schemeClr val="bg2">
                      <a:lumMod val="25000"/>
                    </a:schemeClr>
                  </a:solidFill>
                  <a:effectLst/>
                </a:rPr>
                <a:t> </a:t>
              </a:r>
              <a:r>
                <a:rPr lang="pt-BR" err="1">
                  <a:solidFill>
                    <a:schemeClr val="bg2">
                      <a:lumMod val="25000"/>
                    </a:schemeClr>
                  </a:solidFill>
                  <a:effectLst/>
                </a:rPr>
                <a:t>placerat</a:t>
              </a:r>
              <a:r>
                <a:rPr lang="pt-BR">
                  <a:solidFill>
                    <a:schemeClr val="bg2">
                      <a:lumMod val="25000"/>
                    </a:schemeClr>
                  </a:solidFill>
                  <a:effectLst/>
                </a:rPr>
                <a:t> </a:t>
              </a:r>
              <a:r>
                <a:rPr lang="pt-BR" err="1">
                  <a:solidFill>
                    <a:schemeClr val="bg2">
                      <a:lumMod val="25000"/>
                    </a:schemeClr>
                  </a:solidFill>
                  <a:effectLst/>
                </a:rPr>
                <a:t>quam</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lectus.Ut</a:t>
              </a:r>
              <a:r>
                <a:rPr lang="pt-BR">
                  <a:solidFill>
                    <a:schemeClr val="bg2">
                      <a:lumMod val="25000"/>
                    </a:schemeClr>
                  </a:solidFill>
                  <a:effectLst/>
                </a:rPr>
                <a: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 </a:t>
              </a:r>
              <a:r>
                <a:rPr lang="pt-BR" err="1">
                  <a:solidFill>
                    <a:schemeClr val="bg2">
                      <a:lumMod val="25000"/>
                    </a:schemeClr>
                  </a:solidFill>
                  <a:effectLst/>
                </a:rPr>
                <a:t>Vestibulum</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ipsum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ultricies</a:t>
              </a:r>
              <a:r>
                <a:rPr lang="pt-BR">
                  <a:solidFill>
                    <a:schemeClr val="bg2">
                      <a:lumMod val="25000"/>
                    </a:schemeClr>
                  </a:solidFill>
                  <a:effectLst/>
                </a:rPr>
                <a:t>, </a:t>
              </a:r>
              <a:r>
                <a:rPr lang="pt-BR" err="1">
                  <a:solidFill>
                    <a:schemeClr val="bg2">
                      <a:lumMod val="25000"/>
                    </a:schemeClr>
                  </a:solidFill>
                  <a:effectLst/>
                </a:rPr>
                <a:t>ex</a:t>
              </a:r>
              <a:r>
                <a:rPr lang="pt-BR">
                  <a:solidFill>
                    <a:schemeClr val="bg2">
                      <a:lumMod val="25000"/>
                    </a:schemeClr>
                  </a:solidFill>
                  <a:effectLst/>
                </a:rPr>
                <a:t> </a:t>
              </a:r>
              <a:r>
                <a:rPr lang="pt-BR" err="1">
                  <a:solidFill>
                    <a:schemeClr val="bg2">
                      <a:lumMod val="25000"/>
                    </a:schemeClr>
                  </a:solidFill>
                  <a:effectLst/>
                </a:rPr>
                <a:t>dui</a:t>
              </a:r>
              <a:r>
                <a:rPr lang="pt-BR">
                  <a:solidFill>
                    <a:schemeClr val="bg2">
                      <a:lumMod val="25000"/>
                    </a:schemeClr>
                  </a:solidFill>
                  <a:effectLst/>
                </a:rPr>
                <a:t> </a:t>
              </a:r>
              <a:r>
                <a:rPr lang="pt-BR" err="1">
                  <a:solidFill>
                    <a:schemeClr val="bg2">
                      <a:lumMod val="25000"/>
                    </a:schemeClr>
                  </a:solidFill>
                  <a:effectLst/>
                </a:rPr>
                <a:t>facilisis</a:t>
              </a:r>
              <a:r>
                <a:rPr lang="pt-BR">
                  <a:solidFill>
                    <a:schemeClr val="bg2">
                      <a:lumMod val="25000"/>
                    </a:schemeClr>
                  </a:solidFill>
                  <a:effectLst/>
                </a:rPr>
                <a:t> libero, </a:t>
              </a:r>
              <a:r>
                <a:rPr lang="pt-BR" err="1">
                  <a:solidFill>
                    <a:schemeClr val="bg2">
                      <a:lumMod val="25000"/>
                    </a:schemeClr>
                  </a:solidFill>
                  <a:effectLst/>
                </a:rPr>
                <a:t>eget</a:t>
              </a:r>
              <a:r>
                <a:rPr lang="pt-BR">
                  <a:solidFill>
                    <a:schemeClr val="bg2">
                      <a:lumMod val="25000"/>
                    </a:schemeClr>
                  </a:solidFill>
                  <a:effectLst/>
                </a:rPr>
                <a:t> </a:t>
              </a:r>
              <a:r>
                <a:rPr lang="pt-BR" err="1">
                  <a:solidFill>
                    <a:schemeClr val="bg2">
                      <a:lumMod val="25000"/>
                    </a:schemeClr>
                  </a:solidFill>
                  <a:effectLst/>
                </a:rPr>
                <a:t>placerat</a:t>
              </a:r>
              <a:r>
                <a:rPr lang="pt-BR">
                  <a:solidFill>
                    <a:schemeClr val="bg2">
                      <a:lumMod val="25000"/>
                    </a:schemeClr>
                  </a:solidFill>
                  <a:effectLst/>
                </a:rPr>
                <a:t> </a:t>
              </a:r>
              <a:r>
                <a:rPr lang="pt-BR" err="1">
                  <a:solidFill>
                    <a:schemeClr val="bg2">
                      <a:lumMod val="25000"/>
                    </a:schemeClr>
                  </a:solidFill>
                  <a:effectLst/>
                </a:rPr>
                <a:t>quam</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lectus.Ut</a:t>
              </a:r>
              <a:r>
                <a:rPr lang="pt-BR">
                  <a:solidFill>
                    <a:schemeClr val="bg2">
                      <a:lumMod val="25000"/>
                    </a:schemeClr>
                  </a:solidFill>
                  <a:effectLst/>
                </a:rPr>
                <a:t> </a:t>
              </a:r>
              <a:r>
                <a:rPr lang="pt-BR" err="1">
                  <a:solidFill>
                    <a:schemeClr val="bg2">
                      <a:lumMod val="25000"/>
                    </a:schemeClr>
                  </a:solidFill>
                  <a:effectLst/>
                </a:rPr>
                <a:t>molestiepretium</a:t>
              </a:r>
              <a:r>
                <a:rPr lang="pt-BR">
                  <a:solidFill>
                    <a:schemeClr val="bg2">
                      <a:lumMod val="25000"/>
                    </a:schemeClr>
                  </a:solidFill>
                  <a:effectLst/>
                </a:rPr>
                <a:t> </a:t>
              </a:r>
              <a:r>
                <a:rPr lang="pt-BR" err="1">
                  <a:solidFill>
                    <a:schemeClr val="bg2">
                      <a:lumMod val="25000"/>
                    </a:schemeClr>
                  </a:solidFill>
                  <a:effectLst/>
                </a:rPr>
                <a:t>lectus.purus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a:t>
              </a:r>
              <a:r>
                <a:rPr lang="pt-BR">
                  <a:solidFill>
                    <a:schemeClr val="bg2">
                      <a:lumMod val="25000"/>
                    </a:schemeClr>
                  </a:solidFill>
                  <a:effectLst/>
                </a:rPr>
                <a:t>.</a:t>
              </a:r>
              <a:endParaRPr lang="pt-BR">
                <a:solidFill>
                  <a:schemeClr val="bg2">
                    <a:lumMod val="25000"/>
                  </a:schemeClr>
                </a:solidFill>
              </a:endParaRPr>
            </a:p>
          </p:txBody>
        </p:sp>
        <p:grpSp>
          <p:nvGrpSpPr>
            <p:cNvPr id="2" name="Agrupar 1">
              <a:extLst>
                <a:ext uri="{FF2B5EF4-FFF2-40B4-BE49-F238E27FC236}">
                  <a16:creationId xmlns:a16="http://schemas.microsoft.com/office/drawing/2014/main" id="{A60E7493-3499-AA10-F1F7-3153FAC0273B}"/>
                </a:ext>
              </a:extLst>
            </p:cNvPr>
            <p:cNvGrpSpPr/>
            <p:nvPr/>
          </p:nvGrpSpPr>
          <p:grpSpPr>
            <a:xfrm>
              <a:off x="6276977" y="1845178"/>
              <a:ext cx="4915587" cy="3342286"/>
              <a:chOff x="8110375" y="1219334"/>
              <a:chExt cx="3082189" cy="2095692"/>
            </a:xfrm>
          </p:grpSpPr>
          <p:pic>
            <p:nvPicPr>
              <p:cNvPr id="10" name="Imagem 9">
                <a:extLst>
                  <a:ext uri="{FF2B5EF4-FFF2-40B4-BE49-F238E27FC236}">
                    <a16:creationId xmlns:a16="http://schemas.microsoft.com/office/drawing/2014/main" id="{3075B32E-2475-C25A-F5C9-2BD43DDC0494}"/>
                  </a:ext>
                </a:extLst>
              </p:cNvPr>
              <p:cNvPicPr>
                <a:picLocks noChangeAspect="1"/>
              </p:cNvPicPr>
              <p:nvPr/>
            </p:nvPicPr>
            <p:blipFill>
              <a:blip r:embed="rId2"/>
              <a:stretch>
                <a:fillRect/>
              </a:stretch>
            </p:blipFill>
            <p:spPr>
              <a:xfrm>
                <a:off x="8110376" y="1219334"/>
                <a:ext cx="3034683" cy="1703425"/>
              </a:xfrm>
              <a:prstGeom prst="rect">
                <a:avLst/>
              </a:prstGeom>
            </p:spPr>
          </p:pic>
          <p:cxnSp>
            <p:nvCxnSpPr>
              <p:cNvPr id="7" name="Conector reto 6">
                <a:extLst>
                  <a:ext uri="{FF2B5EF4-FFF2-40B4-BE49-F238E27FC236}">
                    <a16:creationId xmlns:a16="http://schemas.microsoft.com/office/drawing/2014/main" id="{9346B4FC-F0C6-D72C-8990-94AC305E027D}"/>
                  </a:ext>
                </a:extLst>
              </p:cNvPr>
              <p:cNvCxnSpPr>
                <a:cxnSpLocks/>
              </p:cNvCxnSpPr>
              <p:nvPr/>
            </p:nvCxnSpPr>
            <p:spPr>
              <a:xfrm>
                <a:off x="8110375" y="3264372"/>
                <a:ext cx="3082189"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538862B9-F857-3837-F18B-7452B6EACD14}"/>
                  </a:ext>
                </a:extLst>
              </p:cNvPr>
              <p:cNvSpPr txBox="1"/>
              <p:nvPr/>
            </p:nvSpPr>
            <p:spPr>
              <a:xfrm>
                <a:off x="8110375" y="3007249"/>
                <a:ext cx="3034683" cy="307777"/>
              </a:xfrm>
              <a:prstGeom prst="rect">
                <a:avLst/>
              </a:prstGeom>
              <a:noFill/>
            </p:spPr>
            <p:txBody>
              <a:bodyPr wrap="square">
                <a:spAutoFit/>
              </a:bodyPr>
              <a:lstStyle/>
              <a:p>
                <a:r>
                  <a:rPr lang="pt-BR" sz="1400">
                    <a:effectLst/>
                  </a:rPr>
                  <a:t>Legenda da imagem</a:t>
                </a:r>
                <a:endParaRPr lang="pt-BR" sz="1400"/>
              </a:p>
            </p:txBody>
          </p:sp>
        </p:grpSp>
      </p:grpSp>
      <p:grpSp>
        <p:nvGrpSpPr>
          <p:cNvPr id="37" name="Agrupar 36">
            <a:extLst>
              <a:ext uri="{FF2B5EF4-FFF2-40B4-BE49-F238E27FC236}">
                <a16:creationId xmlns:a16="http://schemas.microsoft.com/office/drawing/2014/main" id="{67924D70-70A4-7C34-B0FF-E8FC06F38089}"/>
              </a:ext>
            </a:extLst>
          </p:cNvPr>
          <p:cNvGrpSpPr/>
          <p:nvPr/>
        </p:nvGrpSpPr>
        <p:grpSpPr>
          <a:xfrm>
            <a:off x="12639639" y="2059216"/>
            <a:ext cx="3543790" cy="2607141"/>
            <a:chOff x="12639639" y="382816"/>
            <a:chExt cx="3543790" cy="2607141"/>
          </a:xfrm>
        </p:grpSpPr>
        <p:sp>
          <p:nvSpPr>
            <p:cNvPr id="38" name="Balão de Fala: Retângulo 37">
              <a:extLst>
                <a:ext uri="{FF2B5EF4-FFF2-40B4-BE49-F238E27FC236}">
                  <a16:creationId xmlns:a16="http://schemas.microsoft.com/office/drawing/2014/main" id="{E5D31CE1-73E9-E70F-8CB2-89BB151A4AE1}"/>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9" name="CaixaDeTexto 38">
              <a:extLst>
                <a:ext uri="{FF2B5EF4-FFF2-40B4-BE49-F238E27FC236}">
                  <a16:creationId xmlns:a16="http://schemas.microsoft.com/office/drawing/2014/main" id="{A0D4EDC6-8A4F-E35B-E6CC-1AC30A161B20}"/>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40" name="Agrupar 39">
            <a:extLst>
              <a:ext uri="{FF2B5EF4-FFF2-40B4-BE49-F238E27FC236}">
                <a16:creationId xmlns:a16="http://schemas.microsoft.com/office/drawing/2014/main" id="{3011922E-365B-0B90-9D07-04DC8A6B86A6}"/>
              </a:ext>
            </a:extLst>
          </p:cNvPr>
          <p:cNvGrpSpPr/>
          <p:nvPr/>
        </p:nvGrpSpPr>
        <p:grpSpPr>
          <a:xfrm>
            <a:off x="12639638" y="539973"/>
            <a:ext cx="3543790" cy="1373961"/>
            <a:chOff x="12639639" y="382815"/>
            <a:chExt cx="3543790" cy="1373961"/>
          </a:xfrm>
        </p:grpSpPr>
        <p:sp>
          <p:nvSpPr>
            <p:cNvPr id="41" name="Balão de Fala: Retângulo 40">
              <a:extLst>
                <a:ext uri="{FF2B5EF4-FFF2-40B4-BE49-F238E27FC236}">
                  <a16:creationId xmlns:a16="http://schemas.microsoft.com/office/drawing/2014/main" id="{86B1A88C-F623-30E8-2932-0F595F91C5B0}"/>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2" name="CaixaDeTexto 41">
              <a:extLst>
                <a:ext uri="{FF2B5EF4-FFF2-40B4-BE49-F238E27FC236}">
                  <a16:creationId xmlns:a16="http://schemas.microsoft.com/office/drawing/2014/main" id="{575DC724-F1A5-F863-56A4-03106495EA0B}"/>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Texto-imagem paisagem com legenda</a:t>
              </a:r>
            </a:p>
          </p:txBody>
        </p:sp>
      </p:grpSp>
    </p:spTree>
    <p:extLst>
      <p:ext uri="{BB962C8B-B14F-4D97-AF65-F5344CB8AC3E}">
        <p14:creationId xmlns:p14="http://schemas.microsoft.com/office/powerpoint/2010/main" val="2238910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336F9CDE-6C1E-60C1-EDBF-9F1009424644}"/>
              </a:ext>
            </a:extLst>
          </p:cNvPr>
          <p:cNvSpPr txBox="1"/>
          <p:nvPr/>
        </p:nvSpPr>
        <p:spPr>
          <a:xfrm>
            <a:off x="1019175" y="2274838"/>
            <a:ext cx="5076825" cy="2308324"/>
          </a:xfrm>
          <a:prstGeom prst="rect">
            <a:avLst/>
          </a:prstGeom>
          <a:noFill/>
        </p:spPr>
        <p:txBody>
          <a:bodyPr wrap="square" anchor="ctr">
            <a:spAutoFit/>
          </a:bodyPr>
          <a:lstStyle/>
          <a:p>
            <a:r>
              <a:rPr lang="pt-BR">
                <a:solidFill>
                  <a:schemeClr val="bg2">
                    <a:lumMod val="25000"/>
                  </a:schemeClr>
                </a:solidFill>
                <a:effectLst/>
              </a:rPr>
              <a:t>Ut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 </a:t>
            </a:r>
            <a:r>
              <a:rPr lang="pt-BR" err="1">
                <a:solidFill>
                  <a:schemeClr val="bg2">
                    <a:lumMod val="25000"/>
                  </a:schemeClr>
                </a:solidFill>
                <a:effectLst/>
              </a:rPr>
              <a:t>Vestibulum</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ipsum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ultricies</a:t>
            </a:r>
            <a:r>
              <a:rPr lang="pt-BR">
                <a:solidFill>
                  <a:schemeClr val="bg2">
                    <a:lumMod val="25000"/>
                  </a:schemeClr>
                </a:solidFill>
                <a:effectLst/>
              </a:rPr>
              <a:t>, </a:t>
            </a:r>
            <a:r>
              <a:rPr lang="pt-BR" err="1">
                <a:solidFill>
                  <a:schemeClr val="bg2">
                    <a:lumMod val="25000"/>
                  </a:schemeClr>
                </a:solidFill>
                <a:effectLst/>
              </a:rPr>
              <a:t>ex</a:t>
            </a:r>
            <a:r>
              <a:rPr lang="pt-BR">
                <a:solidFill>
                  <a:schemeClr val="bg2">
                    <a:lumMod val="25000"/>
                  </a:schemeClr>
                </a:solidFill>
                <a:effectLst/>
              </a:rPr>
              <a:t> </a:t>
            </a:r>
            <a:r>
              <a:rPr lang="pt-BR" err="1">
                <a:solidFill>
                  <a:schemeClr val="bg2">
                    <a:lumMod val="25000"/>
                  </a:schemeClr>
                </a:solidFill>
                <a:effectLst/>
              </a:rPr>
              <a:t>dui</a:t>
            </a:r>
            <a:r>
              <a:rPr lang="pt-BR">
                <a:solidFill>
                  <a:schemeClr val="bg2">
                    <a:lumMod val="25000"/>
                  </a:schemeClr>
                </a:solidFill>
                <a:effectLst/>
              </a:rPr>
              <a:t> </a:t>
            </a:r>
            <a:r>
              <a:rPr lang="pt-BR" err="1">
                <a:solidFill>
                  <a:schemeClr val="bg2">
                    <a:lumMod val="25000"/>
                  </a:schemeClr>
                </a:solidFill>
                <a:effectLst/>
              </a:rPr>
              <a:t>facilisis</a:t>
            </a:r>
            <a:r>
              <a:rPr lang="pt-BR">
                <a:solidFill>
                  <a:schemeClr val="bg2">
                    <a:lumMod val="25000"/>
                  </a:schemeClr>
                </a:solidFill>
                <a:effectLst/>
              </a:rPr>
              <a:t> libero, </a:t>
            </a:r>
            <a:r>
              <a:rPr lang="pt-BR" err="1">
                <a:solidFill>
                  <a:schemeClr val="bg2">
                    <a:lumMod val="25000"/>
                  </a:schemeClr>
                </a:solidFill>
                <a:effectLst/>
              </a:rPr>
              <a:t>eget</a:t>
            </a:r>
            <a:r>
              <a:rPr lang="pt-BR">
                <a:solidFill>
                  <a:schemeClr val="bg2">
                    <a:lumMod val="25000"/>
                  </a:schemeClr>
                </a:solidFill>
                <a:effectLst/>
              </a:rPr>
              <a:t> </a:t>
            </a:r>
            <a:r>
              <a:rPr lang="pt-BR" err="1">
                <a:solidFill>
                  <a:schemeClr val="bg2">
                    <a:lumMod val="25000"/>
                  </a:schemeClr>
                </a:solidFill>
                <a:effectLst/>
              </a:rPr>
              <a:t>placerat</a:t>
            </a:r>
            <a:r>
              <a:rPr lang="pt-BR">
                <a:solidFill>
                  <a:schemeClr val="bg2">
                    <a:lumMod val="25000"/>
                  </a:schemeClr>
                </a:solidFill>
                <a:effectLst/>
              </a:rPr>
              <a:t> </a:t>
            </a:r>
            <a:r>
              <a:rPr lang="pt-BR" err="1">
                <a:solidFill>
                  <a:schemeClr val="bg2">
                    <a:lumMod val="25000"/>
                  </a:schemeClr>
                </a:solidFill>
                <a:effectLst/>
              </a:rPr>
              <a:t>quam</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lectus.Ut</a:t>
            </a:r>
            <a:r>
              <a:rPr lang="pt-BR">
                <a:solidFill>
                  <a:schemeClr val="bg2">
                    <a:lumMod val="25000"/>
                  </a:schemeClr>
                </a:solidFill>
                <a:effectLst/>
              </a:rPr>
              <a: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 </a:t>
            </a:r>
            <a:r>
              <a:rPr lang="pt-BR" err="1">
                <a:solidFill>
                  <a:schemeClr val="bg2">
                    <a:lumMod val="25000"/>
                  </a:schemeClr>
                </a:solidFill>
                <a:effectLst/>
              </a:rPr>
              <a:t>Vestibulum</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ipsum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ultricies</a:t>
            </a:r>
            <a:r>
              <a:rPr lang="pt-BR">
                <a:solidFill>
                  <a:schemeClr val="bg2">
                    <a:lumMod val="25000"/>
                  </a:schemeClr>
                </a:solidFill>
                <a:effectLst/>
              </a:rPr>
              <a:t>, </a:t>
            </a:r>
            <a:r>
              <a:rPr lang="pt-BR" err="1">
                <a:solidFill>
                  <a:schemeClr val="bg2">
                    <a:lumMod val="25000"/>
                  </a:schemeClr>
                </a:solidFill>
                <a:effectLst/>
              </a:rPr>
              <a:t>ex</a:t>
            </a:r>
            <a:r>
              <a:rPr lang="pt-BR">
                <a:solidFill>
                  <a:schemeClr val="bg2">
                    <a:lumMod val="25000"/>
                  </a:schemeClr>
                </a:solidFill>
                <a:effectLst/>
              </a:rPr>
              <a:t> </a:t>
            </a:r>
            <a:r>
              <a:rPr lang="pt-BR" err="1">
                <a:solidFill>
                  <a:schemeClr val="bg2">
                    <a:lumMod val="25000"/>
                  </a:schemeClr>
                </a:solidFill>
                <a:effectLst/>
              </a:rPr>
              <a:t>dui</a:t>
            </a:r>
            <a:r>
              <a:rPr lang="pt-BR">
                <a:solidFill>
                  <a:schemeClr val="bg2">
                    <a:lumMod val="25000"/>
                  </a:schemeClr>
                </a:solidFill>
                <a:effectLst/>
              </a:rPr>
              <a:t> </a:t>
            </a:r>
            <a:r>
              <a:rPr lang="pt-BR" err="1">
                <a:solidFill>
                  <a:schemeClr val="bg2">
                    <a:lumMod val="25000"/>
                  </a:schemeClr>
                </a:solidFill>
                <a:effectLst/>
              </a:rPr>
              <a:t>facilisis</a:t>
            </a:r>
            <a:r>
              <a:rPr lang="pt-BR">
                <a:solidFill>
                  <a:schemeClr val="bg2">
                    <a:lumMod val="25000"/>
                  </a:schemeClr>
                </a:solidFill>
                <a:effectLst/>
              </a:rPr>
              <a:t> libero, </a:t>
            </a:r>
            <a:r>
              <a:rPr lang="pt-BR" err="1">
                <a:solidFill>
                  <a:schemeClr val="bg2">
                    <a:lumMod val="25000"/>
                  </a:schemeClr>
                </a:solidFill>
                <a:effectLst/>
              </a:rPr>
              <a:t>eget</a:t>
            </a:r>
            <a:r>
              <a:rPr lang="pt-BR">
                <a:solidFill>
                  <a:schemeClr val="bg2">
                    <a:lumMod val="25000"/>
                  </a:schemeClr>
                </a:solidFill>
                <a:effectLst/>
              </a:rPr>
              <a:t> </a:t>
            </a:r>
            <a:r>
              <a:rPr lang="pt-BR" err="1">
                <a:solidFill>
                  <a:schemeClr val="bg2">
                    <a:lumMod val="25000"/>
                  </a:schemeClr>
                </a:solidFill>
                <a:effectLst/>
              </a:rPr>
              <a:t>placerat</a:t>
            </a:r>
            <a:r>
              <a:rPr lang="pt-BR">
                <a:solidFill>
                  <a:schemeClr val="bg2">
                    <a:lumMod val="25000"/>
                  </a:schemeClr>
                </a:solidFill>
                <a:effectLst/>
              </a:rPr>
              <a:t> </a:t>
            </a:r>
            <a:r>
              <a:rPr lang="pt-BR" err="1">
                <a:solidFill>
                  <a:schemeClr val="bg2">
                    <a:lumMod val="25000"/>
                  </a:schemeClr>
                </a:solidFill>
                <a:effectLst/>
              </a:rPr>
              <a:t>quam</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pcerat</a:t>
            </a:r>
            <a:r>
              <a:rPr lang="pt-BR">
                <a:solidFill>
                  <a:schemeClr val="bg2">
                    <a:lumMod val="25000"/>
                  </a:schemeClr>
                </a:solidFill>
                <a:effectLst/>
              </a:rPr>
              <a:t> </a:t>
            </a:r>
            <a:r>
              <a:rPr lang="pt-BR" err="1">
                <a:solidFill>
                  <a:schemeClr val="bg2">
                    <a:lumMod val="25000"/>
                  </a:schemeClr>
                </a:solidFill>
                <a:effectLst/>
              </a:rPr>
              <a:t>quam</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lectus.Ut</a:t>
            </a:r>
            <a:r>
              <a:rPr lang="pt-BR">
                <a:solidFill>
                  <a:schemeClr val="bg2">
                    <a:lumMod val="25000"/>
                  </a:schemeClr>
                </a:solidFill>
                <a:effectLst/>
              </a:rPr>
              <a: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a:t>
            </a:r>
            <a:endParaRPr lang="pt-BR">
              <a:solidFill>
                <a:schemeClr val="bg2">
                  <a:lumMod val="25000"/>
                </a:schemeClr>
              </a:solidFill>
            </a:endParaRPr>
          </a:p>
        </p:txBody>
      </p:sp>
      <p:grpSp>
        <p:nvGrpSpPr>
          <p:cNvPr id="15" name="Agrupar 14">
            <a:extLst>
              <a:ext uri="{FF2B5EF4-FFF2-40B4-BE49-F238E27FC236}">
                <a16:creationId xmlns:a16="http://schemas.microsoft.com/office/drawing/2014/main" id="{0B141AF6-CC24-300C-75E8-2EB8F774F88A}"/>
              </a:ext>
            </a:extLst>
          </p:cNvPr>
          <p:cNvGrpSpPr/>
          <p:nvPr/>
        </p:nvGrpSpPr>
        <p:grpSpPr>
          <a:xfrm>
            <a:off x="6531225" y="795787"/>
            <a:ext cx="4641600" cy="4683801"/>
            <a:chOff x="1004626" y="1858002"/>
            <a:chExt cx="2535908" cy="2558963"/>
          </a:xfrm>
        </p:grpSpPr>
        <p:sp>
          <p:nvSpPr>
            <p:cNvPr id="17" name="Retângulo 16">
              <a:extLst>
                <a:ext uri="{FF2B5EF4-FFF2-40B4-BE49-F238E27FC236}">
                  <a16:creationId xmlns:a16="http://schemas.microsoft.com/office/drawing/2014/main" id="{9817A30A-E399-1E47-DA0E-8C0B7DFAC901}"/>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88A5A118-896B-4A76-FBE2-75E8AD1B89D1}"/>
                </a:ext>
              </a:extLst>
            </p:cNvPr>
            <p:cNvPicPr>
              <a:picLocks noChangeAspect="1"/>
            </p:cNvPicPr>
            <p:nvPr/>
          </p:nvPicPr>
          <p:blipFill>
            <a:blip r:embed="rId2"/>
            <a:stretch>
              <a:fillRect/>
            </a:stretch>
          </p:blipFill>
          <p:spPr>
            <a:xfrm>
              <a:off x="1004626" y="1858002"/>
              <a:ext cx="2535908" cy="2558963"/>
            </a:xfrm>
            <a:prstGeom prst="rect">
              <a:avLst/>
            </a:prstGeom>
          </p:spPr>
        </p:pic>
      </p:grpSp>
      <p:grpSp>
        <p:nvGrpSpPr>
          <p:cNvPr id="6" name="Agrupar 5">
            <a:extLst>
              <a:ext uri="{FF2B5EF4-FFF2-40B4-BE49-F238E27FC236}">
                <a16:creationId xmlns:a16="http://schemas.microsoft.com/office/drawing/2014/main" id="{626610E4-61F1-1F3A-FA11-DD1D0FAE6322}"/>
              </a:ext>
            </a:extLst>
          </p:cNvPr>
          <p:cNvGrpSpPr/>
          <p:nvPr/>
        </p:nvGrpSpPr>
        <p:grpSpPr>
          <a:xfrm>
            <a:off x="12639639" y="2059216"/>
            <a:ext cx="3543790" cy="2607141"/>
            <a:chOff x="12639639" y="382816"/>
            <a:chExt cx="3543790" cy="2607141"/>
          </a:xfrm>
        </p:grpSpPr>
        <p:sp>
          <p:nvSpPr>
            <p:cNvPr id="7" name="Balão de Fala: Retângulo 6">
              <a:extLst>
                <a:ext uri="{FF2B5EF4-FFF2-40B4-BE49-F238E27FC236}">
                  <a16:creationId xmlns:a16="http://schemas.microsoft.com/office/drawing/2014/main" id="{76D83E2F-BD1D-1B39-391B-C19D69989ED4}"/>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8" name="CaixaDeTexto 7">
              <a:extLst>
                <a:ext uri="{FF2B5EF4-FFF2-40B4-BE49-F238E27FC236}">
                  <a16:creationId xmlns:a16="http://schemas.microsoft.com/office/drawing/2014/main" id="{4BA45C8E-C30B-506B-6449-4713684CA259}"/>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9" name="Agrupar 8">
            <a:extLst>
              <a:ext uri="{FF2B5EF4-FFF2-40B4-BE49-F238E27FC236}">
                <a16:creationId xmlns:a16="http://schemas.microsoft.com/office/drawing/2014/main" id="{611022A1-3222-7708-414D-6D4A2CFCE54E}"/>
              </a:ext>
            </a:extLst>
          </p:cNvPr>
          <p:cNvGrpSpPr/>
          <p:nvPr/>
        </p:nvGrpSpPr>
        <p:grpSpPr>
          <a:xfrm>
            <a:off x="12639638" y="539973"/>
            <a:ext cx="3543790" cy="1373961"/>
            <a:chOff x="12639639" y="382815"/>
            <a:chExt cx="3543790" cy="1373961"/>
          </a:xfrm>
        </p:grpSpPr>
        <p:sp>
          <p:nvSpPr>
            <p:cNvPr id="10" name="Balão de Fala: Retângulo 9">
              <a:extLst>
                <a:ext uri="{FF2B5EF4-FFF2-40B4-BE49-F238E27FC236}">
                  <a16:creationId xmlns:a16="http://schemas.microsoft.com/office/drawing/2014/main" id="{2A800B5F-77AC-3510-0230-83CB2FAADDD5}"/>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1" name="CaixaDeTexto 10">
              <a:extLst>
                <a:ext uri="{FF2B5EF4-FFF2-40B4-BE49-F238E27FC236}">
                  <a16:creationId xmlns:a16="http://schemas.microsoft.com/office/drawing/2014/main" id="{378E9264-C96E-6D50-FF61-4D888057F5F9}"/>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Texto-imagem quadrada com legenda</a:t>
              </a:r>
            </a:p>
          </p:txBody>
        </p:sp>
      </p:grpSp>
      <p:cxnSp>
        <p:nvCxnSpPr>
          <p:cNvPr id="2" name="Conector reto 1">
            <a:extLst>
              <a:ext uri="{FF2B5EF4-FFF2-40B4-BE49-F238E27FC236}">
                <a16:creationId xmlns:a16="http://schemas.microsoft.com/office/drawing/2014/main" id="{2CB6AC8A-C539-6AB9-1F22-B607F1E2252F}"/>
              </a:ext>
            </a:extLst>
          </p:cNvPr>
          <p:cNvCxnSpPr>
            <a:cxnSpLocks/>
          </p:cNvCxnSpPr>
          <p:nvPr/>
        </p:nvCxnSpPr>
        <p:spPr>
          <a:xfrm>
            <a:off x="6496050" y="6038124"/>
            <a:ext cx="4676775"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5" name="CaixaDeTexto 4">
            <a:extLst>
              <a:ext uri="{FF2B5EF4-FFF2-40B4-BE49-F238E27FC236}">
                <a16:creationId xmlns:a16="http://schemas.microsoft.com/office/drawing/2014/main" id="{97B11C96-B3A1-61CC-CB04-8C9165CB1582}"/>
              </a:ext>
            </a:extLst>
          </p:cNvPr>
          <p:cNvSpPr txBox="1"/>
          <p:nvPr/>
        </p:nvSpPr>
        <p:spPr>
          <a:xfrm>
            <a:off x="6531225" y="5604967"/>
            <a:ext cx="2708129" cy="307777"/>
          </a:xfrm>
          <a:prstGeom prst="rect">
            <a:avLst/>
          </a:prstGeom>
          <a:noFill/>
        </p:spPr>
        <p:txBody>
          <a:bodyPr wrap="square">
            <a:spAutoFit/>
          </a:bodyPr>
          <a:lstStyle/>
          <a:p>
            <a:r>
              <a:rPr lang="pt-BR" sz="1400">
                <a:effectLst/>
              </a:rPr>
              <a:t>Legenda da imagem</a:t>
            </a:r>
            <a:endParaRPr lang="pt-BR" sz="1400"/>
          </a:p>
        </p:txBody>
      </p:sp>
    </p:spTree>
    <p:extLst>
      <p:ext uri="{BB962C8B-B14F-4D97-AF65-F5344CB8AC3E}">
        <p14:creationId xmlns:p14="http://schemas.microsoft.com/office/powerpoint/2010/main" val="186841553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336F9CDE-6C1E-60C1-EDBF-9F1009424644}"/>
              </a:ext>
            </a:extLst>
          </p:cNvPr>
          <p:cNvSpPr txBox="1"/>
          <p:nvPr/>
        </p:nvSpPr>
        <p:spPr>
          <a:xfrm>
            <a:off x="1019175" y="2413337"/>
            <a:ext cx="6200775" cy="2031325"/>
          </a:xfrm>
          <a:prstGeom prst="rect">
            <a:avLst/>
          </a:prstGeom>
          <a:noFill/>
        </p:spPr>
        <p:txBody>
          <a:bodyPr wrap="square" anchor="ctr">
            <a:spAutoFit/>
          </a:bodyPr>
          <a:lstStyle/>
          <a:p>
            <a:r>
              <a:rPr lang="pt-BR">
                <a:solidFill>
                  <a:schemeClr val="bg2">
                    <a:lumMod val="25000"/>
                  </a:schemeClr>
                </a:solidFill>
                <a:effectLst/>
              </a:rPr>
              <a:t>Ut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 </a:t>
            </a:r>
            <a:r>
              <a:rPr lang="pt-BR" err="1">
                <a:solidFill>
                  <a:schemeClr val="bg2">
                    <a:lumMod val="25000"/>
                  </a:schemeClr>
                </a:solidFill>
                <a:effectLst/>
              </a:rPr>
              <a:t>Vestibulum</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ipsum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ultricies</a:t>
            </a:r>
            <a:r>
              <a:rPr lang="pt-BR">
                <a:solidFill>
                  <a:schemeClr val="bg2">
                    <a:lumMod val="25000"/>
                  </a:schemeClr>
                </a:solidFill>
                <a:effectLst/>
              </a:rPr>
              <a:t>, </a:t>
            </a:r>
            <a:r>
              <a:rPr lang="pt-BR" err="1">
                <a:solidFill>
                  <a:schemeClr val="bg2">
                    <a:lumMod val="25000"/>
                  </a:schemeClr>
                </a:solidFill>
                <a:effectLst/>
              </a:rPr>
              <a:t>ex</a:t>
            </a:r>
            <a:r>
              <a:rPr lang="pt-BR">
                <a:solidFill>
                  <a:schemeClr val="bg2">
                    <a:lumMod val="25000"/>
                  </a:schemeClr>
                </a:solidFill>
                <a:effectLst/>
              </a:rPr>
              <a:t> </a:t>
            </a:r>
            <a:r>
              <a:rPr lang="pt-BR" err="1">
                <a:solidFill>
                  <a:schemeClr val="bg2">
                    <a:lumMod val="25000"/>
                  </a:schemeClr>
                </a:solidFill>
                <a:effectLst/>
              </a:rPr>
              <a:t>dui</a:t>
            </a:r>
            <a:r>
              <a:rPr lang="pt-BR">
                <a:solidFill>
                  <a:schemeClr val="bg2">
                    <a:lumMod val="25000"/>
                  </a:schemeClr>
                </a:solidFill>
                <a:effectLst/>
              </a:rPr>
              <a:t> </a:t>
            </a:r>
            <a:r>
              <a:rPr lang="pt-BR" err="1">
                <a:solidFill>
                  <a:schemeClr val="bg2">
                    <a:lumMod val="25000"/>
                  </a:schemeClr>
                </a:solidFill>
                <a:effectLst/>
              </a:rPr>
              <a:t>facilisis</a:t>
            </a:r>
            <a:r>
              <a:rPr lang="pt-BR">
                <a:solidFill>
                  <a:schemeClr val="bg2">
                    <a:lumMod val="25000"/>
                  </a:schemeClr>
                </a:solidFill>
                <a:effectLst/>
              </a:rPr>
              <a:t> libero, </a:t>
            </a:r>
            <a:r>
              <a:rPr lang="pt-BR" err="1">
                <a:solidFill>
                  <a:schemeClr val="bg2">
                    <a:lumMod val="25000"/>
                  </a:schemeClr>
                </a:solidFill>
                <a:effectLst/>
              </a:rPr>
              <a:t>eget</a:t>
            </a:r>
            <a:r>
              <a:rPr lang="pt-BR">
                <a:solidFill>
                  <a:schemeClr val="bg2">
                    <a:lumMod val="25000"/>
                  </a:schemeClr>
                </a:solidFill>
                <a:effectLst/>
              </a:rPr>
              <a:t> </a:t>
            </a:r>
            <a:r>
              <a:rPr lang="pt-BR" err="1">
                <a:solidFill>
                  <a:schemeClr val="bg2">
                    <a:lumMod val="25000"/>
                  </a:schemeClr>
                </a:solidFill>
                <a:effectLst/>
              </a:rPr>
              <a:t>placerat</a:t>
            </a:r>
            <a:r>
              <a:rPr lang="pt-BR">
                <a:solidFill>
                  <a:schemeClr val="bg2">
                    <a:lumMod val="25000"/>
                  </a:schemeClr>
                </a:solidFill>
                <a:effectLst/>
              </a:rPr>
              <a:t> </a:t>
            </a:r>
            <a:r>
              <a:rPr lang="pt-BR" err="1">
                <a:solidFill>
                  <a:schemeClr val="bg2">
                    <a:lumMod val="25000"/>
                  </a:schemeClr>
                </a:solidFill>
                <a:effectLst/>
              </a:rPr>
              <a:t>quam</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lectus.Ut</a:t>
            </a:r>
            <a:r>
              <a:rPr lang="pt-BR">
                <a:solidFill>
                  <a:schemeClr val="bg2">
                    <a:lumMod val="25000"/>
                  </a:schemeClr>
                </a:solidFill>
                <a:effectLst/>
              </a:rPr>
              <a: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 </a:t>
            </a:r>
            <a:r>
              <a:rPr lang="pt-BR" err="1">
                <a:solidFill>
                  <a:schemeClr val="bg2">
                    <a:lumMod val="25000"/>
                  </a:schemeClr>
                </a:solidFill>
                <a:effectLst/>
              </a:rPr>
              <a:t>Vestibulum</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ipsum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ultricies</a:t>
            </a:r>
            <a:r>
              <a:rPr lang="pt-BR">
                <a:solidFill>
                  <a:schemeClr val="bg2">
                    <a:lumMod val="25000"/>
                  </a:schemeClr>
                </a:solidFill>
                <a:effectLst/>
              </a:rPr>
              <a:t>, </a:t>
            </a:r>
            <a:r>
              <a:rPr lang="pt-BR" err="1">
                <a:solidFill>
                  <a:schemeClr val="bg2">
                    <a:lumMod val="25000"/>
                  </a:schemeClr>
                </a:solidFill>
                <a:effectLst/>
              </a:rPr>
              <a:t>ex</a:t>
            </a:r>
            <a:r>
              <a:rPr lang="pt-BR">
                <a:solidFill>
                  <a:schemeClr val="bg2">
                    <a:lumMod val="25000"/>
                  </a:schemeClr>
                </a:solidFill>
                <a:effectLst/>
              </a:rPr>
              <a:t> </a:t>
            </a:r>
            <a:r>
              <a:rPr lang="pt-BR" err="1">
                <a:solidFill>
                  <a:schemeClr val="bg2">
                    <a:lumMod val="25000"/>
                  </a:schemeClr>
                </a:solidFill>
                <a:effectLst/>
              </a:rPr>
              <a:t>dui</a:t>
            </a:r>
            <a:r>
              <a:rPr lang="pt-BR">
                <a:solidFill>
                  <a:schemeClr val="bg2">
                    <a:lumMod val="25000"/>
                  </a:schemeClr>
                </a:solidFill>
                <a:effectLst/>
              </a:rPr>
              <a:t> </a:t>
            </a:r>
            <a:r>
              <a:rPr lang="pt-BR" err="1">
                <a:solidFill>
                  <a:schemeClr val="bg2">
                    <a:lumMod val="25000"/>
                  </a:schemeClr>
                </a:solidFill>
                <a:effectLst/>
              </a:rPr>
              <a:t>facilisis</a:t>
            </a:r>
            <a:r>
              <a:rPr lang="pt-BR">
                <a:solidFill>
                  <a:schemeClr val="bg2">
                    <a:lumMod val="25000"/>
                  </a:schemeClr>
                </a:solidFill>
                <a:effectLst/>
              </a:rPr>
              <a:t> libero, </a:t>
            </a:r>
            <a:r>
              <a:rPr lang="pt-BR" err="1">
                <a:solidFill>
                  <a:schemeClr val="bg2">
                    <a:lumMod val="25000"/>
                  </a:schemeClr>
                </a:solidFill>
                <a:effectLst/>
              </a:rPr>
              <a:t>eget</a:t>
            </a:r>
            <a:r>
              <a:rPr lang="pt-BR">
                <a:solidFill>
                  <a:schemeClr val="bg2">
                    <a:lumMod val="25000"/>
                  </a:schemeClr>
                </a:solidFill>
                <a:effectLst/>
              </a:rPr>
              <a:t> </a:t>
            </a:r>
            <a:r>
              <a:rPr lang="pt-BR" err="1">
                <a:solidFill>
                  <a:schemeClr val="bg2">
                    <a:lumMod val="25000"/>
                  </a:schemeClr>
                </a:solidFill>
                <a:effectLst/>
              </a:rPr>
              <a:t>placerat</a:t>
            </a:r>
            <a:r>
              <a:rPr lang="pt-BR">
                <a:solidFill>
                  <a:schemeClr val="bg2">
                    <a:lumMod val="25000"/>
                  </a:schemeClr>
                </a:solidFill>
                <a:effectLst/>
              </a:rPr>
              <a:t> </a:t>
            </a:r>
            <a:r>
              <a:rPr lang="pt-BR" err="1">
                <a:solidFill>
                  <a:schemeClr val="bg2">
                    <a:lumMod val="25000"/>
                  </a:schemeClr>
                </a:solidFill>
                <a:effectLst/>
              </a:rPr>
              <a:t>quam</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lectus.Ut</a:t>
            </a:r>
            <a:r>
              <a:rPr lang="pt-BR">
                <a:solidFill>
                  <a:schemeClr val="bg2">
                    <a:lumMod val="25000"/>
                  </a:schemeClr>
                </a:solidFill>
                <a:effectLst/>
              </a:rPr>
              <a: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 </a:t>
            </a:r>
            <a:endParaRPr lang="pt-BR">
              <a:solidFill>
                <a:schemeClr val="bg2">
                  <a:lumMod val="25000"/>
                </a:schemeClr>
              </a:solidFill>
            </a:endParaRPr>
          </a:p>
        </p:txBody>
      </p:sp>
      <p:cxnSp>
        <p:nvCxnSpPr>
          <p:cNvPr id="8" name="Conector reto 7">
            <a:extLst>
              <a:ext uri="{FF2B5EF4-FFF2-40B4-BE49-F238E27FC236}">
                <a16:creationId xmlns:a16="http://schemas.microsoft.com/office/drawing/2014/main" id="{5B887DAB-4A99-FD5F-5523-0FDF77A5C95C}"/>
              </a:ext>
            </a:extLst>
          </p:cNvPr>
          <p:cNvCxnSpPr>
            <a:cxnSpLocks/>
          </p:cNvCxnSpPr>
          <p:nvPr/>
        </p:nvCxnSpPr>
        <p:spPr>
          <a:xfrm>
            <a:off x="7660755" y="5961110"/>
            <a:ext cx="3512070"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0FDDA93F-92D5-9181-4A9A-324006F234F9}"/>
              </a:ext>
            </a:extLst>
          </p:cNvPr>
          <p:cNvSpPr txBox="1"/>
          <p:nvPr/>
        </p:nvSpPr>
        <p:spPr>
          <a:xfrm>
            <a:off x="7660755" y="5563753"/>
            <a:ext cx="2795614" cy="307777"/>
          </a:xfrm>
          <a:prstGeom prst="rect">
            <a:avLst/>
          </a:prstGeom>
          <a:noFill/>
        </p:spPr>
        <p:txBody>
          <a:bodyPr wrap="square">
            <a:spAutoFit/>
          </a:bodyPr>
          <a:lstStyle/>
          <a:p>
            <a:r>
              <a:rPr lang="pt-BR" sz="1400">
                <a:effectLst/>
              </a:rPr>
              <a:t>Legenda da imagem</a:t>
            </a:r>
            <a:endParaRPr lang="pt-BR" sz="1400"/>
          </a:p>
        </p:txBody>
      </p:sp>
      <p:grpSp>
        <p:nvGrpSpPr>
          <p:cNvPr id="5" name="Agrupar 4">
            <a:extLst>
              <a:ext uri="{FF2B5EF4-FFF2-40B4-BE49-F238E27FC236}">
                <a16:creationId xmlns:a16="http://schemas.microsoft.com/office/drawing/2014/main" id="{88E6D8E4-7386-A251-3BE1-C6A126C6E5BE}"/>
              </a:ext>
            </a:extLst>
          </p:cNvPr>
          <p:cNvGrpSpPr>
            <a:grpSpLocks noChangeAspect="1"/>
          </p:cNvGrpSpPr>
          <p:nvPr/>
        </p:nvGrpSpPr>
        <p:grpSpPr>
          <a:xfrm>
            <a:off x="7660755" y="790321"/>
            <a:ext cx="3526520" cy="4680000"/>
            <a:chOff x="1324499" y="2094351"/>
            <a:chExt cx="1909442" cy="2094207"/>
          </a:xfrm>
        </p:grpSpPr>
        <p:sp>
          <p:nvSpPr>
            <p:cNvPr id="6" name="Retângulo 5">
              <a:extLst>
                <a:ext uri="{FF2B5EF4-FFF2-40B4-BE49-F238E27FC236}">
                  <a16:creationId xmlns:a16="http://schemas.microsoft.com/office/drawing/2014/main" id="{A9A3516C-F2EB-4C98-8E8F-6D1447EFC8C2}"/>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A3569513-CE8B-4907-AEC2-295A0A4D9877}"/>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324499" y="2094351"/>
              <a:ext cx="1909442" cy="2094207"/>
            </a:xfrm>
            <a:prstGeom prst="rect">
              <a:avLst/>
            </a:prstGeom>
          </p:spPr>
        </p:pic>
      </p:grpSp>
      <p:grpSp>
        <p:nvGrpSpPr>
          <p:cNvPr id="25" name="Agrupar 24">
            <a:extLst>
              <a:ext uri="{FF2B5EF4-FFF2-40B4-BE49-F238E27FC236}">
                <a16:creationId xmlns:a16="http://schemas.microsoft.com/office/drawing/2014/main" id="{781DF5C3-94A2-76FC-8748-5419D6799CCD}"/>
              </a:ext>
            </a:extLst>
          </p:cNvPr>
          <p:cNvGrpSpPr/>
          <p:nvPr/>
        </p:nvGrpSpPr>
        <p:grpSpPr>
          <a:xfrm>
            <a:off x="12639639" y="2059216"/>
            <a:ext cx="3543790" cy="2607141"/>
            <a:chOff x="12639639" y="382816"/>
            <a:chExt cx="3543790" cy="2607141"/>
          </a:xfrm>
        </p:grpSpPr>
        <p:sp>
          <p:nvSpPr>
            <p:cNvPr id="26" name="Balão de Fala: Retângulo 25">
              <a:extLst>
                <a:ext uri="{FF2B5EF4-FFF2-40B4-BE49-F238E27FC236}">
                  <a16:creationId xmlns:a16="http://schemas.microsoft.com/office/drawing/2014/main" id="{2E3C0289-FAF8-9207-A30B-6D26E71603A8}"/>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7" name="CaixaDeTexto 26">
              <a:extLst>
                <a:ext uri="{FF2B5EF4-FFF2-40B4-BE49-F238E27FC236}">
                  <a16:creationId xmlns:a16="http://schemas.microsoft.com/office/drawing/2014/main" id="{6290431F-CF90-D34B-3574-2E627F018BAE}"/>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28" name="Agrupar 27">
            <a:extLst>
              <a:ext uri="{FF2B5EF4-FFF2-40B4-BE49-F238E27FC236}">
                <a16:creationId xmlns:a16="http://schemas.microsoft.com/office/drawing/2014/main" id="{9C00DD54-5E6B-5459-4B2B-364B2697DC92}"/>
              </a:ext>
            </a:extLst>
          </p:cNvPr>
          <p:cNvGrpSpPr/>
          <p:nvPr/>
        </p:nvGrpSpPr>
        <p:grpSpPr>
          <a:xfrm>
            <a:off x="12639638" y="539973"/>
            <a:ext cx="3543790" cy="1373961"/>
            <a:chOff x="12639639" y="382815"/>
            <a:chExt cx="3543790" cy="1373961"/>
          </a:xfrm>
        </p:grpSpPr>
        <p:sp>
          <p:nvSpPr>
            <p:cNvPr id="29" name="Balão de Fala: Retângulo 28">
              <a:extLst>
                <a:ext uri="{FF2B5EF4-FFF2-40B4-BE49-F238E27FC236}">
                  <a16:creationId xmlns:a16="http://schemas.microsoft.com/office/drawing/2014/main" id="{2B2CEDA0-BAE3-FB87-2BE5-5E116A1C495F}"/>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0" name="CaixaDeTexto 29">
              <a:extLst>
                <a:ext uri="{FF2B5EF4-FFF2-40B4-BE49-F238E27FC236}">
                  <a16:creationId xmlns:a16="http://schemas.microsoft.com/office/drawing/2014/main" id="{3CC8AE1D-25A3-2B38-E222-442E169C3EAE}"/>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Texto-imagem retrato com legenda</a:t>
              </a:r>
            </a:p>
          </p:txBody>
        </p:sp>
      </p:grpSp>
    </p:spTree>
    <p:extLst>
      <p:ext uri="{BB962C8B-B14F-4D97-AF65-F5344CB8AC3E}">
        <p14:creationId xmlns:p14="http://schemas.microsoft.com/office/powerpoint/2010/main" val="2680056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Tendências</a:t>
            </a:r>
          </a:p>
        </p:txBody>
      </p:sp>
      <p:sp>
        <p:nvSpPr>
          <p:cNvPr id="3" name="CaixaDeTexto 2">
            <a:extLst>
              <a:ext uri="{FF2B5EF4-FFF2-40B4-BE49-F238E27FC236}">
                <a16:creationId xmlns:a16="http://schemas.microsoft.com/office/drawing/2014/main" id="{DED736CA-DE1D-0D25-67FC-64CB6D482AEC}"/>
              </a:ext>
            </a:extLst>
          </p:cNvPr>
          <p:cNvSpPr txBox="1"/>
          <p:nvPr/>
        </p:nvSpPr>
        <p:spPr>
          <a:xfrm>
            <a:off x="1019175" y="2551837"/>
            <a:ext cx="10153650"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800" b="0" i="0" u="none" strike="noStrike" kern="1200" cap="none" spc="0" normalizeH="0" baseline="0" noProof="0" dirty="0">
                <a:ln>
                  <a:noFill/>
                </a:ln>
                <a:solidFill>
                  <a:schemeClr val="bg2">
                    <a:lumMod val="25000"/>
                  </a:schemeClr>
                </a:solidFill>
                <a:effectLst/>
                <a:uLnTx/>
                <a:uFillTx/>
                <a:latin typeface="Calibri" panose="020F0502020204030204"/>
                <a:ea typeface="+mn-ea"/>
                <a:cs typeface="+mn-cs"/>
              </a:rPr>
              <a:t>Avanços em hardware e software impulsionam casos de sucesso.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pt-BR" sz="1800" b="0" i="0" u="none" strike="noStrike" kern="1200" cap="none" spc="0" normalizeH="0" baseline="0" noProof="0" dirty="0">
              <a:ln>
                <a:noFill/>
              </a:ln>
              <a:solidFill>
                <a:schemeClr val="bg2">
                  <a:lumMod val="25000"/>
                </a:scheme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800" b="0" i="0" u="none" strike="noStrike" kern="1200" cap="none" spc="0" normalizeH="0" baseline="0" noProof="0" dirty="0">
                <a:ln>
                  <a:noFill/>
                </a:ln>
                <a:solidFill>
                  <a:schemeClr val="bg2">
                    <a:lumMod val="25000"/>
                  </a:schemeClr>
                </a:solidFill>
                <a:effectLst/>
                <a:uLnTx/>
                <a:uFillTx/>
                <a:latin typeface="Calibri" panose="020F0502020204030204"/>
                <a:ea typeface="+mn-ea"/>
                <a:cs typeface="+mn-cs"/>
              </a:rPr>
              <a:t>Circuitos Integrados, microprocessadores, placas de vídeo, mouse, touchscreen, USB são marcos evolutivos.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pt-BR" sz="1800" b="0" i="0" u="none" strike="noStrike" kern="1200" cap="none" spc="0" normalizeH="0" baseline="0" noProof="0" dirty="0">
              <a:ln>
                <a:noFill/>
              </a:ln>
              <a:solidFill>
                <a:schemeClr val="bg2">
                  <a:lumMod val="25000"/>
                </a:scheme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800" b="0" i="0" u="none" strike="noStrike" kern="1200" cap="none" spc="0" normalizeH="0" baseline="0" noProof="0" dirty="0">
                <a:ln>
                  <a:noFill/>
                </a:ln>
                <a:solidFill>
                  <a:schemeClr val="bg2">
                    <a:lumMod val="25000"/>
                  </a:schemeClr>
                </a:solidFill>
                <a:effectLst/>
                <a:uLnTx/>
                <a:uFillTx/>
                <a:latin typeface="Calibri" panose="020F0502020204030204"/>
                <a:ea typeface="+mn-ea"/>
                <a:cs typeface="+mn-cs"/>
              </a:rPr>
              <a:t>Transformações significativas na forma de uso dos computadores.</a:t>
            </a:r>
          </a:p>
        </p:txBody>
      </p:sp>
    </p:spTree>
    <p:extLst>
      <p:ext uri="{BB962C8B-B14F-4D97-AF65-F5344CB8AC3E}">
        <p14:creationId xmlns:p14="http://schemas.microsoft.com/office/powerpoint/2010/main" val="240926523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1" name="Agrupar 30">
            <a:extLst>
              <a:ext uri="{FF2B5EF4-FFF2-40B4-BE49-F238E27FC236}">
                <a16:creationId xmlns:a16="http://schemas.microsoft.com/office/drawing/2014/main" id="{21FF862F-44B4-8615-3CDA-09996AEEAFA5}"/>
              </a:ext>
            </a:extLst>
          </p:cNvPr>
          <p:cNvGrpSpPr/>
          <p:nvPr/>
        </p:nvGrpSpPr>
        <p:grpSpPr>
          <a:xfrm>
            <a:off x="12639639" y="2059218"/>
            <a:ext cx="3543790" cy="2884848"/>
            <a:chOff x="12639639" y="382818"/>
            <a:chExt cx="3543790" cy="2884848"/>
          </a:xfrm>
        </p:grpSpPr>
        <p:sp>
          <p:nvSpPr>
            <p:cNvPr id="32" name="Balão de Fala: Retângulo 31">
              <a:extLst>
                <a:ext uri="{FF2B5EF4-FFF2-40B4-BE49-F238E27FC236}">
                  <a16:creationId xmlns:a16="http://schemas.microsoft.com/office/drawing/2014/main" id="{00F637A0-6528-64A2-95D9-A9124B8E3264}"/>
                </a:ext>
              </a:extLst>
            </p:cNvPr>
            <p:cNvSpPr/>
            <p:nvPr/>
          </p:nvSpPr>
          <p:spPr>
            <a:xfrm rot="5400000">
              <a:off x="12969110" y="53347"/>
              <a:ext cx="2884848"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3" name="CaixaDeTexto 32">
              <a:extLst>
                <a:ext uri="{FF2B5EF4-FFF2-40B4-BE49-F238E27FC236}">
                  <a16:creationId xmlns:a16="http://schemas.microsoft.com/office/drawing/2014/main" id="{878DF70F-1EE2-A816-9BDB-05F9E824AD17}"/>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34" name="Agrupar 33">
            <a:extLst>
              <a:ext uri="{FF2B5EF4-FFF2-40B4-BE49-F238E27FC236}">
                <a16:creationId xmlns:a16="http://schemas.microsoft.com/office/drawing/2014/main" id="{7EA81109-C905-C201-BFB9-0BC5E8317BE3}"/>
              </a:ext>
            </a:extLst>
          </p:cNvPr>
          <p:cNvGrpSpPr/>
          <p:nvPr/>
        </p:nvGrpSpPr>
        <p:grpSpPr>
          <a:xfrm>
            <a:off x="12639638" y="539973"/>
            <a:ext cx="3543790" cy="1373961"/>
            <a:chOff x="12639639" y="382815"/>
            <a:chExt cx="3543790" cy="1373961"/>
          </a:xfrm>
        </p:grpSpPr>
        <p:sp>
          <p:nvSpPr>
            <p:cNvPr id="35" name="Balão de Fala: Retângulo 34">
              <a:extLst>
                <a:ext uri="{FF2B5EF4-FFF2-40B4-BE49-F238E27FC236}">
                  <a16:creationId xmlns:a16="http://schemas.microsoft.com/office/drawing/2014/main" id="{FAA927E1-8F2E-6B4F-2311-5E8313C5F63C}"/>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6" name="CaixaDeTexto 35">
              <a:extLst>
                <a:ext uri="{FF2B5EF4-FFF2-40B4-BE49-F238E27FC236}">
                  <a16:creationId xmlns:a16="http://schemas.microsoft.com/office/drawing/2014/main" id="{52745E93-6DDC-A044-3972-E8AE4EA2FBEC}"/>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(título + subtítulo + texto + imagem). </a:t>
              </a:r>
            </a:p>
          </p:txBody>
        </p:sp>
      </p:grpSp>
      <p:grpSp>
        <p:nvGrpSpPr>
          <p:cNvPr id="48" name="Agrupar 47">
            <a:extLst>
              <a:ext uri="{FF2B5EF4-FFF2-40B4-BE49-F238E27FC236}">
                <a16:creationId xmlns:a16="http://schemas.microsoft.com/office/drawing/2014/main" id="{8AF3DEFD-DA33-AAA3-A81E-EF75F9159A21}"/>
              </a:ext>
            </a:extLst>
          </p:cNvPr>
          <p:cNvGrpSpPr/>
          <p:nvPr/>
        </p:nvGrpSpPr>
        <p:grpSpPr>
          <a:xfrm>
            <a:off x="357164" y="600783"/>
            <a:ext cx="10815660" cy="2958211"/>
            <a:chOff x="357164" y="600783"/>
            <a:chExt cx="10815660" cy="2958211"/>
          </a:xfrm>
        </p:grpSpPr>
        <p:grpSp>
          <p:nvGrpSpPr>
            <p:cNvPr id="47" name="Agrupar 46">
              <a:extLst>
                <a:ext uri="{FF2B5EF4-FFF2-40B4-BE49-F238E27FC236}">
                  <a16:creationId xmlns:a16="http://schemas.microsoft.com/office/drawing/2014/main" id="{6149B483-616B-EB50-22D3-4C49D457BB46}"/>
                </a:ext>
              </a:extLst>
            </p:cNvPr>
            <p:cNvGrpSpPr/>
            <p:nvPr/>
          </p:nvGrpSpPr>
          <p:grpSpPr>
            <a:xfrm>
              <a:off x="357164" y="835955"/>
              <a:ext cx="454941" cy="2723039"/>
              <a:chOff x="357164" y="835955"/>
              <a:chExt cx="454941" cy="2723039"/>
            </a:xfrm>
          </p:grpSpPr>
          <p:sp>
            <p:nvSpPr>
              <p:cNvPr id="30" name="Elipse 29">
                <a:extLst>
                  <a:ext uri="{FF2B5EF4-FFF2-40B4-BE49-F238E27FC236}">
                    <a16:creationId xmlns:a16="http://schemas.microsoft.com/office/drawing/2014/main" id="{1C6AA1F5-BC9D-9850-FD4D-AF92C3964D92}"/>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8" name="Conector reto 37">
                <a:extLst>
                  <a:ext uri="{FF2B5EF4-FFF2-40B4-BE49-F238E27FC236}">
                    <a16:creationId xmlns:a16="http://schemas.microsoft.com/office/drawing/2014/main" id="{A68CE512-18D9-0200-C091-A8E5D7B5B2B5}"/>
                  </a:ext>
                </a:extLst>
              </p:cNvPr>
              <p:cNvCxnSpPr>
                <a:cxnSpLocks/>
              </p:cNvCxnSpPr>
              <p:nvPr/>
            </p:nvCxnSpPr>
            <p:spPr>
              <a:xfrm>
                <a:off x="575288" y="1290896"/>
                <a:ext cx="0" cy="22680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Seta: para a Direita 39">
                <a:extLst>
                  <a:ext uri="{FF2B5EF4-FFF2-40B4-BE49-F238E27FC236}">
                    <a16:creationId xmlns:a16="http://schemas.microsoft.com/office/drawing/2014/main" id="{5FFE07C2-BC76-D776-79D4-DE8F8DCC054C}"/>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1" name="Retângulo: Cantos Arredondados 40">
              <a:extLst>
                <a:ext uri="{FF2B5EF4-FFF2-40B4-BE49-F238E27FC236}">
                  <a16:creationId xmlns:a16="http://schemas.microsoft.com/office/drawing/2014/main" id="{17F3949E-1565-A9DC-9592-578AC5C6CA5C}"/>
                </a:ext>
              </a:extLst>
            </p:cNvPr>
            <p:cNvSpPr/>
            <p:nvPr/>
          </p:nvSpPr>
          <p:spPr>
            <a:xfrm>
              <a:off x="1041399" y="600783"/>
              <a:ext cx="10131425" cy="2772913"/>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42" name="CaixaDeTexto 41">
              <a:extLst>
                <a:ext uri="{FF2B5EF4-FFF2-40B4-BE49-F238E27FC236}">
                  <a16:creationId xmlns:a16="http://schemas.microsoft.com/office/drawing/2014/main" id="{29A240DC-F7E0-F5B3-811C-62FF23A6781A}"/>
                </a:ext>
              </a:extLst>
            </p:cNvPr>
            <p:cNvSpPr txBox="1"/>
            <p:nvPr/>
          </p:nvSpPr>
          <p:spPr>
            <a:xfrm>
              <a:off x="1232462" y="1884114"/>
              <a:ext cx="6916176" cy="1200329"/>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commodo</a:t>
              </a:r>
              <a:r>
                <a:rPr lang="pt-BR">
                  <a:solidFill>
                    <a:schemeClr val="bg2">
                      <a:lumMod val="25000"/>
                    </a:schemeClr>
                  </a:solidFill>
                  <a:effectLst/>
                </a:rPr>
                <a:t>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a:t>
              </a:r>
              <a:endParaRPr lang="pt-BR">
                <a:solidFill>
                  <a:schemeClr val="bg2">
                    <a:lumMod val="25000"/>
                  </a:schemeClr>
                </a:solidFill>
              </a:endParaRPr>
            </a:p>
          </p:txBody>
        </p:sp>
        <p:sp>
          <p:nvSpPr>
            <p:cNvPr id="43" name="CaixaDeTexto 42">
              <a:extLst>
                <a:ext uri="{FF2B5EF4-FFF2-40B4-BE49-F238E27FC236}">
                  <a16:creationId xmlns:a16="http://schemas.microsoft.com/office/drawing/2014/main" id="{CDB1F291-8935-EF69-D7C2-598CFC528611}"/>
                </a:ext>
              </a:extLst>
            </p:cNvPr>
            <p:cNvSpPr txBox="1"/>
            <p:nvPr/>
          </p:nvSpPr>
          <p:spPr>
            <a:xfrm>
              <a:off x="1232462" y="915059"/>
              <a:ext cx="6916176" cy="400110"/>
            </a:xfrm>
            <a:prstGeom prst="rect">
              <a:avLst/>
            </a:prstGeom>
            <a:noFill/>
          </p:spPr>
          <p:txBody>
            <a:bodyPr wrap="square">
              <a:spAutoFit/>
            </a:bodyPr>
            <a:lstStyle/>
            <a:p>
              <a:r>
                <a:rPr lang="pt-BR" sz="2000" b="1" dirty="0">
                  <a:effectLst/>
                </a:rPr>
                <a:t>Título do card </a:t>
              </a:r>
              <a:r>
                <a:rPr lang="pt-BR" sz="2000" b="1" dirty="0" err="1">
                  <a:effectLst/>
                </a:rPr>
                <a:t>lorem</a:t>
              </a:r>
              <a:r>
                <a:rPr lang="pt-BR" sz="2000" b="1" dirty="0">
                  <a:effectLst/>
                </a:rPr>
                <a:t> ipsum</a:t>
              </a:r>
              <a:endParaRPr lang="pt-BR" sz="2000" b="1" dirty="0"/>
            </a:p>
          </p:txBody>
        </p:sp>
        <p:sp>
          <p:nvSpPr>
            <p:cNvPr id="44" name="CaixaDeTexto 43">
              <a:extLst>
                <a:ext uri="{FF2B5EF4-FFF2-40B4-BE49-F238E27FC236}">
                  <a16:creationId xmlns:a16="http://schemas.microsoft.com/office/drawing/2014/main" id="{51FCE48E-FCCD-1A72-0DF9-6570F4ABF348}"/>
                </a:ext>
              </a:extLst>
            </p:cNvPr>
            <p:cNvSpPr txBox="1"/>
            <p:nvPr/>
          </p:nvSpPr>
          <p:spPr>
            <a:xfrm>
              <a:off x="1232462" y="1414974"/>
              <a:ext cx="6916176" cy="369332"/>
            </a:xfrm>
            <a:prstGeom prst="rect">
              <a:avLst/>
            </a:prstGeom>
            <a:noFill/>
          </p:spPr>
          <p:txBody>
            <a:bodyPr wrap="square">
              <a:spAutoFit/>
            </a:bodyPr>
            <a:lstStyle/>
            <a:p>
              <a:r>
                <a:rPr lang="pt-BR" b="1" dirty="0">
                  <a:effectLst/>
                </a:rPr>
                <a:t>Subtítulo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pic>
          <p:nvPicPr>
            <p:cNvPr id="46" name="Imagem 45">
              <a:extLst>
                <a:ext uri="{FF2B5EF4-FFF2-40B4-BE49-F238E27FC236}">
                  <a16:creationId xmlns:a16="http://schemas.microsoft.com/office/drawing/2014/main" id="{BFE5780A-E2A0-26AD-F2FC-1A67F82B66C3}"/>
                </a:ext>
              </a:extLst>
            </p:cNvPr>
            <p:cNvPicPr>
              <a:picLocks noChangeAspect="1"/>
            </p:cNvPicPr>
            <p:nvPr/>
          </p:nvPicPr>
          <p:blipFill>
            <a:blip r:embed="rId2"/>
            <a:stretch>
              <a:fillRect/>
            </a:stretch>
          </p:blipFill>
          <p:spPr>
            <a:xfrm>
              <a:off x="8547100" y="760543"/>
              <a:ext cx="2440964" cy="2463158"/>
            </a:xfrm>
            <a:prstGeom prst="rect">
              <a:avLst/>
            </a:prstGeom>
          </p:spPr>
        </p:pic>
      </p:grpSp>
    </p:spTree>
    <p:extLst>
      <p:ext uri="{BB962C8B-B14F-4D97-AF65-F5344CB8AC3E}">
        <p14:creationId xmlns:p14="http://schemas.microsoft.com/office/powerpoint/2010/main" val="311748921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24E1E9F1-742E-30B0-5FD8-85BCDC69A0EE}"/>
              </a:ext>
            </a:extLst>
          </p:cNvPr>
          <p:cNvGrpSpPr/>
          <p:nvPr/>
        </p:nvGrpSpPr>
        <p:grpSpPr>
          <a:xfrm>
            <a:off x="12639638" y="539973"/>
            <a:ext cx="3543790" cy="1373961"/>
            <a:chOff x="12639639" y="382815"/>
            <a:chExt cx="3543790" cy="1373961"/>
          </a:xfrm>
        </p:grpSpPr>
        <p:sp>
          <p:nvSpPr>
            <p:cNvPr id="20" name="Balão de Fala: Retângulo 19">
              <a:extLst>
                <a:ext uri="{FF2B5EF4-FFF2-40B4-BE49-F238E27FC236}">
                  <a16:creationId xmlns:a16="http://schemas.microsoft.com/office/drawing/2014/main" id="{8886BFD8-5553-FAD9-C21F-EE4395FACE3A}"/>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1" name="CaixaDeTexto 20">
              <a:extLst>
                <a:ext uri="{FF2B5EF4-FFF2-40B4-BE49-F238E27FC236}">
                  <a16:creationId xmlns:a16="http://schemas.microsoft.com/office/drawing/2014/main" id="{05C8A222-208A-9AB4-3D0E-73A3770D009C}"/>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(título + texto + imagem).</a:t>
              </a:r>
            </a:p>
          </p:txBody>
        </p:sp>
      </p:grpSp>
      <p:grpSp>
        <p:nvGrpSpPr>
          <p:cNvPr id="16" name="Agrupar 15">
            <a:extLst>
              <a:ext uri="{FF2B5EF4-FFF2-40B4-BE49-F238E27FC236}">
                <a16:creationId xmlns:a16="http://schemas.microsoft.com/office/drawing/2014/main" id="{35B8CFF3-676F-9A59-80BC-74E2A45E0A5E}"/>
              </a:ext>
            </a:extLst>
          </p:cNvPr>
          <p:cNvGrpSpPr/>
          <p:nvPr/>
        </p:nvGrpSpPr>
        <p:grpSpPr>
          <a:xfrm>
            <a:off x="12639639" y="2059218"/>
            <a:ext cx="3543790" cy="2884848"/>
            <a:chOff x="12639639" y="382818"/>
            <a:chExt cx="3543790" cy="2884848"/>
          </a:xfrm>
        </p:grpSpPr>
        <p:sp>
          <p:nvSpPr>
            <p:cNvPr id="27" name="Balão de Fala: Retângulo 26">
              <a:extLst>
                <a:ext uri="{FF2B5EF4-FFF2-40B4-BE49-F238E27FC236}">
                  <a16:creationId xmlns:a16="http://schemas.microsoft.com/office/drawing/2014/main" id="{05641986-A8DD-0C1D-7765-11F218818BC5}"/>
                </a:ext>
              </a:extLst>
            </p:cNvPr>
            <p:cNvSpPr/>
            <p:nvPr/>
          </p:nvSpPr>
          <p:spPr>
            <a:xfrm rot="5400000">
              <a:off x="12969110" y="53347"/>
              <a:ext cx="2884848"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4" name="CaixaDeTexto 33">
              <a:extLst>
                <a:ext uri="{FF2B5EF4-FFF2-40B4-BE49-F238E27FC236}">
                  <a16:creationId xmlns:a16="http://schemas.microsoft.com/office/drawing/2014/main" id="{CEED68BC-165C-C9AE-2D14-9CF1C5EB40C1}"/>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2" name="Agrupar 1">
            <a:extLst>
              <a:ext uri="{FF2B5EF4-FFF2-40B4-BE49-F238E27FC236}">
                <a16:creationId xmlns:a16="http://schemas.microsoft.com/office/drawing/2014/main" id="{5AA44CE3-CAA7-01A9-7601-6AC63EDBDBE9}"/>
              </a:ext>
            </a:extLst>
          </p:cNvPr>
          <p:cNvGrpSpPr/>
          <p:nvPr/>
        </p:nvGrpSpPr>
        <p:grpSpPr>
          <a:xfrm>
            <a:off x="357164" y="600783"/>
            <a:ext cx="10815660" cy="2958211"/>
            <a:chOff x="357164" y="600783"/>
            <a:chExt cx="10815660" cy="2958211"/>
          </a:xfrm>
        </p:grpSpPr>
        <p:grpSp>
          <p:nvGrpSpPr>
            <p:cNvPr id="8" name="Agrupar 7">
              <a:extLst>
                <a:ext uri="{FF2B5EF4-FFF2-40B4-BE49-F238E27FC236}">
                  <a16:creationId xmlns:a16="http://schemas.microsoft.com/office/drawing/2014/main" id="{3BDA125F-ACB8-2239-9FA5-D68C0A6B6185}"/>
                </a:ext>
              </a:extLst>
            </p:cNvPr>
            <p:cNvGrpSpPr/>
            <p:nvPr/>
          </p:nvGrpSpPr>
          <p:grpSpPr>
            <a:xfrm>
              <a:off x="357164" y="835955"/>
              <a:ext cx="454941" cy="2723039"/>
              <a:chOff x="357164" y="835955"/>
              <a:chExt cx="454941" cy="2723039"/>
            </a:xfrm>
          </p:grpSpPr>
          <p:sp>
            <p:nvSpPr>
              <p:cNvPr id="36" name="Elipse 35">
                <a:extLst>
                  <a:ext uri="{FF2B5EF4-FFF2-40B4-BE49-F238E27FC236}">
                    <a16:creationId xmlns:a16="http://schemas.microsoft.com/office/drawing/2014/main" id="{E5A9EE86-16C2-B934-E9A2-F6C4022B7CE7}"/>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7" name="Conector reto 36">
                <a:extLst>
                  <a:ext uri="{FF2B5EF4-FFF2-40B4-BE49-F238E27FC236}">
                    <a16:creationId xmlns:a16="http://schemas.microsoft.com/office/drawing/2014/main" id="{7FD384A5-CC67-ED39-9D75-B6B3C2602498}"/>
                  </a:ext>
                </a:extLst>
              </p:cNvPr>
              <p:cNvCxnSpPr>
                <a:cxnSpLocks/>
              </p:cNvCxnSpPr>
              <p:nvPr/>
            </p:nvCxnSpPr>
            <p:spPr>
              <a:xfrm>
                <a:off x="575288" y="1290896"/>
                <a:ext cx="0" cy="22680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eta: para a Direita 37">
                <a:extLst>
                  <a:ext uri="{FF2B5EF4-FFF2-40B4-BE49-F238E27FC236}">
                    <a16:creationId xmlns:a16="http://schemas.microsoft.com/office/drawing/2014/main" id="{D556207C-7A62-723A-6318-185DC771DAA3}"/>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Retângulo: Cantos Arredondados 14">
              <a:extLst>
                <a:ext uri="{FF2B5EF4-FFF2-40B4-BE49-F238E27FC236}">
                  <a16:creationId xmlns:a16="http://schemas.microsoft.com/office/drawing/2014/main" id="{38542E95-346A-DD34-715B-575D99FE9092}"/>
                </a:ext>
              </a:extLst>
            </p:cNvPr>
            <p:cNvSpPr/>
            <p:nvPr/>
          </p:nvSpPr>
          <p:spPr>
            <a:xfrm>
              <a:off x="1041399" y="600783"/>
              <a:ext cx="10131425" cy="2772913"/>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7" name="CaixaDeTexto 16">
              <a:extLst>
                <a:ext uri="{FF2B5EF4-FFF2-40B4-BE49-F238E27FC236}">
                  <a16:creationId xmlns:a16="http://schemas.microsoft.com/office/drawing/2014/main" id="{ED377CD9-E5FF-5AAD-3CC1-E4441601E187}"/>
                </a:ext>
              </a:extLst>
            </p:cNvPr>
            <p:cNvSpPr txBox="1"/>
            <p:nvPr/>
          </p:nvSpPr>
          <p:spPr>
            <a:xfrm>
              <a:off x="1232462" y="1459053"/>
              <a:ext cx="6916176" cy="1754326"/>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commodo</a:t>
              </a:r>
              <a:r>
                <a:rPr lang="pt-BR">
                  <a:solidFill>
                    <a:schemeClr val="bg2">
                      <a:lumMod val="25000"/>
                    </a:schemeClr>
                  </a:solidFill>
                  <a:effectLst/>
                </a:rPr>
                <a:t>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a:t>
              </a:r>
              <a:endParaRPr lang="pt-BR">
                <a:solidFill>
                  <a:schemeClr val="bg2">
                    <a:lumMod val="25000"/>
                  </a:schemeClr>
                </a:solidFill>
              </a:endParaRPr>
            </a:p>
          </p:txBody>
        </p:sp>
        <p:sp>
          <p:nvSpPr>
            <p:cNvPr id="18" name="CaixaDeTexto 17">
              <a:extLst>
                <a:ext uri="{FF2B5EF4-FFF2-40B4-BE49-F238E27FC236}">
                  <a16:creationId xmlns:a16="http://schemas.microsoft.com/office/drawing/2014/main" id="{08AC4DE3-A3EE-FC25-4FDC-74F7AFD0F757}"/>
                </a:ext>
              </a:extLst>
            </p:cNvPr>
            <p:cNvSpPr txBox="1"/>
            <p:nvPr/>
          </p:nvSpPr>
          <p:spPr>
            <a:xfrm>
              <a:off x="1232462" y="915059"/>
              <a:ext cx="6916176" cy="400110"/>
            </a:xfrm>
            <a:prstGeom prst="rect">
              <a:avLst/>
            </a:prstGeom>
            <a:noFill/>
          </p:spPr>
          <p:txBody>
            <a:bodyPr wrap="square">
              <a:spAutoFit/>
            </a:bodyPr>
            <a:lstStyle/>
            <a:p>
              <a:r>
                <a:rPr lang="pt-BR" sz="2000" b="1" dirty="0">
                  <a:effectLst/>
                </a:rPr>
                <a:t>Título do card </a:t>
              </a:r>
              <a:r>
                <a:rPr lang="pt-BR" sz="2000" b="1" dirty="0" err="1">
                  <a:effectLst/>
                </a:rPr>
                <a:t>lorem</a:t>
              </a:r>
              <a:r>
                <a:rPr lang="pt-BR" sz="2000" b="1" dirty="0">
                  <a:effectLst/>
                </a:rPr>
                <a:t> ipsum</a:t>
              </a:r>
              <a:endParaRPr lang="pt-BR" sz="2000" b="1" dirty="0"/>
            </a:p>
          </p:txBody>
        </p:sp>
        <p:pic>
          <p:nvPicPr>
            <p:cNvPr id="35" name="Imagem 34">
              <a:extLst>
                <a:ext uri="{FF2B5EF4-FFF2-40B4-BE49-F238E27FC236}">
                  <a16:creationId xmlns:a16="http://schemas.microsoft.com/office/drawing/2014/main" id="{27A0D44E-D65B-CA87-6A6F-2FA7D9032D86}"/>
                </a:ext>
              </a:extLst>
            </p:cNvPr>
            <p:cNvPicPr>
              <a:picLocks noChangeAspect="1"/>
            </p:cNvPicPr>
            <p:nvPr/>
          </p:nvPicPr>
          <p:blipFill>
            <a:blip r:embed="rId2"/>
            <a:stretch>
              <a:fillRect/>
            </a:stretch>
          </p:blipFill>
          <p:spPr>
            <a:xfrm>
              <a:off x="8547100" y="760543"/>
              <a:ext cx="2440964" cy="2463158"/>
            </a:xfrm>
            <a:prstGeom prst="rect">
              <a:avLst/>
            </a:prstGeom>
          </p:spPr>
        </p:pic>
      </p:grpSp>
    </p:spTree>
    <p:extLst>
      <p:ext uri="{BB962C8B-B14F-4D97-AF65-F5344CB8AC3E}">
        <p14:creationId xmlns:p14="http://schemas.microsoft.com/office/powerpoint/2010/main" val="266841119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Agrupar 17">
            <a:extLst>
              <a:ext uri="{FF2B5EF4-FFF2-40B4-BE49-F238E27FC236}">
                <a16:creationId xmlns:a16="http://schemas.microsoft.com/office/drawing/2014/main" id="{7B5BCD1E-2F56-A7AC-9D77-6EC1A7FA703D}"/>
              </a:ext>
            </a:extLst>
          </p:cNvPr>
          <p:cNvGrpSpPr/>
          <p:nvPr/>
        </p:nvGrpSpPr>
        <p:grpSpPr>
          <a:xfrm>
            <a:off x="12639638" y="539973"/>
            <a:ext cx="3543790" cy="1373961"/>
            <a:chOff x="12639639" y="382815"/>
            <a:chExt cx="3543790" cy="1373961"/>
          </a:xfrm>
        </p:grpSpPr>
        <p:sp>
          <p:nvSpPr>
            <p:cNvPr id="19" name="Balão de Fala: Retângulo 18">
              <a:extLst>
                <a:ext uri="{FF2B5EF4-FFF2-40B4-BE49-F238E27FC236}">
                  <a16:creationId xmlns:a16="http://schemas.microsoft.com/office/drawing/2014/main" id="{AFC82D27-CA58-D534-7378-CDB72B9C2553}"/>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0" name="CaixaDeTexto 19">
              <a:extLst>
                <a:ext uri="{FF2B5EF4-FFF2-40B4-BE49-F238E27FC236}">
                  <a16:creationId xmlns:a16="http://schemas.microsoft.com/office/drawing/2014/main" id="{223C1DB2-884B-D545-BE4A-766F9BF22BDB}"/>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(texto + imagem). </a:t>
              </a:r>
            </a:p>
          </p:txBody>
        </p:sp>
      </p:grpSp>
      <p:grpSp>
        <p:nvGrpSpPr>
          <p:cNvPr id="16" name="Agrupar 15">
            <a:extLst>
              <a:ext uri="{FF2B5EF4-FFF2-40B4-BE49-F238E27FC236}">
                <a16:creationId xmlns:a16="http://schemas.microsoft.com/office/drawing/2014/main" id="{E49197A2-E92A-A8A4-55E0-3DC146CEAA61}"/>
              </a:ext>
            </a:extLst>
          </p:cNvPr>
          <p:cNvGrpSpPr/>
          <p:nvPr/>
        </p:nvGrpSpPr>
        <p:grpSpPr>
          <a:xfrm>
            <a:off x="12639639" y="2059218"/>
            <a:ext cx="3543790" cy="2884848"/>
            <a:chOff x="12639639" y="382818"/>
            <a:chExt cx="3543790" cy="2884848"/>
          </a:xfrm>
        </p:grpSpPr>
        <p:sp>
          <p:nvSpPr>
            <p:cNvPr id="25" name="Balão de Fala: Retângulo 24">
              <a:extLst>
                <a:ext uri="{FF2B5EF4-FFF2-40B4-BE49-F238E27FC236}">
                  <a16:creationId xmlns:a16="http://schemas.microsoft.com/office/drawing/2014/main" id="{0FCCB5C6-465A-B2DE-CB46-8998C17DCAB4}"/>
                </a:ext>
              </a:extLst>
            </p:cNvPr>
            <p:cNvSpPr/>
            <p:nvPr/>
          </p:nvSpPr>
          <p:spPr>
            <a:xfrm rot="5400000">
              <a:off x="12969110" y="53347"/>
              <a:ext cx="2884848"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6" name="CaixaDeTexto 25">
              <a:extLst>
                <a:ext uri="{FF2B5EF4-FFF2-40B4-BE49-F238E27FC236}">
                  <a16:creationId xmlns:a16="http://schemas.microsoft.com/office/drawing/2014/main" id="{20352260-9475-9876-A261-32AC1D4DEB1C}"/>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2" name="Agrupar 1">
            <a:extLst>
              <a:ext uri="{FF2B5EF4-FFF2-40B4-BE49-F238E27FC236}">
                <a16:creationId xmlns:a16="http://schemas.microsoft.com/office/drawing/2014/main" id="{D6FFFDFD-01C8-BF2B-A105-5A6495CD1F62}"/>
              </a:ext>
            </a:extLst>
          </p:cNvPr>
          <p:cNvGrpSpPr/>
          <p:nvPr/>
        </p:nvGrpSpPr>
        <p:grpSpPr>
          <a:xfrm>
            <a:off x="357164" y="600783"/>
            <a:ext cx="10815660" cy="2958211"/>
            <a:chOff x="357164" y="600783"/>
            <a:chExt cx="10815660" cy="2958211"/>
          </a:xfrm>
        </p:grpSpPr>
        <p:grpSp>
          <p:nvGrpSpPr>
            <p:cNvPr id="7" name="Agrupar 6">
              <a:extLst>
                <a:ext uri="{FF2B5EF4-FFF2-40B4-BE49-F238E27FC236}">
                  <a16:creationId xmlns:a16="http://schemas.microsoft.com/office/drawing/2014/main" id="{1EFD3B9B-45A8-0F0D-8769-C83FC9BB3498}"/>
                </a:ext>
              </a:extLst>
            </p:cNvPr>
            <p:cNvGrpSpPr/>
            <p:nvPr/>
          </p:nvGrpSpPr>
          <p:grpSpPr>
            <a:xfrm>
              <a:off x="357164" y="835955"/>
              <a:ext cx="454941" cy="2723039"/>
              <a:chOff x="357164" y="835955"/>
              <a:chExt cx="454941" cy="2723039"/>
            </a:xfrm>
          </p:grpSpPr>
          <p:sp>
            <p:nvSpPr>
              <p:cNvPr id="33" name="Elipse 32">
                <a:extLst>
                  <a:ext uri="{FF2B5EF4-FFF2-40B4-BE49-F238E27FC236}">
                    <a16:creationId xmlns:a16="http://schemas.microsoft.com/office/drawing/2014/main" id="{CECE2971-4CC7-CACF-9565-37329DA05CE1}"/>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Conector reto 33">
                <a:extLst>
                  <a:ext uri="{FF2B5EF4-FFF2-40B4-BE49-F238E27FC236}">
                    <a16:creationId xmlns:a16="http://schemas.microsoft.com/office/drawing/2014/main" id="{DE012DED-6FF6-0954-3455-9C986201FBE7}"/>
                  </a:ext>
                </a:extLst>
              </p:cNvPr>
              <p:cNvCxnSpPr>
                <a:cxnSpLocks/>
              </p:cNvCxnSpPr>
              <p:nvPr/>
            </p:nvCxnSpPr>
            <p:spPr>
              <a:xfrm>
                <a:off x="575288" y="1290896"/>
                <a:ext cx="0" cy="22680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Seta: para a Direita 34">
                <a:extLst>
                  <a:ext uri="{FF2B5EF4-FFF2-40B4-BE49-F238E27FC236}">
                    <a16:creationId xmlns:a16="http://schemas.microsoft.com/office/drawing/2014/main" id="{87C22294-AE98-4D14-5804-952B6B8466ED}"/>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Retângulo: Cantos Arredondados 7">
              <a:extLst>
                <a:ext uri="{FF2B5EF4-FFF2-40B4-BE49-F238E27FC236}">
                  <a16:creationId xmlns:a16="http://schemas.microsoft.com/office/drawing/2014/main" id="{6C5B301E-E5FF-D90E-01AA-13A81BFA53AE}"/>
                </a:ext>
              </a:extLst>
            </p:cNvPr>
            <p:cNvSpPr/>
            <p:nvPr/>
          </p:nvSpPr>
          <p:spPr>
            <a:xfrm>
              <a:off x="1041399" y="600783"/>
              <a:ext cx="10131425" cy="2772913"/>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5" name="CaixaDeTexto 14">
              <a:extLst>
                <a:ext uri="{FF2B5EF4-FFF2-40B4-BE49-F238E27FC236}">
                  <a16:creationId xmlns:a16="http://schemas.microsoft.com/office/drawing/2014/main" id="{B7FC1AB7-1BD3-A222-515E-B548679EEDEF}"/>
                </a:ext>
              </a:extLst>
            </p:cNvPr>
            <p:cNvSpPr txBox="1"/>
            <p:nvPr/>
          </p:nvSpPr>
          <p:spPr>
            <a:xfrm>
              <a:off x="1232462" y="971576"/>
              <a:ext cx="6916176" cy="2031325"/>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commodo</a:t>
              </a:r>
              <a:r>
                <a:rPr lang="pt-BR">
                  <a:solidFill>
                    <a:schemeClr val="bg2">
                      <a:lumMod val="25000"/>
                    </a:schemeClr>
                  </a:solidFill>
                  <a:effectLst/>
                </a:rPr>
                <a:t>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endParaRPr lang="pt-BR">
                <a:solidFill>
                  <a:schemeClr val="bg2">
                    <a:lumMod val="25000"/>
                  </a:schemeClr>
                </a:solidFill>
              </a:endParaRPr>
            </a:p>
          </p:txBody>
        </p:sp>
        <p:pic>
          <p:nvPicPr>
            <p:cNvPr id="21" name="Imagem 20">
              <a:extLst>
                <a:ext uri="{FF2B5EF4-FFF2-40B4-BE49-F238E27FC236}">
                  <a16:creationId xmlns:a16="http://schemas.microsoft.com/office/drawing/2014/main" id="{BCD76D97-8856-37BF-D842-9956A38E94C8}"/>
                </a:ext>
              </a:extLst>
            </p:cNvPr>
            <p:cNvPicPr>
              <a:picLocks noChangeAspect="1"/>
            </p:cNvPicPr>
            <p:nvPr/>
          </p:nvPicPr>
          <p:blipFill>
            <a:blip r:embed="rId2"/>
            <a:stretch>
              <a:fillRect/>
            </a:stretch>
          </p:blipFill>
          <p:spPr>
            <a:xfrm>
              <a:off x="8547100" y="760543"/>
              <a:ext cx="2440964" cy="2463158"/>
            </a:xfrm>
            <a:prstGeom prst="rect">
              <a:avLst/>
            </a:prstGeom>
          </p:spPr>
        </p:pic>
      </p:grpSp>
    </p:spTree>
    <p:extLst>
      <p:ext uri="{BB962C8B-B14F-4D97-AF65-F5344CB8AC3E}">
        <p14:creationId xmlns:p14="http://schemas.microsoft.com/office/powerpoint/2010/main" val="96617572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Agrupar 19">
            <a:extLst>
              <a:ext uri="{FF2B5EF4-FFF2-40B4-BE49-F238E27FC236}">
                <a16:creationId xmlns:a16="http://schemas.microsoft.com/office/drawing/2014/main" id="{33A65786-BD71-7961-F8C2-F41386969079}"/>
              </a:ext>
            </a:extLst>
          </p:cNvPr>
          <p:cNvGrpSpPr/>
          <p:nvPr/>
        </p:nvGrpSpPr>
        <p:grpSpPr>
          <a:xfrm>
            <a:off x="12639638" y="539973"/>
            <a:ext cx="3543790" cy="1373961"/>
            <a:chOff x="12639639" y="382815"/>
            <a:chExt cx="3543790" cy="1373961"/>
          </a:xfrm>
        </p:grpSpPr>
        <p:sp>
          <p:nvSpPr>
            <p:cNvPr id="21" name="Balão de Fala: Retângulo 20">
              <a:extLst>
                <a:ext uri="{FF2B5EF4-FFF2-40B4-BE49-F238E27FC236}">
                  <a16:creationId xmlns:a16="http://schemas.microsoft.com/office/drawing/2014/main" id="{80C807B2-B12C-28AD-700A-74969705AC20}"/>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2" name="CaixaDeTexto 21">
              <a:extLst>
                <a:ext uri="{FF2B5EF4-FFF2-40B4-BE49-F238E27FC236}">
                  <a16:creationId xmlns:a16="http://schemas.microsoft.com/office/drawing/2014/main" id="{64E8B152-852B-E3F2-A5A7-33C96C1E922A}"/>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(apenas título)</a:t>
              </a:r>
            </a:p>
          </p:txBody>
        </p:sp>
      </p:grpSp>
      <p:grpSp>
        <p:nvGrpSpPr>
          <p:cNvPr id="16" name="Agrupar 15">
            <a:extLst>
              <a:ext uri="{FF2B5EF4-FFF2-40B4-BE49-F238E27FC236}">
                <a16:creationId xmlns:a16="http://schemas.microsoft.com/office/drawing/2014/main" id="{1D68491D-0F76-7EC7-A18C-B603633F8BCB}"/>
              </a:ext>
            </a:extLst>
          </p:cNvPr>
          <p:cNvGrpSpPr/>
          <p:nvPr/>
        </p:nvGrpSpPr>
        <p:grpSpPr>
          <a:xfrm>
            <a:off x="12639639" y="2059218"/>
            <a:ext cx="3543790" cy="1985840"/>
            <a:chOff x="12639639" y="382818"/>
            <a:chExt cx="3543790" cy="1985840"/>
          </a:xfrm>
        </p:grpSpPr>
        <p:sp>
          <p:nvSpPr>
            <p:cNvPr id="23" name="Balão de Fala: Retângulo 22">
              <a:extLst>
                <a:ext uri="{FF2B5EF4-FFF2-40B4-BE49-F238E27FC236}">
                  <a16:creationId xmlns:a16="http://schemas.microsoft.com/office/drawing/2014/main" id="{3A2157EC-C852-036F-2380-BBCD1FF251D8}"/>
                </a:ext>
              </a:extLst>
            </p:cNvPr>
            <p:cNvSpPr/>
            <p:nvPr/>
          </p:nvSpPr>
          <p:spPr>
            <a:xfrm rot="5400000">
              <a:off x="13418614" y="-396157"/>
              <a:ext cx="1985840"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0" name="CaixaDeTexto 29">
              <a:extLst>
                <a:ext uri="{FF2B5EF4-FFF2-40B4-BE49-F238E27FC236}">
                  <a16:creationId xmlns:a16="http://schemas.microsoft.com/office/drawing/2014/main" id="{966FE4F4-B494-C8B5-6132-B5CCA4F89861}"/>
                </a:ext>
              </a:extLst>
            </p:cNvPr>
            <p:cNvSpPr txBox="1"/>
            <p:nvPr/>
          </p:nvSpPr>
          <p:spPr>
            <a:xfrm>
              <a:off x="12816114" y="638629"/>
              <a:ext cx="3222172" cy="1600438"/>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p:txBody>
        </p:sp>
      </p:grpSp>
      <p:grpSp>
        <p:nvGrpSpPr>
          <p:cNvPr id="54" name="Agrupar 53">
            <a:extLst>
              <a:ext uri="{FF2B5EF4-FFF2-40B4-BE49-F238E27FC236}">
                <a16:creationId xmlns:a16="http://schemas.microsoft.com/office/drawing/2014/main" id="{D197A3B1-A6CF-EE3A-C6AF-DCB384F4B12C}"/>
              </a:ext>
            </a:extLst>
          </p:cNvPr>
          <p:cNvGrpSpPr/>
          <p:nvPr/>
        </p:nvGrpSpPr>
        <p:grpSpPr>
          <a:xfrm>
            <a:off x="357164" y="600783"/>
            <a:ext cx="10815660" cy="1712205"/>
            <a:chOff x="357164" y="600783"/>
            <a:chExt cx="10815660" cy="1712205"/>
          </a:xfrm>
        </p:grpSpPr>
        <p:grpSp>
          <p:nvGrpSpPr>
            <p:cNvPr id="55" name="Agrupar 54">
              <a:extLst>
                <a:ext uri="{FF2B5EF4-FFF2-40B4-BE49-F238E27FC236}">
                  <a16:creationId xmlns:a16="http://schemas.microsoft.com/office/drawing/2014/main" id="{CD7C5CB0-EC43-B397-1A7A-17EE2DB602DE}"/>
                </a:ext>
              </a:extLst>
            </p:cNvPr>
            <p:cNvGrpSpPr/>
            <p:nvPr/>
          </p:nvGrpSpPr>
          <p:grpSpPr>
            <a:xfrm>
              <a:off x="357164" y="835955"/>
              <a:ext cx="454941" cy="1477033"/>
              <a:chOff x="357164" y="835955"/>
              <a:chExt cx="454941" cy="1477033"/>
            </a:xfrm>
          </p:grpSpPr>
          <p:sp>
            <p:nvSpPr>
              <p:cNvPr id="61" name="Elipse 60">
                <a:extLst>
                  <a:ext uri="{FF2B5EF4-FFF2-40B4-BE49-F238E27FC236}">
                    <a16:creationId xmlns:a16="http://schemas.microsoft.com/office/drawing/2014/main" id="{A54DF705-0965-CC65-FCE7-68251B44C9E4}"/>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2" name="Conector reto 61">
                <a:extLst>
                  <a:ext uri="{FF2B5EF4-FFF2-40B4-BE49-F238E27FC236}">
                    <a16:creationId xmlns:a16="http://schemas.microsoft.com/office/drawing/2014/main" id="{FD64DBED-129E-BF40-405B-AF593A62CE2D}"/>
                  </a:ext>
                </a:extLst>
              </p:cNvPr>
              <p:cNvCxnSpPr>
                <a:cxnSpLocks/>
              </p:cNvCxnSpPr>
              <p:nvPr/>
            </p:nvCxnSpPr>
            <p:spPr>
              <a:xfrm>
                <a:off x="575288" y="1290896"/>
                <a:ext cx="0" cy="1022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Seta: para a Direita 62">
                <a:extLst>
                  <a:ext uri="{FF2B5EF4-FFF2-40B4-BE49-F238E27FC236}">
                    <a16:creationId xmlns:a16="http://schemas.microsoft.com/office/drawing/2014/main" id="{305E466F-84C7-2B77-B5DA-CC2C5F04D5B7}"/>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56" name="Retângulo: Cantos Arredondados 55">
              <a:extLst>
                <a:ext uri="{FF2B5EF4-FFF2-40B4-BE49-F238E27FC236}">
                  <a16:creationId xmlns:a16="http://schemas.microsoft.com/office/drawing/2014/main" id="{03647C74-AEBC-8CCD-63B7-5CF4BE22E075}"/>
                </a:ext>
              </a:extLst>
            </p:cNvPr>
            <p:cNvSpPr/>
            <p:nvPr/>
          </p:nvSpPr>
          <p:spPr>
            <a:xfrm>
              <a:off x="1041399" y="600783"/>
              <a:ext cx="10131425" cy="1113717"/>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58" name="CaixaDeTexto 57">
              <a:extLst>
                <a:ext uri="{FF2B5EF4-FFF2-40B4-BE49-F238E27FC236}">
                  <a16:creationId xmlns:a16="http://schemas.microsoft.com/office/drawing/2014/main" id="{E5AA4366-F151-D4D3-7DCD-2FB24E947BF7}"/>
                </a:ext>
              </a:extLst>
            </p:cNvPr>
            <p:cNvSpPr txBox="1"/>
            <p:nvPr/>
          </p:nvSpPr>
          <p:spPr>
            <a:xfrm>
              <a:off x="1232462" y="915059"/>
              <a:ext cx="6916176" cy="400110"/>
            </a:xfrm>
            <a:prstGeom prst="rect">
              <a:avLst/>
            </a:prstGeom>
            <a:noFill/>
          </p:spPr>
          <p:txBody>
            <a:bodyPr wrap="square">
              <a:spAutoFit/>
            </a:bodyPr>
            <a:lstStyle/>
            <a:p>
              <a:r>
                <a:rPr lang="pt-BR" sz="2000" b="1" dirty="0">
                  <a:effectLst/>
                </a:rPr>
                <a:t>Título do card </a:t>
              </a:r>
              <a:r>
                <a:rPr lang="pt-BR" sz="2000" b="1" dirty="0" err="1">
                  <a:effectLst/>
                </a:rPr>
                <a:t>lorem</a:t>
              </a:r>
              <a:r>
                <a:rPr lang="pt-BR" sz="2000" b="1" dirty="0">
                  <a:effectLst/>
                </a:rPr>
                <a:t> ipsum</a:t>
              </a:r>
              <a:endParaRPr lang="pt-BR" sz="2000" b="1" dirty="0"/>
            </a:p>
          </p:txBody>
        </p:sp>
      </p:grpSp>
    </p:spTree>
    <p:extLst>
      <p:ext uri="{BB962C8B-B14F-4D97-AF65-F5344CB8AC3E}">
        <p14:creationId xmlns:p14="http://schemas.microsoft.com/office/powerpoint/2010/main" val="26543565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Agrupar 19">
            <a:extLst>
              <a:ext uri="{FF2B5EF4-FFF2-40B4-BE49-F238E27FC236}">
                <a16:creationId xmlns:a16="http://schemas.microsoft.com/office/drawing/2014/main" id="{D5DE6B83-7DB5-35EE-BE9D-8560E9200FE0}"/>
              </a:ext>
            </a:extLst>
          </p:cNvPr>
          <p:cNvGrpSpPr/>
          <p:nvPr/>
        </p:nvGrpSpPr>
        <p:grpSpPr>
          <a:xfrm>
            <a:off x="12639638" y="539973"/>
            <a:ext cx="3543790" cy="1373961"/>
            <a:chOff x="12639639" y="382815"/>
            <a:chExt cx="3543790" cy="1373961"/>
          </a:xfrm>
        </p:grpSpPr>
        <p:sp>
          <p:nvSpPr>
            <p:cNvPr id="21" name="Balão de Fala: Retângulo 20">
              <a:extLst>
                <a:ext uri="{FF2B5EF4-FFF2-40B4-BE49-F238E27FC236}">
                  <a16:creationId xmlns:a16="http://schemas.microsoft.com/office/drawing/2014/main" id="{6AA9856B-02A3-558C-E55B-2D8CE4534D50}"/>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2" name="CaixaDeTexto 21">
              <a:extLst>
                <a:ext uri="{FF2B5EF4-FFF2-40B4-BE49-F238E27FC236}">
                  <a16:creationId xmlns:a16="http://schemas.microsoft.com/office/drawing/2014/main" id="{96759B56-D87E-80E6-3EC0-3921878AAA0D}"/>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(título + subtítulo)</a:t>
              </a:r>
            </a:p>
          </p:txBody>
        </p:sp>
      </p:grpSp>
      <p:grpSp>
        <p:nvGrpSpPr>
          <p:cNvPr id="35" name="Agrupar 34">
            <a:extLst>
              <a:ext uri="{FF2B5EF4-FFF2-40B4-BE49-F238E27FC236}">
                <a16:creationId xmlns:a16="http://schemas.microsoft.com/office/drawing/2014/main" id="{7A6A31B6-CAAC-7DD5-1C20-8D077190BBDF}"/>
              </a:ext>
            </a:extLst>
          </p:cNvPr>
          <p:cNvGrpSpPr/>
          <p:nvPr/>
        </p:nvGrpSpPr>
        <p:grpSpPr>
          <a:xfrm>
            <a:off x="12639639" y="2059218"/>
            <a:ext cx="3543790" cy="2016836"/>
            <a:chOff x="12639639" y="382818"/>
            <a:chExt cx="3543790" cy="2016836"/>
          </a:xfrm>
        </p:grpSpPr>
        <p:sp>
          <p:nvSpPr>
            <p:cNvPr id="36" name="Balão de Fala: Retângulo 35">
              <a:extLst>
                <a:ext uri="{FF2B5EF4-FFF2-40B4-BE49-F238E27FC236}">
                  <a16:creationId xmlns:a16="http://schemas.microsoft.com/office/drawing/2014/main" id="{E46E1CAC-ADE1-3751-B118-D6852E9219E7}"/>
                </a:ext>
              </a:extLst>
            </p:cNvPr>
            <p:cNvSpPr/>
            <p:nvPr/>
          </p:nvSpPr>
          <p:spPr>
            <a:xfrm rot="5400000">
              <a:off x="13403116" y="-380659"/>
              <a:ext cx="2016836"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7" name="CaixaDeTexto 36">
              <a:extLst>
                <a:ext uri="{FF2B5EF4-FFF2-40B4-BE49-F238E27FC236}">
                  <a16:creationId xmlns:a16="http://schemas.microsoft.com/office/drawing/2014/main" id="{187EBD49-E515-3689-5E19-F544563ACA64}"/>
                </a:ext>
              </a:extLst>
            </p:cNvPr>
            <p:cNvSpPr txBox="1"/>
            <p:nvPr/>
          </p:nvSpPr>
          <p:spPr>
            <a:xfrm>
              <a:off x="12816114" y="638629"/>
              <a:ext cx="3222172" cy="1600438"/>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p:txBody>
        </p:sp>
      </p:grpSp>
      <p:grpSp>
        <p:nvGrpSpPr>
          <p:cNvPr id="2" name="Agrupar 1">
            <a:extLst>
              <a:ext uri="{FF2B5EF4-FFF2-40B4-BE49-F238E27FC236}">
                <a16:creationId xmlns:a16="http://schemas.microsoft.com/office/drawing/2014/main" id="{81F970BB-F1FC-0BD4-CD80-862FD3B6E049}"/>
              </a:ext>
            </a:extLst>
          </p:cNvPr>
          <p:cNvGrpSpPr/>
          <p:nvPr/>
        </p:nvGrpSpPr>
        <p:grpSpPr>
          <a:xfrm>
            <a:off x="357164" y="600783"/>
            <a:ext cx="10815660" cy="1812217"/>
            <a:chOff x="357164" y="600783"/>
            <a:chExt cx="10815660" cy="1812217"/>
          </a:xfrm>
        </p:grpSpPr>
        <p:grpSp>
          <p:nvGrpSpPr>
            <p:cNvPr id="3" name="Agrupar 2">
              <a:extLst>
                <a:ext uri="{FF2B5EF4-FFF2-40B4-BE49-F238E27FC236}">
                  <a16:creationId xmlns:a16="http://schemas.microsoft.com/office/drawing/2014/main" id="{8A3024DB-ABDE-EB05-43D3-96F8FC64130F}"/>
                </a:ext>
              </a:extLst>
            </p:cNvPr>
            <p:cNvGrpSpPr/>
            <p:nvPr/>
          </p:nvGrpSpPr>
          <p:grpSpPr>
            <a:xfrm>
              <a:off x="357164" y="835955"/>
              <a:ext cx="454941" cy="1577045"/>
              <a:chOff x="357164" y="835955"/>
              <a:chExt cx="454941" cy="1577045"/>
            </a:xfrm>
          </p:grpSpPr>
          <p:sp>
            <p:nvSpPr>
              <p:cNvPr id="33" name="Elipse 32">
                <a:extLst>
                  <a:ext uri="{FF2B5EF4-FFF2-40B4-BE49-F238E27FC236}">
                    <a16:creationId xmlns:a16="http://schemas.microsoft.com/office/drawing/2014/main" id="{EB01CD1A-899C-D60E-350E-390F8AAAAFDB}"/>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Conector reto 33">
                <a:extLst>
                  <a:ext uri="{FF2B5EF4-FFF2-40B4-BE49-F238E27FC236}">
                    <a16:creationId xmlns:a16="http://schemas.microsoft.com/office/drawing/2014/main" id="{89FFED66-7E10-70E2-D8B8-A89EE1653067}"/>
                  </a:ext>
                </a:extLst>
              </p:cNvPr>
              <p:cNvCxnSpPr>
                <a:cxnSpLocks/>
              </p:cNvCxnSpPr>
              <p:nvPr/>
            </p:nvCxnSpPr>
            <p:spPr>
              <a:xfrm>
                <a:off x="575288" y="1290896"/>
                <a:ext cx="0" cy="1122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eta: para a Direita 37">
                <a:extLst>
                  <a:ext uri="{FF2B5EF4-FFF2-40B4-BE49-F238E27FC236}">
                    <a16:creationId xmlns:a16="http://schemas.microsoft.com/office/drawing/2014/main" id="{B6293023-0ABA-7DCF-D9BF-E16293E4DEE6}"/>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Retângulo: Cantos Arredondados 3">
              <a:extLst>
                <a:ext uri="{FF2B5EF4-FFF2-40B4-BE49-F238E27FC236}">
                  <a16:creationId xmlns:a16="http://schemas.microsoft.com/office/drawing/2014/main" id="{41ED0A2E-23F6-5EAB-C775-6DA72FDB540D}"/>
                </a:ext>
              </a:extLst>
            </p:cNvPr>
            <p:cNvSpPr/>
            <p:nvPr/>
          </p:nvSpPr>
          <p:spPr>
            <a:xfrm>
              <a:off x="1041399" y="600783"/>
              <a:ext cx="10131425" cy="1570917"/>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8" name="CaixaDeTexto 17">
              <a:extLst>
                <a:ext uri="{FF2B5EF4-FFF2-40B4-BE49-F238E27FC236}">
                  <a16:creationId xmlns:a16="http://schemas.microsoft.com/office/drawing/2014/main" id="{93568F85-7613-D69A-2190-267A58E3D4F6}"/>
                </a:ext>
              </a:extLst>
            </p:cNvPr>
            <p:cNvSpPr txBox="1"/>
            <p:nvPr/>
          </p:nvSpPr>
          <p:spPr>
            <a:xfrm>
              <a:off x="1232462" y="915059"/>
              <a:ext cx="6916176" cy="400110"/>
            </a:xfrm>
            <a:prstGeom prst="rect">
              <a:avLst/>
            </a:prstGeom>
            <a:noFill/>
          </p:spPr>
          <p:txBody>
            <a:bodyPr wrap="square">
              <a:spAutoFit/>
            </a:bodyPr>
            <a:lstStyle/>
            <a:p>
              <a:r>
                <a:rPr lang="pt-BR" sz="2000" b="1" dirty="0">
                  <a:effectLst/>
                </a:rPr>
                <a:t>Título do card </a:t>
              </a:r>
              <a:r>
                <a:rPr lang="pt-BR" sz="2000" b="1" dirty="0" err="1">
                  <a:effectLst/>
                </a:rPr>
                <a:t>lorem</a:t>
              </a:r>
              <a:r>
                <a:rPr lang="pt-BR" sz="2000" b="1" dirty="0">
                  <a:effectLst/>
                </a:rPr>
                <a:t> ipsum</a:t>
              </a:r>
              <a:endParaRPr lang="pt-BR" sz="2000" b="1" dirty="0"/>
            </a:p>
          </p:txBody>
        </p:sp>
        <p:sp>
          <p:nvSpPr>
            <p:cNvPr id="19" name="CaixaDeTexto 18">
              <a:extLst>
                <a:ext uri="{FF2B5EF4-FFF2-40B4-BE49-F238E27FC236}">
                  <a16:creationId xmlns:a16="http://schemas.microsoft.com/office/drawing/2014/main" id="{4F4D19EE-3BBA-A9D3-F63A-11781503478A}"/>
                </a:ext>
              </a:extLst>
            </p:cNvPr>
            <p:cNvSpPr txBox="1"/>
            <p:nvPr/>
          </p:nvSpPr>
          <p:spPr>
            <a:xfrm>
              <a:off x="1232462" y="1414974"/>
              <a:ext cx="6916176" cy="369332"/>
            </a:xfrm>
            <a:prstGeom prst="rect">
              <a:avLst/>
            </a:prstGeom>
            <a:noFill/>
          </p:spPr>
          <p:txBody>
            <a:bodyPr wrap="square">
              <a:spAutoFit/>
            </a:bodyPr>
            <a:lstStyle/>
            <a:p>
              <a:r>
                <a:rPr lang="pt-BR" b="1" dirty="0">
                  <a:effectLst/>
                </a:rPr>
                <a:t>Subtítulo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grpSp>
    </p:spTree>
    <p:extLst>
      <p:ext uri="{BB962C8B-B14F-4D97-AF65-F5344CB8AC3E}">
        <p14:creationId xmlns:p14="http://schemas.microsoft.com/office/powerpoint/2010/main" val="303003868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24E1E9F1-742E-30B0-5FD8-85BCDC69A0EE}"/>
              </a:ext>
            </a:extLst>
          </p:cNvPr>
          <p:cNvGrpSpPr/>
          <p:nvPr/>
        </p:nvGrpSpPr>
        <p:grpSpPr>
          <a:xfrm>
            <a:off x="12639638" y="539973"/>
            <a:ext cx="3543790" cy="1373961"/>
            <a:chOff x="12639639" y="382815"/>
            <a:chExt cx="3543790" cy="1373961"/>
          </a:xfrm>
        </p:grpSpPr>
        <p:sp>
          <p:nvSpPr>
            <p:cNvPr id="20" name="Balão de Fala: Retângulo 19">
              <a:extLst>
                <a:ext uri="{FF2B5EF4-FFF2-40B4-BE49-F238E27FC236}">
                  <a16:creationId xmlns:a16="http://schemas.microsoft.com/office/drawing/2014/main" id="{8886BFD8-5553-FAD9-C21F-EE4395FACE3A}"/>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1" name="CaixaDeTexto 20">
              <a:extLst>
                <a:ext uri="{FF2B5EF4-FFF2-40B4-BE49-F238E27FC236}">
                  <a16:creationId xmlns:a16="http://schemas.microsoft.com/office/drawing/2014/main" id="{05C8A222-208A-9AB4-3D0E-73A3770D009C}"/>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(título + texto).</a:t>
              </a:r>
            </a:p>
          </p:txBody>
        </p:sp>
      </p:grpSp>
      <p:grpSp>
        <p:nvGrpSpPr>
          <p:cNvPr id="16" name="Agrupar 15">
            <a:extLst>
              <a:ext uri="{FF2B5EF4-FFF2-40B4-BE49-F238E27FC236}">
                <a16:creationId xmlns:a16="http://schemas.microsoft.com/office/drawing/2014/main" id="{35B8CFF3-676F-9A59-80BC-74E2A45E0A5E}"/>
              </a:ext>
            </a:extLst>
          </p:cNvPr>
          <p:cNvGrpSpPr/>
          <p:nvPr/>
        </p:nvGrpSpPr>
        <p:grpSpPr>
          <a:xfrm>
            <a:off x="12639639" y="2059218"/>
            <a:ext cx="3543790" cy="2884848"/>
            <a:chOff x="12639639" y="382818"/>
            <a:chExt cx="3543790" cy="2884848"/>
          </a:xfrm>
        </p:grpSpPr>
        <p:sp>
          <p:nvSpPr>
            <p:cNvPr id="27" name="Balão de Fala: Retângulo 26">
              <a:extLst>
                <a:ext uri="{FF2B5EF4-FFF2-40B4-BE49-F238E27FC236}">
                  <a16:creationId xmlns:a16="http://schemas.microsoft.com/office/drawing/2014/main" id="{05641986-A8DD-0C1D-7765-11F218818BC5}"/>
                </a:ext>
              </a:extLst>
            </p:cNvPr>
            <p:cNvSpPr/>
            <p:nvPr/>
          </p:nvSpPr>
          <p:spPr>
            <a:xfrm rot="5400000">
              <a:off x="12969110" y="53347"/>
              <a:ext cx="2884848"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4" name="CaixaDeTexto 33">
              <a:extLst>
                <a:ext uri="{FF2B5EF4-FFF2-40B4-BE49-F238E27FC236}">
                  <a16:creationId xmlns:a16="http://schemas.microsoft.com/office/drawing/2014/main" id="{CEED68BC-165C-C9AE-2D14-9CF1C5EB40C1}"/>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2" name="Agrupar 1">
            <a:extLst>
              <a:ext uri="{FF2B5EF4-FFF2-40B4-BE49-F238E27FC236}">
                <a16:creationId xmlns:a16="http://schemas.microsoft.com/office/drawing/2014/main" id="{5AA44CE3-CAA7-01A9-7601-6AC63EDBDBE9}"/>
              </a:ext>
            </a:extLst>
          </p:cNvPr>
          <p:cNvGrpSpPr/>
          <p:nvPr/>
        </p:nvGrpSpPr>
        <p:grpSpPr>
          <a:xfrm>
            <a:off x="357164" y="600783"/>
            <a:ext cx="10815660" cy="2958211"/>
            <a:chOff x="357164" y="600783"/>
            <a:chExt cx="10815660" cy="2958211"/>
          </a:xfrm>
        </p:grpSpPr>
        <p:grpSp>
          <p:nvGrpSpPr>
            <p:cNvPr id="8" name="Agrupar 7">
              <a:extLst>
                <a:ext uri="{FF2B5EF4-FFF2-40B4-BE49-F238E27FC236}">
                  <a16:creationId xmlns:a16="http://schemas.microsoft.com/office/drawing/2014/main" id="{3BDA125F-ACB8-2239-9FA5-D68C0A6B6185}"/>
                </a:ext>
              </a:extLst>
            </p:cNvPr>
            <p:cNvGrpSpPr/>
            <p:nvPr/>
          </p:nvGrpSpPr>
          <p:grpSpPr>
            <a:xfrm>
              <a:off x="357164" y="835955"/>
              <a:ext cx="454941" cy="2723039"/>
              <a:chOff x="357164" y="835955"/>
              <a:chExt cx="454941" cy="2723039"/>
            </a:xfrm>
          </p:grpSpPr>
          <p:sp>
            <p:nvSpPr>
              <p:cNvPr id="36" name="Elipse 35">
                <a:extLst>
                  <a:ext uri="{FF2B5EF4-FFF2-40B4-BE49-F238E27FC236}">
                    <a16:creationId xmlns:a16="http://schemas.microsoft.com/office/drawing/2014/main" id="{E5A9EE86-16C2-B934-E9A2-F6C4022B7CE7}"/>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7" name="Conector reto 36">
                <a:extLst>
                  <a:ext uri="{FF2B5EF4-FFF2-40B4-BE49-F238E27FC236}">
                    <a16:creationId xmlns:a16="http://schemas.microsoft.com/office/drawing/2014/main" id="{7FD384A5-CC67-ED39-9D75-B6B3C2602498}"/>
                  </a:ext>
                </a:extLst>
              </p:cNvPr>
              <p:cNvCxnSpPr>
                <a:cxnSpLocks/>
              </p:cNvCxnSpPr>
              <p:nvPr/>
            </p:nvCxnSpPr>
            <p:spPr>
              <a:xfrm>
                <a:off x="575288" y="1290896"/>
                <a:ext cx="0" cy="22680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eta: para a Direita 37">
                <a:extLst>
                  <a:ext uri="{FF2B5EF4-FFF2-40B4-BE49-F238E27FC236}">
                    <a16:creationId xmlns:a16="http://schemas.microsoft.com/office/drawing/2014/main" id="{D556207C-7A62-723A-6318-185DC771DAA3}"/>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Retângulo: Cantos Arredondados 14">
              <a:extLst>
                <a:ext uri="{FF2B5EF4-FFF2-40B4-BE49-F238E27FC236}">
                  <a16:creationId xmlns:a16="http://schemas.microsoft.com/office/drawing/2014/main" id="{38542E95-346A-DD34-715B-575D99FE9092}"/>
                </a:ext>
              </a:extLst>
            </p:cNvPr>
            <p:cNvSpPr/>
            <p:nvPr/>
          </p:nvSpPr>
          <p:spPr>
            <a:xfrm>
              <a:off x="1041399" y="600783"/>
              <a:ext cx="10131425" cy="2772913"/>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7" name="CaixaDeTexto 16">
              <a:extLst>
                <a:ext uri="{FF2B5EF4-FFF2-40B4-BE49-F238E27FC236}">
                  <a16:creationId xmlns:a16="http://schemas.microsoft.com/office/drawing/2014/main" id="{ED377CD9-E5FF-5AAD-3CC1-E4441601E187}"/>
                </a:ext>
              </a:extLst>
            </p:cNvPr>
            <p:cNvSpPr txBox="1"/>
            <p:nvPr/>
          </p:nvSpPr>
          <p:spPr>
            <a:xfrm>
              <a:off x="1232462" y="1459053"/>
              <a:ext cx="9638738" cy="1200329"/>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commodo</a:t>
              </a:r>
              <a:r>
                <a:rPr lang="pt-BR">
                  <a:solidFill>
                    <a:schemeClr val="bg2">
                      <a:lumMod val="25000"/>
                    </a:schemeClr>
                  </a:solidFill>
                  <a:effectLst/>
                </a:rPr>
                <a:t>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a:t>
              </a:r>
              <a:endParaRPr lang="pt-BR">
                <a:solidFill>
                  <a:schemeClr val="bg2">
                    <a:lumMod val="25000"/>
                  </a:schemeClr>
                </a:solidFill>
              </a:endParaRPr>
            </a:p>
          </p:txBody>
        </p:sp>
        <p:sp>
          <p:nvSpPr>
            <p:cNvPr id="18" name="CaixaDeTexto 17">
              <a:extLst>
                <a:ext uri="{FF2B5EF4-FFF2-40B4-BE49-F238E27FC236}">
                  <a16:creationId xmlns:a16="http://schemas.microsoft.com/office/drawing/2014/main" id="{08AC4DE3-A3EE-FC25-4FDC-74F7AFD0F757}"/>
                </a:ext>
              </a:extLst>
            </p:cNvPr>
            <p:cNvSpPr txBox="1"/>
            <p:nvPr/>
          </p:nvSpPr>
          <p:spPr>
            <a:xfrm>
              <a:off x="1232462" y="915059"/>
              <a:ext cx="9638738" cy="400110"/>
            </a:xfrm>
            <a:prstGeom prst="rect">
              <a:avLst/>
            </a:prstGeom>
            <a:noFill/>
          </p:spPr>
          <p:txBody>
            <a:bodyPr wrap="square">
              <a:spAutoFit/>
            </a:bodyPr>
            <a:lstStyle/>
            <a:p>
              <a:r>
                <a:rPr lang="pt-BR" sz="2000" b="1" dirty="0">
                  <a:effectLst/>
                </a:rPr>
                <a:t>Título do card </a:t>
              </a:r>
              <a:r>
                <a:rPr lang="pt-BR" sz="2000" b="1" dirty="0" err="1">
                  <a:effectLst/>
                </a:rPr>
                <a:t>lorem</a:t>
              </a:r>
              <a:r>
                <a:rPr lang="pt-BR" sz="2000" b="1" dirty="0">
                  <a:effectLst/>
                </a:rPr>
                <a:t> ipsum</a:t>
              </a:r>
              <a:endParaRPr lang="pt-BR" sz="2000" b="1" dirty="0"/>
            </a:p>
          </p:txBody>
        </p:sp>
      </p:grpSp>
    </p:spTree>
    <p:extLst>
      <p:ext uri="{BB962C8B-B14F-4D97-AF65-F5344CB8AC3E}">
        <p14:creationId xmlns:p14="http://schemas.microsoft.com/office/powerpoint/2010/main" val="409526783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Agrupar 17">
            <a:extLst>
              <a:ext uri="{FF2B5EF4-FFF2-40B4-BE49-F238E27FC236}">
                <a16:creationId xmlns:a16="http://schemas.microsoft.com/office/drawing/2014/main" id="{7B5BCD1E-2F56-A7AC-9D77-6EC1A7FA703D}"/>
              </a:ext>
            </a:extLst>
          </p:cNvPr>
          <p:cNvGrpSpPr/>
          <p:nvPr/>
        </p:nvGrpSpPr>
        <p:grpSpPr>
          <a:xfrm>
            <a:off x="12639638" y="539973"/>
            <a:ext cx="3543790" cy="1373961"/>
            <a:chOff x="12639639" y="382815"/>
            <a:chExt cx="3543790" cy="1373961"/>
          </a:xfrm>
        </p:grpSpPr>
        <p:sp>
          <p:nvSpPr>
            <p:cNvPr id="19" name="Balão de Fala: Retângulo 18">
              <a:extLst>
                <a:ext uri="{FF2B5EF4-FFF2-40B4-BE49-F238E27FC236}">
                  <a16:creationId xmlns:a16="http://schemas.microsoft.com/office/drawing/2014/main" id="{AFC82D27-CA58-D534-7378-CDB72B9C2553}"/>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0" name="CaixaDeTexto 19">
              <a:extLst>
                <a:ext uri="{FF2B5EF4-FFF2-40B4-BE49-F238E27FC236}">
                  <a16:creationId xmlns:a16="http://schemas.microsoft.com/office/drawing/2014/main" id="{223C1DB2-884B-D545-BE4A-766F9BF22BDB}"/>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(apenas texto). </a:t>
              </a:r>
            </a:p>
          </p:txBody>
        </p:sp>
      </p:grpSp>
      <p:grpSp>
        <p:nvGrpSpPr>
          <p:cNvPr id="16" name="Agrupar 15">
            <a:extLst>
              <a:ext uri="{FF2B5EF4-FFF2-40B4-BE49-F238E27FC236}">
                <a16:creationId xmlns:a16="http://schemas.microsoft.com/office/drawing/2014/main" id="{E49197A2-E92A-A8A4-55E0-3DC146CEAA61}"/>
              </a:ext>
            </a:extLst>
          </p:cNvPr>
          <p:cNvGrpSpPr/>
          <p:nvPr/>
        </p:nvGrpSpPr>
        <p:grpSpPr>
          <a:xfrm>
            <a:off x="12639639" y="2059218"/>
            <a:ext cx="3543790" cy="2884848"/>
            <a:chOff x="12639639" y="382818"/>
            <a:chExt cx="3543790" cy="2884848"/>
          </a:xfrm>
        </p:grpSpPr>
        <p:sp>
          <p:nvSpPr>
            <p:cNvPr id="25" name="Balão de Fala: Retângulo 24">
              <a:extLst>
                <a:ext uri="{FF2B5EF4-FFF2-40B4-BE49-F238E27FC236}">
                  <a16:creationId xmlns:a16="http://schemas.microsoft.com/office/drawing/2014/main" id="{0FCCB5C6-465A-B2DE-CB46-8998C17DCAB4}"/>
                </a:ext>
              </a:extLst>
            </p:cNvPr>
            <p:cNvSpPr/>
            <p:nvPr/>
          </p:nvSpPr>
          <p:spPr>
            <a:xfrm rot="5400000">
              <a:off x="12969110" y="53347"/>
              <a:ext cx="2884848"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6" name="CaixaDeTexto 25">
              <a:extLst>
                <a:ext uri="{FF2B5EF4-FFF2-40B4-BE49-F238E27FC236}">
                  <a16:creationId xmlns:a16="http://schemas.microsoft.com/office/drawing/2014/main" id="{20352260-9475-9876-A261-32AC1D4DEB1C}"/>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2" name="Agrupar 1">
            <a:extLst>
              <a:ext uri="{FF2B5EF4-FFF2-40B4-BE49-F238E27FC236}">
                <a16:creationId xmlns:a16="http://schemas.microsoft.com/office/drawing/2014/main" id="{D6FFFDFD-01C8-BF2B-A105-5A6495CD1F62}"/>
              </a:ext>
            </a:extLst>
          </p:cNvPr>
          <p:cNvGrpSpPr/>
          <p:nvPr/>
        </p:nvGrpSpPr>
        <p:grpSpPr>
          <a:xfrm>
            <a:off x="357164" y="600783"/>
            <a:ext cx="10815660" cy="2574217"/>
            <a:chOff x="357164" y="600783"/>
            <a:chExt cx="10815660" cy="2574217"/>
          </a:xfrm>
        </p:grpSpPr>
        <p:grpSp>
          <p:nvGrpSpPr>
            <p:cNvPr id="7" name="Agrupar 6">
              <a:extLst>
                <a:ext uri="{FF2B5EF4-FFF2-40B4-BE49-F238E27FC236}">
                  <a16:creationId xmlns:a16="http://schemas.microsoft.com/office/drawing/2014/main" id="{1EFD3B9B-45A8-0F0D-8769-C83FC9BB3498}"/>
                </a:ext>
              </a:extLst>
            </p:cNvPr>
            <p:cNvGrpSpPr/>
            <p:nvPr/>
          </p:nvGrpSpPr>
          <p:grpSpPr>
            <a:xfrm>
              <a:off x="357164" y="835955"/>
              <a:ext cx="454941" cy="2339045"/>
              <a:chOff x="357164" y="835955"/>
              <a:chExt cx="454941" cy="2339045"/>
            </a:xfrm>
          </p:grpSpPr>
          <p:sp>
            <p:nvSpPr>
              <p:cNvPr id="33" name="Elipse 32">
                <a:extLst>
                  <a:ext uri="{FF2B5EF4-FFF2-40B4-BE49-F238E27FC236}">
                    <a16:creationId xmlns:a16="http://schemas.microsoft.com/office/drawing/2014/main" id="{CECE2971-4CC7-CACF-9565-37329DA05CE1}"/>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Conector reto 33">
                <a:extLst>
                  <a:ext uri="{FF2B5EF4-FFF2-40B4-BE49-F238E27FC236}">
                    <a16:creationId xmlns:a16="http://schemas.microsoft.com/office/drawing/2014/main" id="{DE012DED-6FF6-0954-3455-9C986201FBE7}"/>
                  </a:ext>
                </a:extLst>
              </p:cNvPr>
              <p:cNvCxnSpPr>
                <a:cxnSpLocks/>
              </p:cNvCxnSpPr>
              <p:nvPr/>
            </p:nvCxnSpPr>
            <p:spPr>
              <a:xfrm>
                <a:off x="575288" y="1290896"/>
                <a:ext cx="0" cy="1884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Seta: para a Direita 34">
                <a:extLst>
                  <a:ext uri="{FF2B5EF4-FFF2-40B4-BE49-F238E27FC236}">
                    <a16:creationId xmlns:a16="http://schemas.microsoft.com/office/drawing/2014/main" id="{87C22294-AE98-4D14-5804-952B6B8466ED}"/>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Retângulo: Cantos Arredondados 7">
              <a:extLst>
                <a:ext uri="{FF2B5EF4-FFF2-40B4-BE49-F238E27FC236}">
                  <a16:creationId xmlns:a16="http://schemas.microsoft.com/office/drawing/2014/main" id="{6C5B301E-E5FF-D90E-01AA-13A81BFA53AE}"/>
                </a:ext>
              </a:extLst>
            </p:cNvPr>
            <p:cNvSpPr/>
            <p:nvPr/>
          </p:nvSpPr>
          <p:spPr>
            <a:xfrm>
              <a:off x="1041399" y="600783"/>
              <a:ext cx="10131425" cy="2396417"/>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5" name="CaixaDeTexto 14">
              <a:extLst>
                <a:ext uri="{FF2B5EF4-FFF2-40B4-BE49-F238E27FC236}">
                  <a16:creationId xmlns:a16="http://schemas.microsoft.com/office/drawing/2014/main" id="{B7FC1AB7-1BD3-A222-515E-B548679EEDEF}"/>
                </a:ext>
              </a:extLst>
            </p:cNvPr>
            <p:cNvSpPr txBox="1"/>
            <p:nvPr/>
          </p:nvSpPr>
          <p:spPr>
            <a:xfrm>
              <a:off x="1232462" y="971576"/>
              <a:ext cx="9626038"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commodo</a:t>
              </a:r>
              <a:r>
                <a:rPr lang="pt-BR">
                  <a:solidFill>
                    <a:schemeClr val="bg2">
                      <a:lumMod val="25000"/>
                    </a:schemeClr>
                  </a:solidFill>
                  <a:effectLst/>
                </a:rPr>
                <a:t>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endParaRPr lang="pt-BR">
                <a:solidFill>
                  <a:schemeClr val="bg2">
                    <a:lumMod val="25000"/>
                  </a:schemeClr>
                </a:solidFill>
              </a:endParaRPr>
            </a:p>
          </p:txBody>
        </p:sp>
      </p:grpSp>
    </p:spTree>
    <p:extLst>
      <p:ext uri="{BB962C8B-B14F-4D97-AF65-F5344CB8AC3E}">
        <p14:creationId xmlns:p14="http://schemas.microsoft.com/office/powerpoint/2010/main" val="13399047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B1AC3A05-B6BB-8B56-D653-45781763465F}"/>
              </a:ext>
            </a:extLst>
          </p:cNvPr>
          <p:cNvGrpSpPr/>
          <p:nvPr/>
        </p:nvGrpSpPr>
        <p:grpSpPr>
          <a:xfrm>
            <a:off x="1398673" y="1181221"/>
            <a:ext cx="9391469" cy="4184439"/>
            <a:chOff x="1398673" y="1181221"/>
            <a:chExt cx="9391469" cy="4184439"/>
          </a:xfrm>
        </p:grpSpPr>
        <p:grpSp>
          <p:nvGrpSpPr>
            <p:cNvPr id="10" name="Agrupar 9">
              <a:extLst>
                <a:ext uri="{FF2B5EF4-FFF2-40B4-BE49-F238E27FC236}">
                  <a16:creationId xmlns:a16="http://schemas.microsoft.com/office/drawing/2014/main" id="{08E6A0A3-7EF5-3905-6C07-9AC8DFAEB8C1}"/>
                </a:ext>
              </a:extLst>
            </p:cNvPr>
            <p:cNvGrpSpPr/>
            <p:nvPr/>
          </p:nvGrpSpPr>
          <p:grpSpPr>
            <a:xfrm>
              <a:off x="1398673" y="1653054"/>
              <a:ext cx="2801990" cy="3702266"/>
              <a:chOff x="1398673" y="1653054"/>
              <a:chExt cx="2801990" cy="3702266"/>
            </a:xfrm>
          </p:grpSpPr>
          <p:grpSp>
            <p:nvGrpSpPr>
              <p:cNvPr id="3" name="Agrupar 2">
                <a:extLst>
                  <a:ext uri="{FF2B5EF4-FFF2-40B4-BE49-F238E27FC236}">
                    <a16:creationId xmlns:a16="http://schemas.microsoft.com/office/drawing/2014/main" id="{25038344-261C-4307-69D9-531A80E26883}"/>
                  </a:ext>
                </a:extLst>
              </p:cNvPr>
              <p:cNvGrpSpPr/>
              <p:nvPr/>
            </p:nvGrpSpPr>
            <p:grpSpPr>
              <a:xfrm>
                <a:off x="1401828" y="1653054"/>
                <a:ext cx="2781501" cy="1569249"/>
                <a:chOff x="1911250" y="1380723"/>
                <a:chExt cx="2781501" cy="1569253"/>
              </a:xfrm>
            </p:grpSpPr>
            <p:sp>
              <p:nvSpPr>
                <p:cNvPr id="7" name="Retângulo 6">
                  <a:extLst>
                    <a:ext uri="{FF2B5EF4-FFF2-40B4-BE49-F238E27FC236}">
                      <a16:creationId xmlns:a16="http://schemas.microsoft.com/office/drawing/2014/main" id="{76A16DB7-E841-6B81-4091-267568546E9F}"/>
                    </a:ext>
                  </a:extLst>
                </p:cNvPr>
                <p:cNvSpPr/>
                <p:nvPr/>
              </p:nvSpPr>
              <p:spPr>
                <a:xfrm>
                  <a:off x="1911250" y="1380723"/>
                  <a:ext cx="2781501" cy="156925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a:extLst>
                    <a:ext uri="{FF2B5EF4-FFF2-40B4-BE49-F238E27FC236}">
                      <a16:creationId xmlns:a16="http://schemas.microsoft.com/office/drawing/2014/main" id="{4E4DEC63-E4B4-11D7-0E99-F120EA427C9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22599" y="1391063"/>
                  <a:ext cx="2758803" cy="1548573"/>
                </a:xfrm>
                <a:prstGeom prst="rect">
                  <a:avLst/>
                </a:prstGeom>
              </p:spPr>
            </p:pic>
          </p:grpSp>
          <p:sp>
            <p:nvSpPr>
              <p:cNvPr id="24" name="CaixaDeTexto 23">
                <a:extLst>
                  <a:ext uri="{FF2B5EF4-FFF2-40B4-BE49-F238E27FC236}">
                    <a16:creationId xmlns:a16="http://schemas.microsoft.com/office/drawing/2014/main" id="{D898D266-6583-DE89-D4B4-94E256E3998A}"/>
                  </a:ext>
                </a:extLst>
              </p:cNvPr>
              <p:cNvSpPr txBox="1"/>
              <p:nvPr/>
            </p:nvSpPr>
            <p:spPr>
              <a:xfrm>
                <a:off x="1398673" y="3877992"/>
                <a:ext cx="2801990"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a:t>
                </a:r>
                <a:r>
                  <a:rPr lang="pt-BR">
                    <a:solidFill>
                      <a:schemeClr val="bg2">
                        <a:lumMod val="25000"/>
                      </a:schemeClr>
                    </a:solidFill>
                    <a:effectLst/>
                  </a:rPr>
                  <a:t> odo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endParaRPr lang="pt-BR">
                  <a:solidFill>
                    <a:schemeClr val="bg2">
                      <a:lumMod val="25000"/>
                    </a:schemeClr>
                  </a:solidFill>
                </a:endParaRPr>
              </a:p>
            </p:txBody>
          </p:sp>
          <p:sp>
            <p:nvSpPr>
              <p:cNvPr id="25" name="CaixaDeTexto 24">
                <a:extLst>
                  <a:ext uri="{FF2B5EF4-FFF2-40B4-BE49-F238E27FC236}">
                    <a16:creationId xmlns:a16="http://schemas.microsoft.com/office/drawing/2014/main" id="{A4EACD83-B87E-37EA-E6B6-8CC3B4BC5ED8}"/>
                  </a:ext>
                </a:extLst>
              </p:cNvPr>
              <p:cNvSpPr txBox="1"/>
              <p:nvPr/>
            </p:nvSpPr>
            <p:spPr>
              <a:xfrm>
                <a:off x="1398673" y="3411849"/>
                <a:ext cx="2801990" cy="400110"/>
              </a:xfrm>
              <a:prstGeom prst="rect">
                <a:avLst/>
              </a:prstGeom>
              <a:noFill/>
            </p:spPr>
            <p:txBody>
              <a:bodyPr wrap="square">
                <a:spAutoFit/>
              </a:bodyPr>
              <a:lstStyle/>
              <a:p>
                <a:r>
                  <a:rPr lang="pt-BR" sz="2000" b="1">
                    <a:effectLst/>
                  </a:rPr>
                  <a:t>1980</a:t>
                </a:r>
                <a:endParaRPr lang="pt-BR" sz="2000" b="1"/>
              </a:p>
            </p:txBody>
          </p:sp>
        </p:grpSp>
        <p:grpSp>
          <p:nvGrpSpPr>
            <p:cNvPr id="11" name="Agrupar 10">
              <a:extLst>
                <a:ext uri="{FF2B5EF4-FFF2-40B4-BE49-F238E27FC236}">
                  <a16:creationId xmlns:a16="http://schemas.microsoft.com/office/drawing/2014/main" id="{697CAAAA-20BB-DB83-00F0-9179FC2558AE}"/>
                </a:ext>
              </a:extLst>
            </p:cNvPr>
            <p:cNvGrpSpPr/>
            <p:nvPr/>
          </p:nvGrpSpPr>
          <p:grpSpPr>
            <a:xfrm>
              <a:off x="4703891" y="1663394"/>
              <a:ext cx="2801990" cy="3702266"/>
              <a:chOff x="4703891" y="1663394"/>
              <a:chExt cx="2801990" cy="3702266"/>
            </a:xfrm>
          </p:grpSpPr>
          <p:grpSp>
            <p:nvGrpSpPr>
              <p:cNvPr id="39" name="Agrupar 38">
                <a:extLst>
                  <a:ext uri="{FF2B5EF4-FFF2-40B4-BE49-F238E27FC236}">
                    <a16:creationId xmlns:a16="http://schemas.microsoft.com/office/drawing/2014/main" id="{39ABAC44-2EBE-F32A-01CE-7E020FD14C2B}"/>
                  </a:ext>
                </a:extLst>
              </p:cNvPr>
              <p:cNvGrpSpPr/>
              <p:nvPr/>
            </p:nvGrpSpPr>
            <p:grpSpPr>
              <a:xfrm>
                <a:off x="4707046" y="1663394"/>
                <a:ext cx="2781501" cy="1569249"/>
                <a:chOff x="1911250" y="1380723"/>
                <a:chExt cx="2781501" cy="1569253"/>
              </a:xfrm>
            </p:grpSpPr>
            <p:sp>
              <p:nvSpPr>
                <p:cNvPr id="41" name="Retângulo 40">
                  <a:extLst>
                    <a:ext uri="{FF2B5EF4-FFF2-40B4-BE49-F238E27FC236}">
                      <a16:creationId xmlns:a16="http://schemas.microsoft.com/office/drawing/2014/main" id="{5AD28177-436D-EF75-04CD-E6AC992DD5A1}"/>
                    </a:ext>
                  </a:extLst>
                </p:cNvPr>
                <p:cNvSpPr/>
                <p:nvPr/>
              </p:nvSpPr>
              <p:spPr>
                <a:xfrm>
                  <a:off x="1911250" y="1380723"/>
                  <a:ext cx="2781501" cy="156925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2" name="Imagem 41">
                  <a:extLst>
                    <a:ext uri="{FF2B5EF4-FFF2-40B4-BE49-F238E27FC236}">
                      <a16:creationId xmlns:a16="http://schemas.microsoft.com/office/drawing/2014/main" id="{5A72E7CB-2873-E90A-F3FE-97C7609A6AD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22599" y="1391063"/>
                  <a:ext cx="2758803" cy="1548573"/>
                </a:xfrm>
                <a:prstGeom prst="rect">
                  <a:avLst/>
                </a:prstGeom>
              </p:spPr>
            </p:pic>
          </p:grpSp>
          <p:sp>
            <p:nvSpPr>
              <p:cNvPr id="37" name="CaixaDeTexto 36">
                <a:extLst>
                  <a:ext uri="{FF2B5EF4-FFF2-40B4-BE49-F238E27FC236}">
                    <a16:creationId xmlns:a16="http://schemas.microsoft.com/office/drawing/2014/main" id="{A87D7DC2-52D4-8F95-E17D-B33993A067C8}"/>
                  </a:ext>
                </a:extLst>
              </p:cNvPr>
              <p:cNvSpPr txBox="1"/>
              <p:nvPr/>
            </p:nvSpPr>
            <p:spPr>
              <a:xfrm>
                <a:off x="4703891" y="3888332"/>
                <a:ext cx="2801990"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a:t>
                </a:r>
                <a:r>
                  <a:rPr lang="pt-BR">
                    <a:solidFill>
                      <a:schemeClr val="bg2">
                        <a:lumMod val="25000"/>
                      </a:schemeClr>
                    </a:solidFill>
                    <a:effectLst/>
                  </a:rPr>
                  <a:t> odo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endParaRPr lang="pt-BR">
                  <a:solidFill>
                    <a:schemeClr val="bg2">
                      <a:lumMod val="25000"/>
                    </a:schemeClr>
                  </a:solidFill>
                </a:endParaRPr>
              </a:p>
            </p:txBody>
          </p:sp>
          <p:sp>
            <p:nvSpPr>
              <p:cNvPr id="38" name="CaixaDeTexto 37">
                <a:extLst>
                  <a:ext uri="{FF2B5EF4-FFF2-40B4-BE49-F238E27FC236}">
                    <a16:creationId xmlns:a16="http://schemas.microsoft.com/office/drawing/2014/main" id="{23CB5CC8-67EC-A6CA-0C0E-AB22033CC741}"/>
                  </a:ext>
                </a:extLst>
              </p:cNvPr>
              <p:cNvSpPr txBox="1"/>
              <p:nvPr/>
            </p:nvSpPr>
            <p:spPr>
              <a:xfrm>
                <a:off x="4703891" y="3422189"/>
                <a:ext cx="2801990" cy="400110"/>
              </a:xfrm>
              <a:prstGeom prst="rect">
                <a:avLst/>
              </a:prstGeom>
              <a:noFill/>
            </p:spPr>
            <p:txBody>
              <a:bodyPr wrap="square">
                <a:spAutoFit/>
              </a:bodyPr>
              <a:lstStyle/>
              <a:p>
                <a:r>
                  <a:rPr lang="pt-BR" sz="2000" b="1">
                    <a:effectLst/>
                  </a:rPr>
                  <a:t>1980</a:t>
                </a:r>
                <a:endParaRPr lang="pt-BR" sz="2000" b="1"/>
              </a:p>
            </p:txBody>
          </p:sp>
        </p:grpSp>
        <p:grpSp>
          <p:nvGrpSpPr>
            <p:cNvPr id="12" name="Agrupar 11">
              <a:extLst>
                <a:ext uri="{FF2B5EF4-FFF2-40B4-BE49-F238E27FC236}">
                  <a16:creationId xmlns:a16="http://schemas.microsoft.com/office/drawing/2014/main" id="{55BC4CB1-E198-E340-BA22-4DA8690F6B7F}"/>
                </a:ext>
              </a:extLst>
            </p:cNvPr>
            <p:cNvGrpSpPr/>
            <p:nvPr/>
          </p:nvGrpSpPr>
          <p:grpSpPr>
            <a:xfrm>
              <a:off x="7988152" y="1653054"/>
              <a:ext cx="2801990" cy="3702266"/>
              <a:chOff x="7988152" y="1653054"/>
              <a:chExt cx="2801990" cy="3702266"/>
            </a:xfrm>
          </p:grpSpPr>
          <p:grpSp>
            <p:nvGrpSpPr>
              <p:cNvPr id="55" name="Agrupar 54">
                <a:extLst>
                  <a:ext uri="{FF2B5EF4-FFF2-40B4-BE49-F238E27FC236}">
                    <a16:creationId xmlns:a16="http://schemas.microsoft.com/office/drawing/2014/main" id="{23E0FC15-6922-1492-1B63-78CA2D96B1CC}"/>
                  </a:ext>
                </a:extLst>
              </p:cNvPr>
              <p:cNvGrpSpPr/>
              <p:nvPr/>
            </p:nvGrpSpPr>
            <p:grpSpPr>
              <a:xfrm>
                <a:off x="7991307" y="1653054"/>
                <a:ext cx="2781501" cy="1569249"/>
                <a:chOff x="1911250" y="1380723"/>
                <a:chExt cx="2781501" cy="1569253"/>
              </a:xfrm>
            </p:grpSpPr>
            <p:sp>
              <p:nvSpPr>
                <p:cNvPr id="57" name="Retângulo 56">
                  <a:extLst>
                    <a:ext uri="{FF2B5EF4-FFF2-40B4-BE49-F238E27FC236}">
                      <a16:creationId xmlns:a16="http://schemas.microsoft.com/office/drawing/2014/main" id="{53A9186E-6839-9EA6-1A18-9F53CB1A1FB1}"/>
                    </a:ext>
                  </a:extLst>
                </p:cNvPr>
                <p:cNvSpPr/>
                <p:nvPr/>
              </p:nvSpPr>
              <p:spPr>
                <a:xfrm>
                  <a:off x="1911250" y="1380723"/>
                  <a:ext cx="2781501" cy="156925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8" name="Imagem 57">
                  <a:extLst>
                    <a:ext uri="{FF2B5EF4-FFF2-40B4-BE49-F238E27FC236}">
                      <a16:creationId xmlns:a16="http://schemas.microsoft.com/office/drawing/2014/main" id="{AE6E92AA-8AA6-BD87-A3A6-CA28D594310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22599" y="1391063"/>
                  <a:ext cx="2758803" cy="1548573"/>
                </a:xfrm>
                <a:prstGeom prst="rect">
                  <a:avLst/>
                </a:prstGeom>
              </p:spPr>
            </p:pic>
          </p:grpSp>
          <p:sp>
            <p:nvSpPr>
              <p:cNvPr id="53" name="CaixaDeTexto 52">
                <a:extLst>
                  <a:ext uri="{FF2B5EF4-FFF2-40B4-BE49-F238E27FC236}">
                    <a16:creationId xmlns:a16="http://schemas.microsoft.com/office/drawing/2014/main" id="{845D4F6D-E582-43C7-7B16-BE4960C36683}"/>
                  </a:ext>
                </a:extLst>
              </p:cNvPr>
              <p:cNvSpPr txBox="1"/>
              <p:nvPr/>
            </p:nvSpPr>
            <p:spPr>
              <a:xfrm>
                <a:off x="7988152" y="3877992"/>
                <a:ext cx="2801990"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a:t>
                </a:r>
                <a:r>
                  <a:rPr lang="pt-BR">
                    <a:solidFill>
                      <a:schemeClr val="bg2">
                        <a:lumMod val="25000"/>
                      </a:schemeClr>
                    </a:solidFill>
                    <a:effectLst/>
                  </a:rPr>
                  <a:t> odo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endParaRPr lang="pt-BR">
                  <a:solidFill>
                    <a:schemeClr val="bg2">
                      <a:lumMod val="25000"/>
                    </a:schemeClr>
                  </a:solidFill>
                </a:endParaRPr>
              </a:p>
            </p:txBody>
          </p:sp>
          <p:sp>
            <p:nvSpPr>
              <p:cNvPr id="54" name="CaixaDeTexto 53">
                <a:extLst>
                  <a:ext uri="{FF2B5EF4-FFF2-40B4-BE49-F238E27FC236}">
                    <a16:creationId xmlns:a16="http://schemas.microsoft.com/office/drawing/2014/main" id="{A80B8A36-FDFB-50DD-501D-C8E3A2FC763D}"/>
                  </a:ext>
                </a:extLst>
              </p:cNvPr>
              <p:cNvSpPr txBox="1"/>
              <p:nvPr/>
            </p:nvSpPr>
            <p:spPr>
              <a:xfrm>
                <a:off x="7988152" y="3411849"/>
                <a:ext cx="2801990" cy="400110"/>
              </a:xfrm>
              <a:prstGeom prst="rect">
                <a:avLst/>
              </a:prstGeom>
              <a:noFill/>
            </p:spPr>
            <p:txBody>
              <a:bodyPr wrap="square">
                <a:spAutoFit/>
              </a:bodyPr>
              <a:lstStyle/>
              <a:p>
                <a:r>
                  <a:rPr lang="pt-BR" sz="2000" b="1">
                    <a:effectLst/>
                  </a:rPr>
                  <a:t>1980</a:t>
                </a:r>
                <a:endParaRPr lang="pt-BR" sz="2000" b="1"/>
              </a:p>
            </p:txBody>
          </p:sp>
        </p:grpSp>
        <p:grpSp>
          <p:nvGrpSpPr>
            <p:cNvPr id="67" name="Agrupar 66">
              <a:extLst>
                <a:ext uri="{FF2B5EF4-FFF2-40B4-BE49-F238E27FC236}">
                  <a16:creationId xmlns:a16="http://schemas.microsoft.com/office/drawing/2014/main" id="{8A48BB8B-8727-520B-0674-D05904B600A9}"/>
                </a:ext>
              </a:extLst>
            </p:cNvPr>
            <p:cNvGrpSpPr/>
            <p:nvPr/>
          </p:nvGrpSpPr>
          <p:grpSpPr>
            <a:xfrm>
              <a:off x="1401828" y="1181221"/>
              <a:ext cx="9370980" cy="164463"/>
              <a:chOff x="1372331" y="1181221"/>
              <a:chExt cx="9370980" cy="164463"/>
            </a:xfrm>
            <a:solidFill>
              <a:schemeClr val="tx1"/>
            </a:solidFill>
          </p:grpSpPr>
          <p:sp>
            <p:nvSpPr>
              <p:cNvPr id="59" name="Elipse 58">
                <a:extLst>
                  <a:ext uri="{FF2B5EF4-FFF2-40B4-BE49-F238E27FC236}">
                    <a16:creationId xmlns:a16="http://schemas.microsoft.com/office/drawing/2014/main" id="{65A992BE-E1DF-A85C-3E20-C68B4B7A8931}"/>
                  </a:ext>
                </a:extLst>
              </p:cNvPr>
              <p:cNvSpPr/>
              <p:nvPr/>
            </p:nvSpPr>
            <p:spPr>
              <a:xfrm>
                <a:off x="1372331"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Elipse 59">
                <a:extLst>
                  <a:ext uri="{FF2B5EF4-FFF2-40B4-BE49-F238E27FC236}">
                    <a16:creationId xmlns:a16="http://schemas.microsoft.com/office/drawing/2014/main" id="{E002ADF4-02CF-ECCF-93DF-F9D8F355B043}"/>
                  </a:ext>
                </a:extLst>
              </p:cNvPr>
              <p:cNvSpPr/>
              <p:nvPr/>
            </p:nvSpPr>
            <p:spPr>
              <a:xfrm>
                <a:off x="4677549"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Elipse 60">
                <a:extLst>
                  <a:ext uri="{FF2B5EF4-FFF2-40B4-BE49-F238E27FC236}">
                    <a16:creationId xmlns:a16="http://schemas.microsoft.com/office/drawing/2014/main" id="{F54282F7-D0F2-BBF5-2924-C6F574221B96}"/>
                  </a:ext>
                </a:extLst>
              </p:cNvPr>
              <p:cNvSpPr/>
              <p:nvPr/>
            </p:nvSpPr>
            <p:spPr>
              <a:xfrm>
                <a:off x="7982767"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5" name="Conector reto 64">
                <a:extLst>
                  <a:ext uri="{FF2B5EF4-FFF2-40B4-BE49-F238E27FC236}">
                    <a16:creationId xmlns:a16="http://schemas.microsoft.com/office/drawing/2014/main" id="{536CAD31-2D5F-5D91-F712-CD7A2FDD1DB8}"/>
                  </a:ext>
                </a:extLst>
              </p:cNvPr>
              <p:cNvCxnSpPr>
                <a:cxnSpLocks/>
              </p:cNvCxnSpPr>
              <p:nvPr/>
            </p:nvCxnSpPr>
            <p:spPr>
              <a:xfrm>
                <a:off x="1454562" y="1263452"/>
                <a:ext cx="9288749"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6" name="Agrupar 75">
            <a:extLst>
              <a:ext uri="{FF2B5EF4-FFF2-40B4-BE49-F238E27FC236}">
                <a16:creationId xmlns:a16="http://schemas.microsoft.com/office/drawing/2014/main" id="{9D7C935F-B12B-F600-49BC-920702F9169A}"/>
              </a:ext>
            </a:extLst>
          </p:cNvPr>
          <p:cNvGrpSpPr/>
          <p:nvPr/>
        </p:nvGrpSpPr>
        <p:grpSpPr>
          <a:xfrm>
            <a:off x="12639640" y="1942371"/>
            <a:ext cx="3543790" cy="3065674"/>
            <a:chOff x="12639640" y="492677"/>
            <a:chExt cx="3543790" cy="2592745"/>
          </a:xfrm>
        </p:grpSpPr>
        <p:sp>
          <p:nvSpPr>
            <p:cNvPr id="77" name="Balão de Fala: Retângulo 76">
              <a:extLst>
                <a:ext uri="{FF2B5EF4-FFF2-40B4-BE49-F238E27FC236}">
                  <a16:creationId xmlns:a16="http://schemas.microsoft.com/office/drawing/2014/main" id="{9B5B17EF-6422-7FA9-6183-27F2C9955BA7}"/>
                </a:ext>
              </a:extLst>
            </p:cNvPr>
            <p:cNvSpPr/>
            <p:nvPr/>
          </p:nvSpPr>
          <p:spPr>
            <a:xfrm rot="5400000">
              <a:off x="13188138" y="-55821"/>
              <a:ext cx="2446793"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78" name="CaixaDeTexto 77">
              <a:extLst>
                <a:ext uri="{FF2B5EF4-FFF2-40B4-BE49-F238E27FC236}">
                  <a16:creationId xmlns:a16="http://schemas.microsoft.com/office/drawing/2014/main" id="{18762EE2-C83D-82B0-3D9D-C02143E97CDB}"/>
                </a:ext>
              </a:extLst>
            </p:cNvPr>
            <p:cNvSpPr txBox="1"/>
            <p:nvPr/>
          </p:nvSpPr>
          <p:spPr>
            <a:xfrm>
              <a:off x="12816114" y="638629"/>
              <a:ext cx="3222172" cy="244679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a:p>
              <a:endParaRPr lang="pt-BR" sz="1400">
                <a:solidFill>
                  <a:schemeClr val="bg1"/>
                </a:solidFill>
              </a:endParaRPr>
            </a:p>
            <a:p>
              <a:r>
                <a:rPr lang="pt-BR" sz="1400">
                  <a:solidFill>
                    <a:srgbClr val="FFFF00"/>
                  </a:solidFill>
                </a:rPr>
                <a:t>O recurso está disponível para a utilização apenas para casos com 3 passos/itens. </a:t>
              </a:r>
            </a:p>
            <a:p>
              <a:endParaRPr lang="pt-BR" sz="1400">
                <a:solidFill>
                  <a:schemeClr val="bg1"/>
                </a:solidFill>
              </a:endParaRPr>
            </a:p>
          </p:txBody>
        </p:sp>
      </p:grpSp>
      <p:grpSp>
        <p:nvGrpSpPr>
          <p:cNvPr id="79" name="Agrupar 78">
            <a:extLst>
              <a:ext uri="{FF2B5EF4-FFF2-40B4-BE49-F238E27FC236}">
                <a16:creationId xmlns:a16="http://schemas.microsoft.com/office/drawing/2014/main" id="{BB463A3B-C0BE-5F0E-DECB-CA7C27AF8B90}"/>
              </a:ext>
            </a:extLst>
          </p:cNvPr>
          <p:cNvGrpSpPr/>
          <p:nvPr/>
        </p:nvGrpSpPr>
        <p:grpSpPr>
          <a:xfrm>
            <a:off x="12639638" y="293228"/>
            <a:ext cx="3543790" cy="1373961"/>
            <a:chOff x="12639639" y="382815"/>
            <a:chExt cx="3543790" cy="1373961"/>
          </a:xfrm>
        </p:grpSpPr>
        <p:sp>
          <p:nvSpPr>
            <p:cNvPr id="80" name="Balão de Fala: Retângulo 79">
              <a:extLst>
                <a:ext uri="{FF2B5EF4-FFF2-40B4-BE49-F238E27FC236}">
                  <a16:creationId xmlns:a16="http://schemas.microsoft.com/office/drawing/2014/main" id="{A530CE28-2A3F-D25C-4081-4F93BB954BC6}"/>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81" name="CaixaDeTexto 80">
              <a:extLst>
                <a:ext uri="{FF2B5EF4-FFF2-40B4-BE49-F238E27FC236}">
                  <a16:creationId xmlns:a16="http://schemas.microsoft.com/office/drawing/2014/main" id="{C2726DBD-EAFB-720A-11F5-221F567BD36C}"/>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horizontal (</a:t>
              </a:r>
              <a:r>
                <a:rPr lang="pt-BR" sz="1400" b="1" err="1">
                  <a:solidFill>
                    <a:srgbClr val="4A5E85"/>
                  </a:solidFill>
                </a:rPr>
                <a:t>imagen</a:t>
              </a:r>
              <a:r>
                <a:rPr lang="pt-BR" sz="1400" b="1">
                  <a:solidFill>
                    <a:srgbClr val="4A5E85"/>
                  </a:solidFill>
                </a:rPr>
                <a:t> + texto)</a:t>
              </a:r>
            </a:p>
          </p:txBody>
        </p:sp>
      </p:grpSp>
    </p:spTree>
    <p:extLst>
      <p:ext uri="{BB962C8B-B14F-4D97-AF65-F5344CB8AC3E}">
        <p14:creationId xmlns:p14="http://schemas.microsoft.com/office/powerpoint/2010/main" val="35102913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Agrupar 28">
            <a:extLst>
              <a:ext uri="{FF2B5EF4-FFF2-40B4-BE49-F238E27FC236}">
                <a16:creationId xmlns:a16="http://schemas.microsoft.com/office/drawing/2014/main" id="{03CE8F05-CF34-CED4-3036-1BD36FD8BC2E}"/>
              </a:ext>
            </a:extLst>
          </p:cNvPr>
          <p:cNvGrpSpPr/>
          <p:nvPr/>
        </p:nvGrpSpPr>
        <p:grpSpPr>
          <a:xfrm>
            <a:off x="12639639" y="2051957"/>
            <a:ext cx="3543790" cy="3274025"/>
            <a:chOff x="12639639" y="382817"/>
            <a:chExt cx="3543790" cy="3274025"/>
          </a:xfrm>
        </p:grpSpPr>
        <p:sp>
          <p:nvSpPr>
            <p:cNvPr id="30" name="Balão de Fala: Retângulo 29">
              <a:extLst>
                <a:ext uri="{FF2B5EF4-FFF2-40B4-BE49-F238E27FC236}">
                  <a16:creationId xmlns:a16="http://schemas.microsoft.com/office/drawing/2014/main" id="{30B01D8B-6D15-E443-E060-A3E1FC1FB556}"/>
                </a:ext>
              </a:extLst>
            </p:cNvPr>
            <p:cNvSpPr/>
            <p:nvPr/>
          </p:nvSpPr>
          <p:spPr>
            <a:xfrm rot="5400000">
              <a:off x="12774521" y="247935"/>
              <a:ext cx="3274025"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1" name="CaixaDeTexto 30">
              <a:extLst>
                <a:ext uri="{FF2B5EF4-FFF2-40B4-BE49-F238E27FC236}">
                  <a16:creationId xmlns:a16="http://schemas.microsoft.com/office/drawing/2014/main" id="{096E196C-D78E-9CAC-ABA6-836B5C5E4FC6}"/>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a caixa de texto, aumente a linha apenas na respectiva camada.</a:t>
              </a:r>
            </a:p>
            <a:p>
              <a:endParaRPr lang="pt-BR" sz="1400">
                <a:solidFill>
                  <a:schemeClr val="bg1"/>
                </a:solidFill>
              </a:endParaRPr>
            </a:p>
            <a:p>
              <a:r>
                <a:rPr lang="pt-BR" sz="1400">
                  <a:solidFill>
                    <a:srgbClr val="FFFF00"/>
                  </a:solidFill>
                </a:rPr>
                <a:t>O recurso está disponível para a utilização apenas para casos com 3 passos/itens. </a:t>
              </a:r>
            </a:p>
            <a:p>
              <a:endParaRPr lang="pt-BR" sz="1400">
                <a:solidFill>
                  <a:schemeClr val="bg1"/>
                </a:solidFill>
              </a:endParaRPr>
            </a:p>
          </p:txBody>
        </p:sp>
      </p:grpSp>
      <p:grpSp>
        <p:nvGrpSpPr>
          <p:cNvPr id="35" name="Agrupar 34">
            <a:extLst>
              <a:ext uri="{FF2B5EF4-FFF2-40B4-BE49-F238E27FC236}">
                <a16:creationId xmlns:a16="http://schemas.microsoft.com/office/drawing/2014/main" id="{AD44C530-8280-6722-A538-D25E475A2B68}"/>
              </a:ext>
            </a:extLst>
          </p:cNvPr>
          <p:cNvGrpSpPr/>
          <p:nvPr/>
        </p:nvGrpSpPr>
        <p:grpSpPr>
          <a:xfrm>
            <a:off x="12639638" y="532713"/>
            <a:ext cx="3543790" cy="1373961"/>
            <a:chOff x="12639639" y="382815"/>
            <a:chExt cx="3543790" cy="1373961"/>
          </a:xfrm>
        </p:grpSpPr>
        <p:sp>
          <p:nvSpPr>
            <p:cNvPr id="36" name="Balão de Fala: Retângulo 35">
              <a:extLst>
                <a:ext uri="{FF2B5EF4-FFF2-40B4-BE49-F238E27FC236}">
                  <a16:creationId xmlns:a16="http://schemas.microsoft.com/office/drawing/2014/main" id="{3B6C9742-1E0B-1822-4671-05E26DE71F9C}"/>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7" name="CaixaDeTexto 36">
              <a:extLst>
                <a:ext uri="{FF2B5EF4-FFF2-40B4-BE49-F238E27FC236}">
                  <a16:creationId xmlns:a16="http://schemas.microsoft.com/office/drawing/2014/main" id="{DF2CC2DB-FFA0-2416-1E3C-D45DC756A07C}"/>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horizontal (apenas texto)</a:t>
              </a:r>
            </a:p>
          </p:txBody>
        </p:sp>
      </p:grpSp>
      <p:grpSp>
        <p:nvGrpSpPr>
          <p:cNvPr id="46" name="Agrupar 45">
            <a:extLst>
              <a:ext uri="{FF2B5EF4-FFF2-40B4-BE49-F238E27FC236}">
                <a16:creationId xmlns:a16="http://schemas.microsoft.com/office/drawing/2014/main" id="{31D5A422-4D59-380D-EBF0-23E6EE0A4E3A}"/>
              </a:ext>
            </a:extLst>
          </p:cNvPr>
          <p:cNvGrpSpPr/>
          <p:nvPr/>
        </p:nvGrpSpPr>
        <p:grpSpPr>
          <a:xfrm>
            <a:off x="1401829" y="2210391"/>
            <a:ext cx="9388343" cy="2437217"/>
            <a:chOff x="1401828" y="1259728"/>
            <a:chExt cx="9388343" cy="2437217"/>
          </a:xfrm>
        </p:grpSpPr>
        <p:grpSp>
          <p:nvGrpSpPr>
            <p:cNvPr id="45" name="Agrupar 44">
              <a:extLst>
                <a:ext uri="{FF2B5EF4-FFF2-40B4-BE49-F238E27FC236}">
                  <a16:creationId xmlns:a16="http://schemas.microsoft.com/office/drawing/2014/main" id="{BFD76CE9-AE46-A8D6-0BEF-FE468FF9B106}"/>
                </a:ext>
              </a:extLst>
            </p:cNvPr>
            <p:cNvGrpSpPr/>
            <p:nvPr/>
          </p:nvGrpSpPr>
          <p:grpSpPr>
            <a:xfrm>
              <a:off x="1413177" y="1753474"/>
              <a:ext cx="2801990" cy="1943471"/>
              <a:chOff x="1413177" y="1753474"/>
              <a:chExt cx="2801990" cy="1943471"/>
            </a:xfrm>
          </p:grpSpPr>
          <p:sp>
            <p:nvSpPr>
              <p:cNvPr id="41" name="CaixaDeTexto 40">
                <a:extLst>
                  <a:ext uri="{FF2B5EF4-FFF2-40B4-BE49-F238E27FC236}">
                    <a16:creationId xmlns:a16="http://schemas.microsoft.com/office/drawing/2014/main" id="{2EADBE24-4DF5-DAAB-9DDD-C7F73BEDC26F}"/>
                  </a:ext>
                </a:extLst>
              </p:cNvPr>
              <p:cNvSpPr txBox="1"/>
              <p:nvPr/>
            </p:nvSpPr>
            <p:spPr>
              <a:xfrm>
                <a:off x="1413177" y="2219617"/>
                <a:ext cx="2801990"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a:t>
                </a:r>
                <a:r>
                  <a:rPr lang="pt-BR">
                    <a:solidFill>
                      <a:schemeClr val="bg2">
                        <a:lumMod val="25000"/>
                      </a:schemeClr>
                    </a:solidFill>
                    <a:effectLst/>
                  </a:rPr>
                  <a:t> odo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endParaRPr lang="pt-BR">
                  <a:solidFill>
                    <a:schemeClr val="bg2">
                      <a:lumMod val="25000"/>
                    </a:schemeClr>
                  </a:solidFill>
                </a:endParaRPr>
              </a:p>
            </p:txBody>
          </p:sp>
          <p:sp>
            <p:nvSpPr>
              <p:cNvPr id="42" name="CaixaDeTexto 41">
                <a:extLst>
                  <a:ext uri="{FF2B5EF4-FFF2-40B4-BE49-F238E27FC236}">
                    <a16:creationId xmlns:a16="http://schemas.microsoft.com/office/drawing/2014/main" id="{D0A465C9-06F9-2512-902F-353E76E4473C}"/>
                  </a:ext>
                </a:extLst>
              </p:cNvPr>
              <p:cNvSpPr txBox="1"/>
              <p:nvPr/>
            </p:nvSpPr>
            <p:spPr>
              <a:xfrm>
                <a:off x="1413177" y="1753474"/>
                <a:ext cx="2801990" cy="400110"/>
              </a:xfrm>
              <a:prstGeom prst="rect">
                <a:avLst/>
              </a:prstGeom>
              <a:noFill/>
            </p:spPr>
            <p:txBody>
              <a:bodyPr wrap="square">
                <a:spAutoFit/>
              </a:bodyPr>
              <a:lstStyle/>
              <a:p>
                <a:r>
                  <a:rPr lang="pt-BR" sz="2000" b="1">
                    <a:effectLst/>
                  </a:rPr>
                  <a:t>1980</a:t>
                </a:r>
                <a:endParaRPr lang="pt-BR" sz="2000" b="1"/>
              </a:p>
            </p:txBody>
          </p:sp>
        </p:grpSp>
        <p:grpSp>
          <p:nvGrpSpPr>
            <p:cNvPr id="9" name="Agrupar 8">
              <a:extLst>
                <a:ext uri="{FF2B5EF4-FFF2-40B4-BE49-F238E27FC236}">
                  <a16:creationId xmlns:a16="http://schemas.microsoft.com/office/drawing/2014/main" id="{9AE0E554-0E36-8CF4-CA89-7D7D69998F82}"/>
                </a:ext>
              </a:extLst>
            </p:cNvPr>
            <p:cNvGrpSpPr/>
            <p:nvPr/>
          </p:nvGrpSpPr>
          <p:grpSpPr>
            <a:xfrm>
              <a:off x="1401828" y="1259728"/>
              <a:ext cx="9370980" cy="164463"/>
              <a:chOff x="1372331" y="1181221"/>
              <a:chExt cx="9370980" cy="164463"/>
            </a:xfrm>
            <a:solidFill>
              <a:schemeClr val="tx1"/>
            </a:solidFill>
          </p:grpSpPr>
          <p:sp>
            <p:nvSpPr>
              <p:cNvPr id="33" name="Elipse 32">
                <a:extLst>
                  <a:ext uri="{FF2B5EF4-FFF2-40B4-BE49-F238E27FC236}">
                    <a16:creationId xmlns:a16="http://schemas.microsoft.com/office/drawing/2014/main" id="{A9962B8E-EB5C-F2A2-7502-03E262D0678A}"/>
                  </a:ext>
                </a:extLst>
              </p:cNvPr>
              <p:cNvSpPr/>
              <p:nvPr/>
            </p:nvSpPr>
            <p:spPr>
              <a:xfrm>
                <a:off x="1372331"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Elipse 33">
                <a:extLst>
                  <a:ext uri="{FF2B5EF4-FFF2-40B4-BE49-F238E27FC236}">
                    <a16:creationId xmlns:a16="http://schemas.microsoft.com/office/drawing/2014/main" id="{E85DE921-BA1B-A01A-C940-F165676D0B2A}"/>
                  </a:ext>
                </a:extLst>
              </p:cNvPr>
              <p:cNvSpPr/>
              <p:nvPr/>
            </p:nvSpPr>
            <p:spPr>
              <a:xfrm>
                <a:off x="4677549"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Elipse 37">
                <a:extLst>
                  <a:ext uri="{FF2B5EF4-FFF2-40B4-BE49-F238E27FC236}">
                    <a16:creationId xmlns:a16="http://schemas.microsoft.com/office/drawing/2014/main" id="{2D47AE80-A12A-9A9F-B597-00D26357E1AF}"/>
                  </a:ext>
                </a:extLst>
              </p:cNvPr>
              <p:cNvSpPr/>
              <p:nvPr/>
            </p:nvSpPr>
            <p:spPr>
              <a:xfrm>
                <a:off x="7982767"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9" name="Conector reto 38">
                <a:extLst>
                  <a:ext uri="{FF2B5EF4-FFF2-40B4-BE49-F238E27FC236}">
                    <a16:creationId xmlns:a16="http://schemas.microsoft.com/office/drawing/2014/main" id="{52570CEB-9B3B-4A7B-6A2E-2B5C95C20DC6}"/>
                  </a:ext>
                </a:extLst>
              </p:cNvPr>
              <p:cNvCxnSpPr>
                <a:cxnSpLocks/>
              </p:cNvCxnSpPr>
              <p:nvPr/>
            </p:nvCxnSpPr>
            <p:spPr>
              <a:xfrm>
                <a:off x="1454562" y="1263452"/>
                <a:ext cx="9288749"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CaixaDeTexto 22">
              <a:extLst>
                <a:ext uri="{FF2B5EF4-FFF2-40B4-BE49-F238E27FC236}">
                  <a16:creationId xmlns:a16="http://schemas.microsoft.com/office/drawing/2014/main" id="{DA9513DB-C9B3-C7BD-2FBB-F29FB8CF1314}"/>
                </a:ext>
              </a:extLst>
            </p:cNvPr>
            <p:cNvSpPr txBox="1"/>
            <p:nvPr/>
          </p:nvSpPr>
          <p:spPr>
            <a:xfrm>
              <a:off x="4700679" y="2219617"/>
              <a:ext cx="2801990"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a:t>
              </a:r>
              <a:r>
                <a:rPr lang="pt-BR">
                  <a:solidFill>
                    <a:schemeClr val="bg2">
                      <a:lumMod val="25000"/>
                    </a:schemeClr>
                  </a:solidFill>
                  <a:effectLst/>
                </a:rPr>
                <a:t> odo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endParaRPr lang="pt-BR">
                <a:solidFill>
                  <a:schemeClr val="bg2">
                    <a:lumMod val="25000"/>
                  </a:schemeClr>
                </a:solidFill>
              </a:endParaRPr>
            </a:p>
          </p:txBody>
        </p:sp>
        <p:sp>
          <p:nvSpPr>
            <p:cNvPr id="27" name="CaixaDeTexto 26">
              <a:extLst>
                <a:ext uri="{FF2B5EF4-FFF2-40B4-BE49-F238E27FC236}">
                  <a16:creationId xmlns:a16="http://schemas.microsoft.com/office/drawing/2014/main" id="{FDD52EAE-14BE-B84A-1508-6266DE93D0BB}"/>
                </a:ext>
              </a:extLst>
            </p:cNvPr>
            <p:cNvSpPr txBox="1"/>
            <p:nvPr/>
          </p:nvSpPr>
          <p:spPr>
            <a:xfrm>
              <a:off x="4700679" y="1753474"/>
              <a:ext cx="2801990" cy="400110"/>
            </a:xfrm>
            <a:prstGeom prst="rect">
              <a:avLst/>
            </a:prstGeom>
            <a:noFill/>
          </p:spPr>
          <p:txBody>
            <a:bodyPr wrap="square">
              <a:spAutoFit/>
            </a:bodyPr>
            <a:lstStyle/>
            <a:p>
              <a:r>
                <a:rPr lang="pt-BR" sz="2000" b="1">
                  <a:effectLst/>
                </a:rPr>
                <a:t>1980</a:t>
              </a:r>
              <a:endParaRPr lang="pt-BR" sz="2000" b="1"/>
            </a:p>
          </p:txBody>
        </p:sp>
        <p:sp>
          <p:nvSpPr>
            <p:cNvPr id="15" name="CaixaDeTexto 14">
              <a:extLst>
                <a:ext uri="{FF2B5EF4-FFF2-40B4-BE49-F238E27FC236}">
                  <a16:creationId xmlns:a16="http://schemas.microsoft.com/office/drawing/2014/main" id="{4EEDAE76-EB6B-C270-82AE-35B4151C338F}"/>
                </a:ext>
              </a:extLst>
            </p:cNvPr>
            <p:cNvSpPr txBox="1"/>
            <p:nvPr/>
          </p:nvSpPr>
          <p:spPr>
            <a:xfrm>
              <a:off x="7988181" y="2219617"/>
              <a:ext cx="2801990"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a:t>
              </a:r>
              <a:r>
                <a:rPr lang="pt-BR">
                  <a:solidFill>
                    <a:schemeClr val="bg2">
                      <a:lumMod val="25000"/>
                    </a:schemeClr>
                  </a:solidFill>
                  <a:effectLst/>
                </a:rPr>
                <a:t> odo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endParaRPr lang="pt-BR">
                <a:solidFill>
                  <a:schemeClr val="bg2">
                    <a:lumMod val="25000"/>
                  </a:schemeClr>
                </a:solidFill>
              </a:endParaRPr>
            </a:p>
          </p:txBody>
        </p:sp>
        <p:sp>
          <p:nvSpPr>
            <p:cNvPr id="17" name="CaixaDeTexto 16">
              <a:extLst>
                <a:ext uri="{FF2B5EF4-FFF2-40B4-BE49-F238E27FC236}">
                  <a16:creationId xmlns:a16="http://schemas.microsoft.com/office/drawing/2014/main" id="{1A042D9F-82A5-3946-A9D0-D5BD145EB900}"/>
                </a:ext>
              </a:extLst>
            </p:cNvPr>
            <p:cNvSpPr txBox="1"/>
            <p:nvPr/>
          </p:nvSpPr>
          <p:spPr>
            <a:xfrm>
              <a:off x="7988181" y="1753474"/>
              <a:ext cx="2801990" cy="400110"/>
            </a:xfrm>
            <a:prstGeom prst="rect">
              <a:avLst/>
            </a:prstGeom>
            <a:noFill/>
          </p:spPr>
          <p:txBody>
            <a:bodyPr wrap="square">
              <a:spAutoFit/>
            </a:bodyPr>
            <a:lstStyle/>
            <a:p>
              <a:r>
                <a:rPr lang="pt-BR" sz="2000" b="1">
                  <a:effectLst/>
                </a:rPr>
                <a:t>1980</a:t>
              </a:r>
              <a:endParaRPr lang="pt-BR" sz="1400" b="1"/>
            </a:p>
          </p:txBody>
        </p:sp>
      </p:grpSp>
    </p:spTree>
    <p:extLst>
      <p:ext uri="{BB962C8B-B14F-4D97-AF65-F5344CB8AC3E}">
        <p14:creationId xmlns:p14="http://schemas.microsoft.com/office/powerpoint/2010/main" val="3875348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Tendências</a:t>
            </a:r>
          </a:p>
        </p:txBody>
      </p:sp>
      <p:grpSp>
        <p:nvGrpSpPr>
          <p:cNvPr id="2" name="Agrupar 1">
            <a:extLst>
              <a:ext uri="{FF2B5EF4-FFF2-40B4-BE49-F238E27FC236}">
                <a16:creationId xmlns:a16="http://schemas.microsoft.com/office/drawing/2014/main" id="{5A1CD863-B6AC-C74C-D4D9-46B393A820E3}"/>
              </a:ext>
            </a:extLst>
          </p:cNvPr>
          <p:cNvGrpSpPr/>
          <p:nvPr/>
        </p:nvGrpSpPr>
        <p:grpSpPr>
          <a:xfrm>
            <a:off x="1385889" y="1176600"/>
            <a:ext cx="9224961" cy="2593568"/>
            <a:chOff x="1599064" y="1750128"/>
            <a:chExt cx="9224961" cy="2593568"/>
          </a:xfrm>
        </p:grpSpPr>
        <p:grpSp>
          <p:nvGrpSpPr>
            <p:cNvPr id="4" name="Agrupar 3">
              <a:extLst>
                <a:ext uri="{FF2B5EF4-FFF2-40B4-BE49-F238E27FC236}">
                  <a16:creationId xmlns:a16="http://schemas.microsoft.com/office/drawing/2014/main" id="{5F2474AF-C533-F576-44A7-150F50E3564D}"/>
                </a:ext>
              </a:extLst>
            </p:cNvPr>
            <p:cNvGrpSpPr/>
            <p:nvPr/>
          </p:nvGrpSpPr>
          <p:grpSpPr>
            <a:xfrm>
              <a:off x="1599064" y="1755050"/>
              <a:ext cx="2324837" cy="2588646"/>
              <a:chOff x="3059564" y="1723300"/>
              <a:chExt cx="2324837" cy="2588646"/>
            </a:xfrm>
          </p:grpSpPr>
          <p:sp>
            <p:nvSpPr>
              <p:cNvPr id="14" name="Retângulo: Cantos Arredondados 13">
                <a:extLst>
                  <a:ext uri="{FF2B5EF4-FFF2-40B4-BE49-F238E27FC236}">
                    <a16:creationId xmlns:a16="http://schemas.microsoft.com/office/drawing/2014/main" id="{A8CF2B6A-8C08-E91F-804D-6B4261B7E219}"/>
                  </a:ext>
                </a:extLst>
              </p:cNvPr>
              <p:cNvSpPr/>
              <p:nvPr/>
            </p:nvSpPr>
            <p:spPr>
              <a:xfrm>
                <a:off x="3059565" y="2256866"/>
                <a:ext cx="2324836" cy="205508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74C558FA-5605-E906-DDCD-8F48A8278BBC}"/>
                  </a:ext>
                </a:extLst>
              </p:cNvPr>
              <p:cNvSpPr txBox="1"/>
              <p:nvPr/>
            </p:nvSpPr>
            <p:spPr>
              <a:xfrm>
                <a:off x="3059564" y="3204932"/>
                <a:ext cx="1557279" cy="615553"/>
              </a:xfrm>
              <a:prstGeom prst="rect">
                <a:avLst/>
              </a:prstGeom>
              <a:noFill/>
            </p:spPr>
            <p:txBody>
              <a:bodyPr wrap="square">
                <a:spAutoFit/>
              </a:bodyPr>
              <a:lstStyle/>
              <a:p>
                <a:r>
                  <a:rPr lang="pt-BR" b="1" dirty="0">
                    <a:effectLst/>
                  </a:rPr>
                  <a:t>Microsoft</a:t>
                </a:r>
              </a:p>
              <a:p>
                <a:r>
                  <a:rPr lang="pt-BR" sz="1600" b="0" i="0" dirty="0">
                    <a:solidFill>
                      <a:schemeClr val="bg2">
                        <a:lumMod val="25000"/>
                      </a:schemeClr>
                    </a:solidFill>
                    <a:effectLst/>
                    <a:latin typeface="+mj-lt"/>
                  </a:rPr>
                  <a:t>DOS e Windows.</a:t>
                </a:r>
                <a:endParaRPr lang="pt-BR" sz="1600" b="1" dirty="0">
                  <a:solidFill>
                    <a:schemeClr val="bg2">
                      <a:lumMod val="25000"/>
                    </a:schemeClr>
                  </a:solidFill>
                  <a:latin typeface="+mj-lt"/>
                </a:endParaRPr>
              </a:p>
            </p:txBody>
          </p:sp>
          <p:pic>
            <p:nvPicPr>
              <p:cNvPr id="16" name="Imagem 15">
                <a:extLst>
                  <a:ext uri="{FF2B5EF4-FFF2-40B4-BE49-F238E27FC236}">
                    <a16:creationId xmlns:a16="http://schemas.microsoft.com/office/drawing/2014/main" id="{54F838B4-85F4-3699-49B2-24BD6D6843B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059564" y="1723300"/>
                <a:ext cx="2324836" cy="1302429"/>
              </a:xfrm>
              <a:prstGeom prst="rect">
                <a:avLst/>
              </a:prstGeom>
            </p:spPr>
          </p:pic>
        </p:grpSp>
        <p:grpSp>
          <p:nvGrpSpPr>
            <p:cNvPr id="5" name="Agrupar 4">
              <a:extLst>
                <a:ext uri="{FF2B5EF4-FFF2-40B4-BE49-F238E27FC236}">
                  <a16:creationId xmlns:a16="http://schemas.microsoft.com/office/drawing/2014/main" id="{CB3AA406-408E-9477-725E-0C044671548E}"/>
                </a:ext>
              </a:extLst>
            </p:cNvPr>
            <p:cNvGrpSpPr/>
            <p:nvPr/>
          </p:nvGrpSpPr>
          <p:grpSpPr>
            <a:xfrm>
              <a:off x="4998252" y="1755050"/>
              <a:ext cx="2324838" cy="2588646"/>
              <a:chOff x="3059562" y="1723300"/>
              <a:chExt cx="2324838" cy="2588646"/>
            </a:xfrm>
          </p:grpSpPr>
          <p:sp>
            <p:nvSpPr>
              <p:cNvPr id="11" name="Retângulo: Cantos Arredondados 10">
                <a:extLst>
                  <a:ext uri="{FF2B5EF4-FFF2-40B4-BE49-F238E27FC236}">
                    <a16:creationId xmlns:a16="http://schemas.microsoft.com/office/drawing/2014/main" id="{CD9DAEB7-F258-E3C1-CCC3-91E3DD6E8AAC}"/>
                  </a:ext>
                </a:extLst>
              </p:cNvPr>
              <p:cNvSpPr/>
              <p:nvPr/>
            </p:nvSpPr>
            <p:spPr>
              <a:xfrm>
                <a:off x="3059563" y="2256866"/>
                <a:ext cx="2324836" cy="205508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FDBC628E-60AD-B1D8-4B26-F57D9A74771E}"/>
                  </a:ext>
                </a:extLst>
              </p:cNvPr>
              <p:cNvSpPr txBox="1"/>
              <p:nvPr/>
            </p:nvSpPr>
            <p:spPr>
              <a:xfrm>
                <a:off x="3059562" y="3202256"/>
                <a:ext cx="2164553" cy="615553"/>
              </a:xfrm>
              <a:prstGeom prst="rect">
                <a:avLst/>
              </a:prstGeom>
              <a:noFill/>
            </p:spPr>
            <p:txBody>
              <a:bodyPr wrap="square">
                <a:spAutoFit/>
              </a:bodyPr>
              <a:lstStyle/>
              <a:p>
                <a:r>
                  <a:rPr lang="pt-BR" b="1" dirty="0">
                    <a:effectLst/>
                  </a:rPr>
                  <a:t>Apple</a:t>
                </a:r>
              </a:p>
              <a:p>
                <a:r>
                  <a:rPr lang="it-IT" sz="1600" b="0" dirty="0">
                    <a:solidFill>
                      <a:schemeClr val="bg2">
                        <a:lumMod val="25000"/>
                      </a:schemeClr>
                    </a:solidFill>
                    <a:effectLst/>
                    <a:latin typeface="+mj-lt"/>
                  </a:rPr>
                  <a:t>PCs, iPods e iPads.</a:t>
                </a:r>
                <a:endParaRPr lang="pt-BR" sz="1600" b="1" dirty="0">
                  <a:solidFill>
                    <a:schemeClr val="bg2">
                      <a:lumMod val="25000"/>
                    </a:schemeClr>
                  </a:solidFill>
                  <a:latin typeface="+mj-lt"/>
                </a:endParaRPr>
              </a:p>
            </p:txBody>
          </p:sp>
          <p:pic>
            <p:nvPicPr>
              <p:cNvPr id="13" name="Imagem 12">
                <a:extLst>
                  <a:ext uri="{FF2B5EF4-FFF2-40B4-BE49-F238E27FC236}">
                    <a16:creationId xmlns:a16="http://schemas.microsoft.com/office/drawing/2014/main" id="{6F7A7F65-B0B0-4B86-12E6-F659F29F970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59564" y="1723300"/>
                <a:ext cx="2324836" cy="1302429"/>
              </a:xfrm>
              <a:prstGeom prst="rect">
                <a:avLst/>
              </a:prstGeom>
            </p:spPr>
          </p:pic>
        </p:grpSp>
        <p:grpSp>
          <p:nvGrpSpPr>
            <p:cNvPr id="6" name="Agrupar 5">
              <a:extLst>
                <a:ext uri="{FF2B5EF4-FFF2-40B4-BE49-F238E27FC236}">
                  <a16:creationId xmlns:a16="http://schemas.microsoft.com/office/drawing/2014/main" id="{A421A9CC-4326-C38B-4819-AFD80C6429DA}"/>
                </a:ext>
              </a:extLst>
            </p:cNvPr>
            <p:cNvGrpSpPr/>
            <p:nvPr/>
          </p:nvGrpSpPr>
          <p:grpSpPr>
            <a:xfrm>
              <a:off x="8328492" y="1750128"/>
              <a:ext cx="2495533" cy="2593568"/>
              <a:chOff x="3059564" y="1725119"/>
              <a:chExt cx="2495533" cy="2593568"/>
            </a:xfrm>
          </p:grpSpPr>
          <p:sp>
            <p:nvSpPr>
              <p:cNvPr id="8" name="Retângulo: Cantos Arredondados 7">
                <a:extLst>
                  <a:ext uri="{FF2B5EF4-FFF2-40B4-BE49-F238E27FC236}">
                    <a16:creationId xmlns:a16="http://schemas.microsoft.com/office/drawing/2014/main" id="{74002048-294F-415C-1BAB-CA3B2BE205F4}"/>
                  </a:ext>
                </a:extLst>
              </p:cNvPr>
              <p:cNvSpPr/>
              <p:nvPr/>
            </p:nvSpPr>
            <p:spPr>
              <a:xfrm>
                <a:off x="3059565" y="2256867"/>
                <a:ext cx="2426584" cy="206182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A0E56147-F771-FDCF-2776-57ABB76F0946}"/>
                  </a:ext>
                </a:extLst>
              </p:cNvPr>
              <p:cNvSpPr txBox="1"/>
              <p:nvPr/>
            </p:nvSpPr>
            <p:spPr>
              <a:xfrm>
                <a:off x="3128513" y="3210691"/>
                <a:ext cx="2426584" cy="1107996"/>
              </a:xfrm>
              <a:prstGeom prst="rect">
                <a:avLst/>
              </a:prstGeom>
              <a:noFill/>
            </p:spPr>
            <p:txBody>
              <a:bodyPr wrap="square">
                <a:spAutoFit/>
              </a:bodyPr>
              <a:lstStyle/>
              <a:p>
                <a:r>
                  <a:rPr lang="pt-BR" b="1" dirty="0">
                    <a:effectLst/>
                  </a:rPr>
                  <a:t>Amazon</a:t>
                </a:r>
              </a:p>
              <a:p>
                <a:r>
                  <a:rPr lang="pt-BR" sz="1600" b="0" i="0" dirty="0">
                    <a:solidFill>
                      <a:schemeClr val="bg2">
                        <a:lumMod val="25000"/>
                      </a:schemeClr>
                    </a:solidFill>
                    <a:effectLst/>
                    <a:latin typeface="+mj-lt"/>
                  </a:rPr>
                  <a:t>Sistema de vendas on-line com grande qualidade de serviço e sem lojas físicas.</a:t>
                </a:r>
                <a:endParaRPr lang="pt-BR" sz="1600" b="1" dirty="0">
                  <a:solidFill>
                    <a:schemeClr val="bg2">
                      <a:lumMod val="25000"/>
                    </a:schemeClr>
                  </a:solidFill>
                  <a:latin typeface="+mj-lt"/>
                </a:endParaRPr>
              </a:p>
            </p:txBody>
          </p:sp>
          <p:pic>
            <p:nvPicPr>
              <p:cNvPr id="10" name="Imagem 9">
                <a:extLst>
                  <a:ext uri="{FF2B5EF4-FFF2-40B4-BE49-F238E27FC236}">
                    <a16:creationId xmlns:a16="http://schemas.microsoft.com/office/drawing/2014/main" id="{BDDC9D2D-A4C7-BDE2-1AA4-92A63EED48E8}"/>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3059564" y="1725119"/>
                <a:ext cx="2426584" cy="1298791"/>
              </a:xfrm>
              <a:prstGeom prst="rect">
                <a:avLst/>
              </a:prstGeom>
            </p:spPr>
          </p:pic>
        </p:grpSp>
      </p:grpSp>
      <p:grpSp>
        <p:nvGrpSpPr>
          <p:cNvPr id="17" name="Agrupar 16">
            <a:extLst>
              <a:ext uri="{FF2B5EF4-FFF2-40B4-BE49-F238E27FC236}">
                <a16:creationId xmlns:a16="http://schemas.microsoft.com/office/drawing/2014/main" id="{0097C37B-C3F7-4089-BFED-E47BE69EC9EA}"/>
              </a:ext>
            </a:extLst>
          </p:cNvPr>
          <p:cNvGrpSpPr/>
          <p:nvPr/>
        </p:nvGrpSpPr>
        <p:grpSpPr>
          <a:xfrm>
            <a:off x="3039815" y="3940440"/>
            <a:ext cx="5655076" cy="2412735"/>
            <a:chOff x="4998253" y="1750128"/>
            <a:chExt cx="5655076" cy="2412735"/>
          </a:xfrm>
        </p:grpSpPr>
        <p:grpSp>
          <p:nvGrpSpPr>
            <p:cNvPr id="18" name="Agrupar 17">
              <a:extLst>
                <a:ext uri="{FF2B5EF4-FFF2-40B4-BE49-F238E27FC236}">
                  <a16:creationId xmlns:a16="http://schemas.microsoft.com/office/drawing/2014/main" id="{750253BC-4E9A-59FF-788E-9D1238B02E9C}"/>
                </a:ext>
              </a:extLst>
            </p:cNvPr>
            <p:cNvGrpSpPr/>
            <p:nvPr/>
          </p:nvGrpSpPr>
          <p:grpSpPr>
            <a:xfrm>
              <a:off x="4998253" y="1756869"/>
              <a:ext cx="2324837" cy="2405994"/>
              <a:chOff x="3059563" y="1725119"/>
              <a:chExt cx="2324837" cy="2405994"/>
            </a:xfrm>
          </p:grpSpPr>
          <p:sp>
            <p:nvSpPr>
              <p:cNvPr id="23" name="Retângulo: Cantos Arredondados 22">
                <a:extLst>
                  <a:ext uri="{FF2B5EF4-FFF2-40B4-BE49-F238E27FC236}">
                    <a16:creationId xmlns:a16="http://schemas.microsoft.com/office/drawing/2014/main" id="{D7A91728-F438-7AF3-2E72-98611655F69B}"/>
                  </a:ext>
                </a:extLst>
              </p:cNvPr>
              <p:cNvSpPr/>
              <p:nvPr/>
            </p:nvSpPr>
            <p:spPr>
              <a:xfrm>
                <a:off x="3059563" y="2256867"/>
                <a:ext cx="2324836" cy="187424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aixaDeTexto 23">
                <a:extLst>
                  <a:ext uri="{FF2B5EF4-FFF2-40B4-BE49-F238E27FC236}">
                    <a16:creationId xmlns:a16="http://schemas.microsoft.com/office/drawing/2014/main" id="{5EB33DD9-15AB-17AC-106E-ACB28877FB90}"/>
                  </a:ext>
                </a:extLst>
              </p:cNvPr>
              <p:cNvSpPr txBox="1"/>
              <p:nvPr/>
            </p:nvSpPr>
            <p:spPr>
              <a:xfrm>
                <a:off x="3139488" y="3189964"/>
                <a:ext cx="2164553" cy="861774"/>
              </a:xfrm>
              <a:prstGeom prst="rect">
                <a:avLst/>
              </a:prstGeom>
              <a:noFill/>
            </p:spPr>
            <p:txBody>
              <a:bodyPr wrap="square">
                <a:spAutoFit/>
              </a:bodyPr>
              <a:lstStyle/>
              <a:p>
                <a:r>
                  <a:rPr lang="pt-BR" b="1" dirty="0" err="1">
                    <a:effectLst/>
                  </a:rPr>
                  <a:t>Alphabet</a:t>
                </a:r>
                <a:endParaRPr lang="pt-BR" b="1" dirty="0">
                  <a:effectLst/>
                </a:endParaRPr>
              </a:p>
              <a:p>
                <a:r>
                  <a:rPr lang="pt-BR" sz="1600" dirty="0">
                    <a:solidFill>
                      <a:schemeClr val="bg2">
                        <a:lumMod val="25000"/>
                      </a:schemeClr>
                    </a:solidFill>
                    <a:latin typeface="+mj-lt"/>
                  </a:rPr>
                  <a:t>Mecanismo de busca na internet (Google).</a:t>
                </a:r>
              </a:p>
            </p:txBody>
          </p:sp>
          <p:pic>
            <p:nvPicPr>
              <p:cNvPr id="25" name="Imagem 24">
                <a:extLst>
                  <a:ext uri="{FF2B5EF4-FFF2-40B4-BE49-F238E27FC236}">
                    <a16:creationId xmlns:a16="http://schemas.microsoft.com/office/drawing/2014/main" id="{E034B4BF-9EDA-CEA7-B5C1-A2185BB70A5B}"/>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3059564" y="1725119"/>
                <a:ext cx="2324836" cy="1298791"/>
              </a:xfrm>
              <a:prstGeom prst="rect">
                <a:avLst/>
              </a:prstGeom>
            </p:spPr>
          </p:pic>
        </p:grpSp>
        <p:grpSp>
          <p:nvGrpSpPr>
            <p:cNvPr id="19" name="Agrupar 18">
              <a:extLst>
                <a:ext uri="{FF2B5EF4-FFF2-40B4-BE49-F238E27FC236}">
                  <a16:creationId xmlns:a16="http://schemas.microsoft.com/office/drawing/2014/main" id="{50090D95-8EA0-6AEA-1B4E-2F540054EF45}"/>
                </a:ext>
              </a:extLst>
            </p:cNvPr>
            <p:cNvGrpSpPr/>
            <p:nvPr/>
          </p:nvGrpSpPr>
          <p:grpSpPr>
            <a:xfrm>
              <a:off x="8328492" y="1750128"/>
              <a:ext cx="2324837" cy="2412735"/>
              <a:chOff x="3059564" y="1725119"/>
              <a:chExt cx="2324837" cy="2412735"/>
            </a:xfrm>
          </p:grpSpPr>
          <p:sp>
            <p:nvSpPr>
              <p:cNvPr id="20" name="Retângulo: Cantos Arredondados 19">
                <a:extLst>
                  <a:ext uri="{FF2B5EF4-FFF2-40B4-BE49-F238E27FC236}">
                    <a16:creationId xmlns:a16="http://schemas.microsoft.com/office/drawing/2014/main" id="{4D3980F8-AC55-AA96-37E6-B6B07A005AEE}"/>
                  </a:ext>
                </a:extLst>
              </p:cNvPr>
              <p:cNvSpPr/>
              <p:nvPr/>
            </p:nvSpPr>
            <p:spPr>
              <a:xfrm>
                <a:off x="3059565" y="2256868"/>
                <a:ext cx="2324836" cy="188098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D3DB8357-2D12-4790-463F-65609AD190ED}"/>
                  </a:ext>
                </a:extLst>
              </p:cNvPr>
              <p:cNvSpPr txBox="1"/>
              <p:nvPr/>
            </p:nvSpPr>
            <p:spPr>
              <a:xfrm>
                <a:off x="3059564" y="3196705"/>
                <a:ext cx="2324837" cy="615553"/>
              </a:xfrm>
              <a:prstGeom prst="rect">
                <a:avLst/>
              </a:prstGeom>
              <a:noFill/>
            </p:spPr>
            <p:txBody>
              <a:bodyPr wrap="square">
                <a:spAutoFit/>
              </a:bodyPr>
              <a:lstStyle/>
              <a:p>
                <a:r>
                  <a:rPr lang="pt-BR" b="1" dirty="0">
                    <a:effectLst/>
                  </a:rPr>
                  <a:t>Facebook</a:t>
                </a:r>
              </a:p>
              <a:p>
                <a:r>
                  <a:rPr lang="pt-BR" sz="1600" b="0" i="0" dirty="0">
                    <a:solidFill>
                      <a:schemeClr val="bg2">
                        <a:lumMod val="25000"/>
                      </a:schemeClr>
                    </a:solidFill>
                    <a:effectLst/>
                    <a:latin typeface="+mj-lt"/>
                  </a:rPr>
                  <a:t>Redes sociais.</a:t>
                </a:r>
                <a:endParaRPr lang="pt-BR" sz="1600" b="1" dirty="0">
                  <a:solidFill>
                    <a:schemeClr val="bg2">
                      <a:lumMod val="25000"/>
                    </a:schemeClr>
                  </a:solidFill>
                  <a:latin typeface="+mj-lt"/>
                </a:endParaRPr>
              </a:p>
            </p:txBody>
          </p:sp>
          <p:pic>
            <p:nvPicPr>
              <p:cNvPr id="22" name="Imagem 21">
                <a:extLst>
                  <a:ext uri="{FF2B5EF4-FFF2-40B4-BE49-F238E27FC236}">
                    <a16:creationId xmlns:a16="http://schemas.microsoft.com/office/drawing/2014/main" id="{90DAF766-E833-9BC4-DBEB-E483E8F1EF44}"/>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3059564" y="1725119"/>
                <a:ext cx="2324835" cy="1298791"/>
              </a:xfrm>
              <a:prstGeom prst="rect">
                <a:avLst/>
              </a:prstGeom>
            </p:spPr>
          </p:pic>
        </p:grpSp>
      </p:grpSp>
    </p:spTree>
    <p:extLst>
      <p:ext uri="{BB962C8B-B14F-4D97-AF65-F5344CB8AC3E}">
        <p14:creationId xmlns:p14="http://schemas.microsoft.com/office/powerpoint/2010/main" val="957758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 sistema operacional</a:t>
            </a:r>
          </a:p>
        </p:txBody>
      </p:sp>
      <p:sp>
        <p:nvSpPr>
          <p:cNvPr id="3" name="CaixaDeTexto 2">
            <a:extLst>
              <a:ext uri="{FF2B5EF4-FFF2-40B4-BE49-F238E27FC236}">
                <a16:creationId xmlns:a16="http://schemas.microsoft.com/office/drawing/2014/main" id="{77916FB2-A36F-E774-1370-4A28F7186EFA}"/>
              </a:ext>
            </a:extLst>
          </p:cNvPr>
          <p:cNvSpPr txBox="1"/>
          <p:nvPr/>
        </p:nvSpPr>
        <p:spPr>
          <a:xfrm>
            <a:off x="1019175" y="2985036"/>
            <a:ext cx="9753601"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solidFill>
                  <a:schemeClr val="bg2">
                    <a:lumMod val="25000"/>
                  </a:schemeClr>
                </a:solidFill>
                <a:latin typeface="Calibri" panose="020F0502020204030204"/>
              </a:rPr>
              <a:t>O</a:t>
            </a:r>
            <a:r>
              <a:rPr kumimoji="0" lang="pt-BR" sz="1800" b="0" i="0" u="none" strike="noStrike" kern="1200" cap="none" spc="0" normalizeH="0" baseline="0" noProof="0" dirty="0">
                <a:ln>
                  <a:noFill/>
                </a:ln>
                <a:solidFill>
                  <a:schemeClr val="bg2">
                    <a:lumMod val="25000"/>
                  </a:schemeClr>
                </a:solidFill>
                <a:effectLst/>
                <a:uLnTx/>
                <a:uFillTx/>
                <a:latin typeface="Calibri" panose="020F0502020204030204"/>
                <a:ea typeface="+mn-ea"/>
                <a:cs typeface="+mn-cs"/>
              </a:rPr>
              <a:t> sistema operacional (OS) é um dos principais – e o mais conhecido – softwares de sistema.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dirty="0">
              <a:solidFill>
                <a:schemeClr val="bg2">
                  <a:lumMod val="25000"/>
                </a:schemeClr>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800" b="0" i="0" u="none" strike="noStrike" kern="1200" cap="none" spc="0" normalizeH="0" baseline="0" noProof="0" dirty="0">
                <a:ln>
                  <a:noFill/>
                </a:ln>
                <a:solidFill>
                  <a:schemeClr val="bg2">
                    <a:lumMod val="25000"/>
                  </a:schemeClr>
                </a:solidFill>
                <a:effectLst/>
                <a:uLnTx/>
                <a:uFillTx/>
                <a:latin typeface="Calibri" panose="020F0502020204030204"/>
                <a:ea typeface="+mn-ea"/>
                <a:cs typeface="+mn-cs"/>
              </a:rPr>
              <a:t>Responsável por conhecer o hardware instalado no computador, ele possui diversas funções importantes.</a:t>
            </a:r>
          </a:p>
        </p:txBody>
      </p:sp>
    </p:spTree>
    <p:extLst>
      <p:ext uri="{BB962C8B-B14F-4D97-AF65-F5344CB8AC3E}">
        <p14:creationId xmlns:p14="http://schemas.microsoft.com/office/powerpoint/2010/main" val="1924379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ço Reservado para Imagem 2" descr="Teclado de computador&#10;&#10;Descrição gerada automaticamente">
            <a:extLst>
              <a:ext uri="{FF2B5EF4-FFF2-40B4-BE49-F238E27FC236}">
                <a16:creationId xmlns:a16="http://schemas.microsoft.com/office/drawing/2014/main" id="{07DC22C2-891C-340B-FD4E-B615B2D39577}"/>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8148638" y="-1"/>
            <a:ext cx="4043362" cy="6857999"/>
          </a:xfrm>
        </p:spPr>
      </p:pic>
      <p:sp>
        <p:nvSpPr>
          <p:cNvPr id="8" name="Espaço Reservado para Texto 7">
            <a:extLst>
              <a:ext uri="{FF2B5EF4-FFF2-40B4-BE49-F238E27FC236}">
                <a16:creationId xmlns:a16="http://schemas.microsoft.com/office/drawing/2014/main" id="{4BAA6DA1-7BF1-A712-E66C-CDC3F6D07E06}"/>
              </a:ext>
            </a:extLst>
          </p:cNvPr>
          <p:cNvSpPr>
            <a:spLocks noGrp="1"/>
          </p:cNvSpPr>
          <p:nvPr>
            <p:ph type="body" sz="quarter" idx="11"/>
          </p:nvPr>
        </p:nvSpPr>
        <p:spPr/>
        <p:txBody>
          <a:bodyPr/>
          <a:lstStyle/>
          <a:p>
            <a:r>
              <a:rPr lang="pt-BR" dirty="0"/>
              <a:t>Base Computacional</a:t>
            </a:r>
          </a:p>
        </p:txBody>
      </p:sp>
    </p:spTree>
    <p:extLst>
      <p:ext uri="{BB962C8B-B14F-4D97-AF65-F5344CB8AC3E}">
        <p14:creationId xmlns:p14="http://schemas.microsoft.com/office/powerpoint/2010/main" val="2628424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Funções do sistema operacional</a:t>
            </a:r>
          </a:p>
        </p:txBody>
      </p:sp>
      <p:sp>
        <p:nvSpPr>
          <p:cNvPr id="3" name="CaixaDeTexto 2">
            <a:extLst>
              <a:ext uri="{FF2B5EF4-FFF2-40B4-BE49-F238E27FC236}">
                <a16:creationId xmlns:a16="http://schemas.microsoft.com/office/drawing/2014/main" id="{77916FB2-A36F-E774-1370-4A28F7186EFA}"/>
              </a:ext>
            </a:extLst>
          </p:cNvPr>
          <p:cNvSpPr txBox="1"/>
          <p:nvPr/>
        </p:nvSpPr>
        <p:spPr>
          <a:xfrm>
            <a:off x="1019174" y="1409454"/>
            <a:ext cx="9753601"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pt-BR" dirty="0">
                <a:solidFill>
                  <a:schemeClr val="bg2">
                    <a:lumMod val="25000"/>
                  </a:schemeClr>
                </a:solidFill>
                <a:latin typeface="+mj-lt"/>
              </a:rPr>
              <a:t>A</a:t>
            </a:r>
            <a:r>
              <a:rPr lang="pt-BR" b="0" i="0" dirty="0">
                <a:solidFill>
                  <a:schemeClr val="bg2">
                    <a:lumMod val="25000"/>
                  </a:schemeClr>
                </a:solidFill>
                <a:effectLst/>
                <a:latin typeface="+mj-lt"/>
              </a:rPr>
              <a:t>lgumas funções do OS:</a:t>
            </a:r>
            <a:endParaRPr kumimoji="0" lang="pt-BR" sz="1800" b="0" i="0" u="none" strike="noStrike" kern="1200" cap="none" spc="0" normalizeH="0" baseline="0" noProof="0" dirty="0">
              <a:ln>
                <a:noFill/>
              </a:ln>
              <a:solidFill>
                <a:schemeClr val="bg2">
                  <a:lumMod val="25000"/>
                </a:schemeClr>
              </a:solidFill>
              <a:effectLst/>
              <a:uLnTx/>
              <a:uFillTx/>
              <a:latin typeface="+mj-lt"/>
              <a:ea typeface="+mn-ea"/>
              <a:cs typeface="+mn-cs"/>
            </a:endParaRPr>
          </a:p>
        </p:txBody>
      </p:sp>
      <p:grpSp>
        <p:nvGrpSpPr>
          <p:cNvPr id="5" name="Agrupar 4">
            <a:extLst>
              <a:ext uri="{FF2B5EF4-FFF2-40B4-BE49-F238E27FC236}">
                <a16:creationId xmlns:a16="http://schemas.microsoft.com/office/drawing/2014/main" id="{6492C78E-EED5-7918-3ED3-359691E08CA6}"/>
              </a:ext>
            </a:extLst>
          </p:cNvPr>
          <p:cNvGrpSpPr/>
          <p:nvPr/>
        </p:nvGrpSpPr>
        <p:grpSpPr>
          <a:xfrm>
            <a:off x="1019174" y="1919491"/>
            <a:ext cx="10048876" cy="1042784"/>
            <a:chOff x="2873374" y="1676603"/>
            <a:chExt cx="6568882" cy="1042784"/>
          </a:xfrm>
        </p:grpSpPr>
        <p:sp>
          <p:nvSpPr>
            <p:cNvPr id="12" name="Retângulo: Cantos Arredondados 11">
              <a:extLst>
                <a:ext uri="{FF2B5EF4-FFF2-40B4-BE49-F238E27FC236}">
                  <a16:creationId xmlns:a16="http://schemas.microsoft.com/office/drawing/2014/main" id="{1507575F-3234-09D1-60F4-8ABE26671B60}"/>
                </a:ext>
              </a:extLst>
            </p:cNvPr>
            <p:cNvSpPr/>
            <p:nvPr/>
          </p:nvSpPr>
          <p:spPr>
            <a:xfrm>
              <a:off x="2873374" y="1676603"/>
              <a:ext cx="6568882" cy="104278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CaixaDeTexto 13">
              <a:extLst>
                <a:ext uri="{FF2B5EF4-FFF2-40B4-BE49-F238E27FC236}">
                  <a16:creationId xmlns:a16="http://schemas.microsoft.com/office/drawing/2014/main" id="{CF8ED1A7-527F-ACE1-3D4A-52ED491B7558}"/>
                </a:ext>
              </a:extLst>
            </p:cNvPr>
            <p:cNvSpPr txBox="1"/>
            <p:nvPr/>
          </p:nvSpPr>
          <p:spPr>
            <a:xfrm>
              <a:off x="3007802" y="2013939"/>
              <a:ext cx="573709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Servir como uma camada de abstração entre o hardware e a aplicação do usuário.</a:t>
              </a:r>
            </a:p>
          </p:txBody>
        </p:sp>
      </p:grpSp>
      <p:grpSp>
        <p:nvGrpSpPr>
          <p:cNvPr id="15" name="Agrupar 14">
            <a:extLst>
              <a:ext uri="{FF2B5EF4-FFF2-40B4-BE49-F238E27FC236}">
                <a16:creationId xmlns:a16="http://schemas.microsoft.com/office/drawing/2014/main" id="{2A0361C9-C83A-D5E9-5E91-7A49D31CA54E}"/>
              </a:ext>
            </a:extLst>
          </p:cNvPr>
          <p:cNvGrpSpPr/>
          <p:nvPr/>
        </p:nvGrpSpPr>
        <p:grpSpPr>
          <a:xfrm>
            <a:off x="1019174" y="3249423"/>
            <a:ext cx="10048876" cy="1042784"/>
            <a:chOff x="2873374" y="1676603"/>
            <a:chExt cx="6568882" cy="1042784"/>
          </a:xfrm>
        </p:grpSpPr>
        <p:sp>
          <p:nvSpPr>
            <p:cNvPr id="16" name="Retângulo: Cantos Arredondados 15">
              <a:extLst>
                <a:ext uri="{FF2B5EF4-FFF2-40B4-BE49-F238E27FC236}">
                  <a16:creationId xmlns:a16="http://schemas.microsoft.com/office/drawing/2014/main" id="{9D7FCEDD-2ED4-525D-2710-10616B46ECC5}"/>
                </a:ext>
              </a:extLst>
            </p:cNvPr>
            <p:cNvSpPr/>
            <p:nvPr/>
          </p:nvSpPr>
          <p:spPr>
            <a:xfrm>
              <a:off x="2873374" y="1676603"/>
              <a:ext cx="6568882" cy="104278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CaixaDeTexto 16">
              <a:extLst>
                <a:ext uri="{FF2B5EF4-FFF2-40B4-BE49-F238E27FC236}">
                  <a16:creationId xmlns:a16="http://schemas.microsoft.com/office/drawing/2014/main" id="{845E87F7-FF2B-AB18-BBF9-52544A52C981}"/>
                </a:ext>
              </a:extLst>
            </p:cNvPr>
            <p:cNvSpPr txBox="1"/>
            <p:nvPr/>
          </p:nvSpPr>
          <p:spPr>
            <a:xfrm>
              <a:off x="3007803" y="1881187"/>
              <a:ext cx="573709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Cuidar da alocação do armazenamento e da memória principal. Ao pedir para executar um programa, o OS deve alocar espaço na memória tanto para ele quanto para os dados que ele precisará manipular.</a:t>
              </a:r>
            </a:p>
          </p:txBody>
        </p:sp>
      </p:grpSp>
      <p:grpSp>
        <p:nvGrpSpPr>
          <p:cNvPr id="18" name="Agrupar 17">
            <a:extLst>
              <a:ext uri="{FF2B5EF4-FFF2-40B4-BE49-F238E27FC236}">
                <a16:creationId xmlns:a16="http://schemas.microsoft.com/office/drawing/2014/main" id="{5ECC278C-A0D6-A51B-993A-0EE502BE08AD}"/>
              </a:ext>
            </a:extLst>
          </p:cNvPr>
          <p:cNvGrpSpPr/>
          <p:nvPr/>
        </p:nvGrpSpPr>
        <p:grpSpPr>
          <a:xfrm>
            <a:off x="1019174" y="4579355"/>
            <a:ext cx="10048876" cy="1042784"/>
            <a:chOff x="2873374" y="1676603"/>
            <a:chExt cx="6568882" cy="1042784"/>
          </a:xfrm>
        </p:grpSpPr>
        <p:sp>
          <p:nvSpPr>
            <p:cNvPr id="19" name="Retângulo: Cantos Arredondados 18">
              <a:extLst>
                <a:ext uri="{FF2B5EF4-FFF2-40B4-BE49-F238E27FC236}">
                  <a16:creationId xmlns:a16="http://schemas.microsoft.com/office/drawing/2014/main" id="{908AD3C3-BEA9-12D4-9BDB-7F05A8B2CA94}"/>
                </a:ext>
              </a:extLst>
            </p:cNvPr>
            <p:cNvSpPr/>
            <p:nvPr/>
          </p:nvSpPr>
          <p:spPr>
            <a:xfrm>
              <a:off x="2873374" y="1676603"/>
              <a:ext cx="6568882" cy="104278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CaixaDeTexto 19">
              <a:extLst>
                <a:ext uri="{FF2B5EF4-FFF2-40B4-BE49-F238E27FC236}">
                  <a16:creationId xmlns:a16="http://schemas.microsoft.com/office/drawing/2014/main" id="{83F96F5F-825F-2E9A-5098-C4A8B81FE8CF}"/>
                </a:ext>
              </a:extLst>
            </p:cNvPr>
            <p:cNvSpPr txBox="1"/>
            <p:nvPr/>
          </p:nvSpPr>
          <p:spPr>
            <a:xfrm>
              <a:off x="3007803" y="1881187"/>
              <a:ext cx="573709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Nos computadores atuais, diversos programas executam simultaneamente. Por uma solicitação do usuário, alguns o fazem em primeiro plano, enquanto outros rodam em segundo (ou em background). </a:t>
              </a:r>
            </a:p>
          </p:txBody>
        </p:sp>
      </p:grpSp>
    </p:spTree>
    <p:extLst>
      <p:ext uri="{BB962C8B-B14F-4D97-AF65-F5344CB8AC3E}">
        <p14:creationId xmlns:p14="http://schemas.microsoft.com/office/powerpoint/2010/main" val="359318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Funções do sistema operacional</a:t>
            </a:r>
          </a:p>
        </p:txBody>
      </p:sp>
      <p:sp>
        <p:nvSpPr>
          <p:cNvPr id="3" name="CaixaDeTexto 2">
            <a:extLst>
              <a:ext uri="{FF2B5EF4-FFF2-40B4-BE49-F238E27FC236}">
                <a16:creationId xmlns:a16="http://schemas.microsoft.com/office/drawing/2014/main" id="{77916FB2-A36F-E774-1370-4A28F7186EFA}"/>
              </a:ext>
            </a:extLst>
          </p:cNvPr>
          <p:cNvSpPr txBox="1"/>
          <p:nvPr/>
        </p:nvSpPr>
        <p:spPr>
          <a:xfrm>
            <a:off x="1019174" y="1409454"/>
            <a:ext cx="9753601"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pt-BR" dirty="0">
                <a:solidFill>
                  <a:schemeClr val="bg2">
                    <a:lumMod val="25000"/>
                  </a:schemeClr>
                </a:solidFill>
                <a:latin typeface="+mj-lt"/>
              </a:rPr>
              <a:t>A</a:t>
            </a:r>
            <a:r>
              <a:rPr lang="pt-BR" b="0" i="0" dirty="0">
                <a:solidFill>
                  <a:schemeClr val="bg2">
                    <a:lumMod val="25000"/>
                  </a:schemeClr>
                </a:solidFill>
                <a:effectLst/>
                <a:latin typeface="+mj-lt"/>
              </a:rPr>
              <a:t>lgumas funções do OS:</a:t>
            </a:r>
            <a:endParaRPr kumimoji="0" lang="pt-BR" sz="1800" b="0" i="0" u="none" strike="noStrike" kern="1200" cap="none" spc="0" normalizeH="0" baseline="0" noProof="0" dirty="0">
              <a:ln>
                <a:noFill/>
              </a:ln>
              <a:solidFill>
                <a:schemeClr val="bg2">
                  <a:lumMod val="25000"/>
                </a:schemeClr>
              </a:solidFill>
              <a:effectLst/>
              <a:uLnTx/>
              <a:uFillTx/>
              <a:latin typeface="+mj-lt"/>
              <a:ea typeface="+mn-ea"/>
              <a:cs typeface="+mn-cs"/>
            </a:endParaRPr>
          </a:p>
        </p:txBody>
      </p:sp>
      <p:grpSp>
        <p:nvGrpSpPr>
          <p:cNvPr id="5" name="Agrupar 4">
            <a:extLst>
              <a:ext uri="{FF2B5EF4-FFF2-40B4-BE49-F238E27FC236}">
                <a16:creationId xmlns:a16="http://schemas.microsoft.com/office/drawing/2014/main" id="{6492C78E-EED5-7918-3ED3-359691E08CA6}"/>
              </a:ext>
            </a:extLst>
          </p:cNvPr>
          <p:cNvGrpSpPr/>
          <p:nvPr/>
        </p:nvGrpSpPr>
        <p:grpSpPr>
          <a:xfrm>
            <a:off x="1019174" y="1919491"/>
            <a:ext cx="10048876" cy="1042784"/>
            <a:chOff x="2873374" y="1676603"/>
            <a:chExt cx="6568882" cy="1042784"/>
          </a:xfrm>
        </p:grpSpPr>
        <p:sp>
          <p:nvSpPr>
            <p:cNvPr id="12" name="Retângulo: Cantos Arredondados 11">
              <a:extLst>
                <a:ext uri="{FF2B5EF4-FFF2-40B4-BE49-F238E27FC236}">
                  <a16:creationId xmlns:a16="http://schemas.microsoft.com/office/drawing/2014/main" id="{1507575F-3234-09D1-60F4-8ABE26671B60}"/>
                </a:ext>
              </a:extLst>
            </p:cNvPr>
            <p:cNvSpPr/>
            <p:nvPr/>
          </p:nvSpPr>
          <p:spPr>
            <a:xfrm>
              <a:off x="2873374" y="1676603"/>
              <a:ext cx="6568882" cy="104278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CaixaDeTexto 13">
              <a:extLst>
                <a:ext uri="{FF2B5EF4-FFF2-40B4-BE49-F238E27FC236}">
                  <a16:creationId xmlns:a16="http://schemas.microsoft.com/office/drawing/2014/main" id="{CF8ED1A7-527F-ACE1-3D4A-52ED491B7558}"/>
                </a:ext>
              </a:extLst>
            </p:cNvPr>
            <p:cNvSpPr txBox="1"/>
            <p:nvPr/>
          </p:nvSpPr>
          <p:spPr>
            <a:xfrm>
              <a:off x="3007802" y="2013939"/>
              <a:ext cx="573709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Informar quando e quais programas ganham acesso ao uso do processador.</a:t>
              </a:r>
            </a:p>
          </p:txBody>
        </p:sp>
      </p:grpSp>
      <p:grpSp>
        <p:nvGrpSpPr>
          <p:cNvPr id="15" name="Agrupar 14">
            <a:extLst>
              <a:ext uri="{FF2B5EF4-FFF2-40B4-BE49-F238E27FC236}">
                <a16:creationId xmlns:a16="http://schemas.microsoft.com/office/drawing/2014/main" id="{2A0361C9-C83A-D5E9-5E91-7A49D31CA54E}"/>
              </a:ext>
            </a:extLst>
          </p:cNvPr>
          <p:cNvGrpSpPr/>
          <p:nvPr/>
        </p:nvGrpSpPr>
        <p:grpSpPr>
          <a:xfrm>
            <a:off x="1019174" y="3249423"/>
            <a:ext cx="10048876" cy="2322702"/>
            <a:chOff x="2873374" y="1676603"/>
            <a:chExt cx="6568882" cy="2322702"/>
          </a:xfrm>
        </p:grpSpPr>
        <p:sp>
          <p:nvSpPr>
            <p:cNvPr id="16" name="Retângulo: Cantos Arredondados 15">
              <a:extLst>
                <a:ext uri="{FF2B5EF4-FFF2-40B4-BE49-F238E27FC236}">
                  <a16:creationId xmlns:a16="http://schemas.microsoft.com/office/drawing/2014/main" id="{9D7FCEDD-2ED4-525D-2710-10616B46ECC5}"/>
                </a:ext>
              </a:extLst>
            </p:cNvPr>
            <p:cNvSpPr/>
            <p:nvPr/>
          </p:nvSpPr>
          <p:spPr>
            <a:xfrm>
              <a:off x="2873374" y="1676603"/>
              <a:ext cx="6568882" cy="232270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CaixaDeTexto 16">
              <a:extLst>
                <a:ext uri="{FF2B5EF4-FFF2-40B4-BE49-F238E27FC236}">
                  <a16:creationId xmlns:a16="http://schemas.microsoft.com/office/drawing/2014/main" id="{845E87F7-FF2B-AB18-BBF9-52544A52C981}"/>
                </a:ext>
              </a:extLst>
            </p:cNvPr>
            <p:cNvSpPr txBox="1"/>
            <p:nvPr/>
          </p:nvSpPr>
          <p:spPr>
            <a:xfrm>
              <a:off x="3007803" y="1881187"/>
              <a:ext cx="6368516"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Escolher quando determinados programas devem passar o uso do processador para outro programa. Este subsistema do OS é chamado de escalonador. Como os processadores atuais são normalmente compostos por muitos núcleos, para decidir a alocação de seu tempo a cada programa, o escalonador precisa levar em conta: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Todos os núcleos disponíveis.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pt-BR"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Características de cada programa a ser executado.</a:t>
              </a:r>
            </a:p>
          </p:txBody>
        </p:sp>
      </p:grpSp>
    </p:spTree>
    <p:extLst>
      <p:ext uri="{BB962C8B-B14F-4D97-AF65-F5344CB8AC3E}">
        <p14:creationId xmlns:p14="http://schemas.microsoft.com/office/powerpoint/2010/main" val="3123740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Funções do sistema operacional</a:t>
            </a:r>
          </a:p>
        </p:txBody>
      </p:sp>
      <p:sp>
        <p:nvSpPr>
          <p:cNvPr id="3" name="CaixaDeTexto 2">
            <a:extLst>
              <a:ext uri="{FF2B5EF4-FFF2-40B4-BE49-F238E27FC236}">
                <a16:creationId xmlns:a16="http://schemas.microsoft.com/office/drawing/2014/main" id="{77916FB2-A36F-E774-1370-4A28F7186EFA}"/>
              </a:ext>
            </a:extLst>
          </p:cNvPr>
          <p:cNvSpPr txBox="1"/>
          <p:nvPr/>
        </p:nvSpPr>
        <p:spPr>
          <a:xfrm>
            <a:off x="1019175" y="1666657"/>
            <a:ext cx="9753601" cy="646331"/>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pt-BR" dirty="0">
                <a:solidFill>
                  <a:schemeClr val="bg2">
                    <a:lumMod val="25000"/>
                  </a:schemeClr>
                </a:solidFill>
              </a:rPr>
              <a:t>O Sistema Operacional é um programa intermediário que: gerencia os recursos de hardware do computador, fornece acesso a eles para os demais programas.</a:t>
            </a:r>
            <a:endParaRPr kumimoji="0" lang="pt-BR" sz="1800" b="0" i="0" u="none" strike="noStrike" kern="1200" cap="none" spc="0" normalizeH="0" baseline="0" noProof="0" dirty="0">
              <a:ln>
                <a:noFill/>
              </a:ln>
              <a:solidFill>
                <a:schemeClr val="bg2">
                  <a:lumMod val="25000"/>
                </a:schemeClr>
              </a:solidFill>
              <a:effectLst/>
              <a:uLnTx/>
              <a:uFillTx/>
              <a:ea typeface="+mn-ea"/>
              <a:cs typeface="+mn-cs"/>
            </a:endParaRPr>
          </a:p>
        </p:txBody>
      </p:sp>
      <p:pic>
        <p:nvPicPr>
          <p:cNvPr id="4" name="Imagem 3" descr="Computador ligado sobre uma mesa&#10;&#10;Descrição gerada automaticamente">
            <a:extLst>
              <a:ext uri="{FF2B5EF4-FFF2-40B4-BE49-F238E27FC236}">
                <a16:creationId xmlns:a16="http://schemas.microsoft.com/office/drawing/2014/main" id="{25F6E3E5-B582-C1E8-961B-DD3CBB642E6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264399" y="3218664"/>
            <a:ext cx="3789818" cy="2129111"/>
          </a:xfrm>
          <a:prstGeom prst="rect">
            <a:avLst/>
          </a:prstGeom>
        </p:spPr>
      </p:pic>
      <p:sp>
        <p:nvSpPr>
          <p:cNvPr id="8" name="CaixaDeTexto 7">
            <a:extLst>
              <a:ext uri="{FF2B5EF4-FFF2-40B4-BE49-F238E27FC236}">
                <a16:creationId xmlns:a16="http://schemas.microsoft.com/office/drawing/2014/main" id="{E9B53FD5-D4DE-976B-DBB9-58C4959A0186}"/>
              </a:ext>
            </a:extLst>
          </p:cNvPr>
          <p:cNvSpPr txBox="1"/>
          <p:nvPr/>
        </p:nvSpPr>
        <p:spPr>
          <a:xfrm>
            <a:off x="1137783" y="3325634"/>
            <a:ext cx="5129668" cy="1754326"/>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rPr>
              <a:t>Sistema operacional, peça essencial, carrega após a inicialização.</a:t>
            </a:r>
          </a:p>
          <a:p>
            <a:pPr marL="285750" indent="-285750" algn="l">
              <a:buFont typeface="Arial" panose="020B0604020202020204" pitchFamily="34" charset="0"/>
              <a:buChar char="•"/>
            </a:pPr>
            <a:endParaRPr lang="pt-BR" b="0" i="0" dirty="0">
              <a:solidFill>
                <a:schemeClr val="bg2">
                  <a:lumMod val="25000"/>
                </a:schemeClr>
              </a:solidFill>
              <a:effectLst/>
            </a:endParaRPr>
          </a:p>
          <a:p>
            <a:pPr marL="285750" indent="-285750" algn="l">
              <a:buFont typeface="Arial" panose="020B0604020202020204" pitchFamily="34" charset="0"/>
              <a:buChar char="•"/>
            </a:pPr>
            <a:r>
              <a:rPr lang="pt-BR" b="0" i="0" dirty="0">
                <a:solidFill>
                  <a:schemeClr val="bg2">
                    <a:lumMod val="25000"/>
                  </a:schemeClr>
                </a:solidFill>
                <a:effectLst/>
              </a:rPr>
              <a:t>Antes, o BIOS (Basic Input/Output System) é carregado, armazenado em memória não volátil na </a:t>
            </a:r>
            <a:r>
              <a:rPr lang="pt-BR" b="0" i="0" dirty="0" err="1">
                <a:solidFill>
                  <a:schemeClr val="bg2">
                    <a:lumMod val="25000"/>
                  </a:schemeClr>
                </a:solidFill>
                <a:effectLst/>
              </a:rPr>
              <a:t>placa-mãe</a:t>
            </a:r>
            <a:r>
              <a:rPr lang="pt-BR" b="0" i="0" dirty="0">
                <a:solidFill>
                  <a:schemeClr val="bg2">
                    <a:lumMod val="25000"/>
                  </a:schemeClr>
                </a:solidFill>
                <a:effectLst/>
              </a:rPr>
              <a:t>.</a:t>
            </a:r>
          </a:p>
        </p:txBody>
      </p:sp>
    </p:spTree>
    <p:extLst>
      <p:ext uri="{BB962C8B-B14F-4D97-AF65-F5344CB8AC3E}">
        <p14:creationId xmlns:p14="http://schemas.microsoft.com/office/powerpoint/2010/main" val="3619389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Histórico</a:t>
            </a:r>
          </a:p>
        </p:txBody>
      </p:sp>
      <p:sp>
        <p:nvSpPr>
          <p:cNvPr id="3" name="CaixaDeTexto 2">
            <a:extLst>
              <a:ext uri="{FF2B5EF4-FFF2-40B4-BE49-F238E27FC236}">
                <a16:creationId xmlns:a16="http://schemas.microsoft.com/office/drawing/2014/main" id="{0F7B9512-660A-5ABB-DC73-17D5381BF208}"/>
              </a:ext>
            </a:extLst>
          </p:cNvPr>
          <p:cNvSpPr txBox="1"/>
          <p:nvPr/>
        </p:nvSpPr>
        <p:spPr>
          <a:xfrm>
            <a:off x="1019175" y="2456872"/>
            <a:ext cx="6916176" cy="1754326"/>
          </a:xfrm>
          <a:prstGeom prst="rect">
            <a:avLst/>
          </a:prstGeom>
          <a:noFill/>
        </p:spPr>
        <p:txBody>
          <a:bodyPr wrap="square">
            <a:spAutoFit/>
          </a:bodyPr>
          <a:lstStyle/>
          <a:p>
            <a:r>
              <a:rPr lang="pt-BR" dirty="0">
                <a:solidFill>
                  <a:schemeClr val="bg2">
                    <a:lumMod val="25000"/>
                  </a:schemeClr>
                </a:solidFill>
                <a:effectLst/>
              </a:rPr>
              <a:t>Surge o Unix, um OS de uso geral muito difundido por ter sido distribuído gratuitamente para o setor acadêmico e o público nos Estados Unidos.</a:t>
            </a:r>
          </a:p>
          <a:p>
            <a:endParaRPr lang="pt-BR" dirty="0">
              <a:solidFill>
                <a:schemeClr val="bg2">
                  <a:lumMod val="25000"/>
                </a:schemeClr>
              </a:solidFill>
              <a:effectLst/>
            </a:endParaRPr>
          </a:p>
          <a:p>
            <a:r>
              <a:rPr lang="pt-BR" dirty="0">
                <a:solidFill>
                  <a:schemeClr val="bg2">
                    <a:lumMod val="25000"/>
                  </a:schemeClr>
                </a:solidFill>
                <a:effectLst/>
              </a:rPr>
              <a:t>Como ele não possuía uma interface gráfica, todos os seus comandos eram dados via console a partir de um texto.</a:t>
            </a:r>
            <a:endParaRPr lang="pt-BR" dirty="0">
              <a:solidFill>
                <a:schemeClr val="bg2">
                  <a:lumMod val="25000"/>
                </a:schemeClr>
              </a:solidFill>
            </a:endParaRPr>
          </a:p>
        </p:txBody>
      </p:sp>
      <p:sp>
        <p:nvSpPr>
          <p:cNvPr id="4" name="CaixaDeTexto 3">
            <a:extLst>
              <a:ext uri="{FF2B5EF4-FFF2-40B4-BE49-F238E27FC236}">
                <a16:creationId xmlns:a16="http://schemas.microsoft.com/office/drawing/2014/main" id="{1A064FC9-D66B-47C6-7B46-C0D813ABA6A4}"/>
              </a:ext>
            </a:extLst>
          </p:cNvPr>
          <p:cNvSpPr txBox="1"/>
          <p:nvPr/>
        </p:nvSpPr>
        <p:spPr>
          <a:xfrm>
            <a:off x="1019175" y="1912878"/>
            <a:ext cx="6916176" cy="400110"/>
          </a:xfrm>
          <a:prstGeom prst="rect">
            <a:avLst/>
          </a:prstGeom>
          <a:noFill/>
        </p:spPr>
        <p:txBody>
          <a:bodyPr wrap="square">
            <a:spAutoFit/>
          </a:bodyPr>
          <a:lstStyle/>
          <a:p>
            <a:r>
              <a:rPr lang="pt-BR" sz="2000" b="1" dirty="0">
                <a:effectLst/>
              </a:rPr>
              <a:t>Anos 1970</a:t>
            </a:r>
            <a:endParaRPr lang="pt-BR" sz="2000" b="1" dirty="0"/>
          </a:p>
        </p:txBody>
      </p:sp>
      <p:pic>
        <p:nvPicPr>
          <p:cNvPr id="8" name="Imagem 7">
            <a:extLst>
              <a:ext uri="{FF2B5EF4-FFF2-40B4-BE49-F238E27FC236}">
                <a16:creationId xmlns:a16="http://schemas.microsoft.com/office/drawing/2014/main" id="{BF4A5AEF-A479-F31B-04EF-E944EF5FA7A9}"/>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8333813" y="2502412"/>
            <a:ext cx="2440964" cy="975058"/>
          </a:xfrm>
          <a:prstGeom prst="rect">
            <a:avLst/>
          </a:prstGeom>
        </p:spPr>
      </p:pic>
    </p:spTree>
    <p:extLst>
      <p:ext uri="{BB962C8B-B14F-4D97-AF65-F5344CB8AC3E}">
        <p14:creationId xmlns:p14="http://schemas.microsoft.com/office/powerpoint/2010/main" val="762766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Histórico</a:t>
            </a:r>
          </a:p>
        </p:txBody>
      </p:sp>
      <p:sp>
        <p:nvSpPr>
          <p:cNvPr id="3" name="CaixaDeTexto 2">
            <a:extLst>
              <a:ext uri="{FF2B5EF4-FFF2-40B4-BE49-F238E27FC236}">
                <a16:creationId xmlns:a16="http://schemas.microsoft.com/office/drawing/2014/main" id="{673DA738-F9A4-80D5-C93B-39CA80F07C36}"/>
              </a:ext>
            </a:extLst>
          </p:cNvPr>
          <p:cNvSpPr txBox="1"/>
          <p:nvPr/>
        </p:nvSpPr>
        <p:spPr>
          <a:xfrm>
            <a:off x="1019175" y="2456872"/>
            <a:ext cx="7054288" cy="2308324"/>
          </a:xfrm>
          <a:prstGeom prst="rect">
            <a:avLst/>
          </a:prstGeom>
          <a:noFill/>
        </p:spPr>
        <p:txBody>
          <a:bodyPr wrap="square">
            <a:spAutoFit/>
          </a:bodyPr>
          <a:lstStyle/>
          <a:p>
            <a:pPr algn="l"/>
            <a:r>
              <a:rPr lang="pt-BR" b="0" i="0" dirty="0">
                <a:solidFill>
                  <a:schemeClr val="bg2">
                    <a:lumMod val="25000"/>
                  </a:schemeClr>
                </a:solidFill>
                <a:effectLst/>
              </a:rPr>
              <a:t>Microsoft vende MS-DOS para computadores da IBM. Sistema ganha destaque, alcançando projeção significativa na computação.</a:t>
            </a:r>
          </a:p>
          <a:p>
            <a:endParaRPr lang="pt-BR" dirty="0">
              <a:solidFill>
                <a:schemeClr val="bg2">
                  <a:lumMod val="25000"/>
                </a:schemeClr>
              </a:solidFill>
            </a:endParaRPr>
          </a:p>
          <a:p>
            <a:pPr algn="l"/>
            <a:r>
              <a:rPr lang="pt-BR" dirty="0">
                <a:solidFill>
                  <a:schemeClr val="bg2">
                    <a:lumMod val="25000"/>
                  </a:schemeClr>
                </a:solidFill>
              </a:rPr>
              <a:t>Microsoft: </a:t>
            </a:r>
            <a:r>
              <a:rPr lang="pt-BR" b="0" i="0" dirty="0">
                <a:solidFill>
                  <a:schemeClr val="bg2">
                    <a:lumMod val="25000"/>
                  </a:schemeClr>
                </a:solidFill>
                <a:effectLst/>
              </a:rPr>
              <a:t>Windows destaca-se com novo OS. Permite execução de programas em janelas, alcançando 90%90% do mercado</a:t>
            </a:r>
          </a:p>
          <a:p>
            <a:endParaRPr lang="pt-BR" dirty="0">
              <a:solidFill>
                <a:schemeClr val="bg2">
                  <a:lumMod val="25000"/>
                </a:schemeClr>
              </a:solidFill>
            </a:endParaRPr>
          </a:p>
          <a:p>
            <a:r>
              <a:rPr lang="pt-BR" dirty="0">
                <a:solidFill>
                  <a:schemeClr val="bg2">
                    <a:lumMod val="25000"/>
                  </a:schemeClr>
                </a:solidFill>
              </a:rPr>
              <a:t>Apple: </a:t>
            </a:r>
            <a:r>
              <a:rPr lang="pt-BR" b="0" i="0" dirty="0">
                <a:solidFill>
                  <a:schemeClr val="bg2">
                    <a:lumMod val="25000"/>
                  </a:schemeClr>
                </a:solidFill>
                <a:effectLst/>
              </a:rPr>
              <a:t>Apple lança OS com interface gráfica e ícones para representar programas.</a:t>
            </a:r>
            <a:endParaRPr lang="pt-BR" dirty="0">
              <a:solidFill>
                <a:schemeClr val="bg2">
                  <a:lumMod val="25000"/>
                </a:schemeClr>
              </a:solidFill>
            </a:endParaRPr>
          </a:p>
        </p:txBody>
      </p:sp>
      <p:sp>
        <p:nvSpPr>
          <p:cNvPr id="4" name="CaixaDeTexto 3">
            <a:extLst>
              <a:ext uri="{FF2B5EF4-FFF2-40B4-BE49-F238E27FC236}">
                <a16:creationId xmlns:a16="http://schemas.microsoft.com/office/drawing/2014/main" id="{93DF02F4-CB84-F932-122D-D38AD1E91CD8}"/>
              </a:ext>
            </a:extLst>
          </p:cNvPr>
          <p:cNvSpPr txBox="1"/>
          <p:nvPr/>
        </p:nvSpPr>
        <p:spPr>
          <a:xfrm>
            <a:off x="1019175" y="1912878"/>
            <a:ext cx="6916176" cy="400110"/>
          </a:xfrm>
          <a:prstGeom prst="rect">
            <a:avLst/>
          </a:prstGeom>
          <a:noFill/>
        </p:spPr>
        <p:txBody>
          <a:bodyPr wrap="square">
            <a:spAutoFit/>
          </a:bodyPr>
          <a:lstStyle/>
          <a:p>
            <a:r>
              <a:rPr lang="pt-BR" sz="2000" b="1" dirty="0">
                <a:effectLst/>
              </a:rPr>
              <a:t>Anos 1980</a:t>
            </a:r>
            <a:endParaRPr lang="pt-BR" sz="2000" b="1" dirty="0"/>
          </a:p>
        </p:txBody>
      </p:sp>
      <p:pic>
        <p:nvPicPr>
          <p:cNvPr id="8" name="Imagem 7">
            <a:extLst>
              <a:ext uri="{FF2B5EF4-FFF2-40B4-BE49-F238E27FC236}">
                <a16:creationId xmlns:a16="http://schemas.microsoft.com/office/drawing/2014/main" id="{6D6404EB-F5F2-306E-9CAA-79902E08835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8333814" y="2502412"/>
            <a:ext cx="2440961" cy="975058"/>
          </a:xfrm>
          <a:prstGeom prst="rect">
            <a:avLst/>
          </a:prstGeom>
        </p:spPr>
      </p:pic>
    </p:spTree>
    <p:extLst>
      <p:ext uri="{BB962C8B-B14F-4D97-AF65-F5344CB8AC3E}">
        <p14:creationId xmlns:p14="http://schemas.microsoft.com/office/powerpoint/2010/main" val="279672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Histórico</a:t>
            </a:r>
          </a:p>
        </p:txBody>
      </p:sp>
      <p:sp>
        <p:nvSpPr>
          <p:cNvPr id="3" name="CaixaDeTexto 2">
            <a:extLst>
              <a:ext uri="{FF2B5EF4-FFF2-40B4-BE49-F238E27FC236}">
                <a16:creationId xmlns:a16="http://schemas.microsoft.com/office/drawing/2014/main" id="{8DF42360-C4B2-2BB8-59CD-024F2DC4CC97}"/>
              </a:ext>
            </a:extLst>
          </p:cNvPr>
          <p:cNvSpPr txBox="1"/>
          <p:nvPr/>
        </p:nvSpPr>
        <p:spPr>
          <a:xfrm>
            <a:off x="1019175" y="2456872"/>
            <a:ext cx="7482913" cy="3139321"/>
          </a:xfrm>
          <a:prstGeom prst="rect">
            <a:avLst/>
          </a:prstGeom>
          <a:noFill/>
        </p:spPr>
        <p:txBody>
          <a:bodyPr wrap="square">
            <a:spAutoFit/>
          </a:bodyPr>
          <a:lstStyle/>
          <a:p>
            <a:pPr algn="l"/>
            <a:r>
              <a:rPr lang="pt-BR" b="0" i="0" dirty="0">
                <a:solidFill>
                  <a:schemeClr val="bg2">
                    <a:lumMod val="25000"/>
                  </a:schemeClr>
                </a:solidFill>
                <a:effectLst/>
                <a:latin typeface="Söhne"/>
              </a:rPr>
              <a:t>Vemos o nascimento de OS para os dispositivos móveis (mobiles) que surgiam:</a:t>
            </a:r>
          </a:p>
          <a:p>
            <a:pPr marL="285750" indent="-285750" algn="l">
              <a:buFont typeface="Arial" panose="020B0604020202020204" pitchFamily="34" charset="0"/>
              <a:buChar char="•"/>
            </a:pPr>
            <a:r>
              <a:rPr lang="pt-BR" b="0" i="0" dirty="0">
                <a:solidFill>
                  <a:schemeClr val="bg2">
                    <a:lumMod val="25000"/>
                  </a:schemeClr>
                </a:solidFill>
                <a:effectLst/>
                <a:latin typeface="Söhne"/>
              </a:rPr>
              <a:t>smartphones;</a:t>
            </a:r>
          </a:p>
          <a:p>
            <a:pPr marL="285750" indent="-285750" algn="l">
              <a:buFont typeface="Arial" panose="020B0604020202020204" pitchFamily="34" charset="0"/>
              <a:buChar char="•"/>
            </a:pPr>
            <a:r>
              <a:rPr lang="pt-BR" b="0" i="0" dirty="0">
                <a:solidFill>
                  <a:schemeClr val="bg2">
                    <a:lumMod val="25000"/>
                  </a:schemeClr>
                </a:solidFill>
                <a:effectLst/>
                <a:latin typeface="Söhne"/>
              </a:rPr>
              <a:t>tablets;</a:t>
            </a:r>
          </a:p>
          <a:p>
            <a:pPr marL="285750" indent="-285750" algn="l">
              <a:buFont typeface="Arial" panose="020B0604020202020204" pitchFamily="34" charset="0"/>
              <a:buChar char="•"/>
            </a:pPr>
            <a:r>
              <a:rPr lang="pt-BR" b="0" i="0" dirty="0" err="1">
                <a:solidFill>
                  <a:schemeClr val="bg2">
                    <a:lumMod val="25000"/>
                  </a:schemeClr>
                </a:solidFill>
                <a:effectLst/>
                <a:latin typeface="Söhne"/>
              </a:rPr>
              <a:t>smart</a:t>
            </a:r>
            <a:r>
              <a:rPr lang="pt-BR" b="0" i="0" dirty="0">
                <a:solidFill>
                  <a:schemeClr val="bg2">
                    <a:lumMod val="25000"/>
                  </a:schemeClr>
                </a:solidFill>
                <a:effectLst/>
                <a:latin typeface="Söhne"/>
              </a:rPr>
              <a:t> TVs.</a:t>
            </a:r>
          </a:p>
          <a:p>
            <a:pPr algn="l"/>
            <a:endParaRPr lang="pt-BR" b="0" i="0" dirty="0">
              <a:solidFill>
                <a:schemeClr val="bg2">
                  <a:lumMod val="25000"/>
                </a:schemeClr>
              </a:solidFill>
              <a:effectLst/>
              <a:latin typeface="Söhne"/>
            </a:endParaRPr>
          </a:p>
          <a:p>
            <a:pPr algn="l"/>
            <a:r>
              <a:rPr lang="pt-BR" b="0" i="0" dirty="0">
                <a:solidFill>
                  <a:schemeClr val="bg2">
                    <a:lumMod val="25000"/>
                  </a:schemeClr>
                </a:solidFill>
                <a:effectLst/>
                <a:latin typeface="Söhne"/>
              </a:rPr>
              <a:t>Apple lança o iOS exclusivo para seus dispositivos.</a:t>
            </a:r>
          </a:p>
          <a:p>
            <a:pPr algn="l"/>
            <a:endParaRPr lang="pt-BR" b="0" i="0" dirty="0">
              <a:solidFill>
                <a:schemeClr val="bg2">
                  <a:lumMod val="25000"/>
                </a:schemeClr>
              </a:solidFill>
              <a:effectLst/>
              <a:latin typeface="Söhne"/>
            </a:endParaRPr>
          </a:p>
          <a:p>
            <a:pPr algn="l"/>
            <a:r>
              <a:rPr lang="pt-BR" b="0" i="0" dirty="0">
                <a:solidFill>
                  <a:schemeClr val="bg2">
                    <a:lumMod val="25000"/>
                  </a:schemeClr>
                </a:solidFill>
                <a:effectLst/>
                <a:latin typeface="Söhne"/>
              </a:rPr>
              <a:t>Google e parceiros desenvolvem o Android, desbancando a Microsoft no mercado mobile.</a:t>
            </a:r>
          </a:p>
          <a:p>
            <a:pPr algn="l"/>
            <a:endParaRPr lang="pt-BR" b="0" i="0" dirty="0">
              <a:solidFill>
                <a:schemeClr val="bg2">
                  <a:lumMod val="25000"/>
                </a:schemeClr>
              </a:solidFill>
              <a:effectLst/>
              <a:latin typeface="Söhne"/>
            </a:endParaRPr>
          </a:p>
          <a:p>
            <a:pPr algn="l"/>
            <a:r>
              <a:rPr lang="pt-BR" b="0" i="0" dirty="0">
                <a:solidFill>
                  <a:schemeClr val="bg2">
                    <a:lumMod val="25000"/>
                  </a:schemeClr>
                </a:solidFill>
                <a:effectLst/>
                <a:latin typeface="Söhne"/>
              </a:rPr>
              <a:t>Microsoft, apesar do Windows Mobile, desiste da competição.</a:t>
            </a:r>
            <a:endParaRPr lang="pt-BR" dirty="0">
              <a:solidFill>
                <a:schemeClr val="bg2">
                  <a:lumMod val="25000"/>
                </a:schemeClr>
              </a:solidFill>
            </a:endParaRPr>
          </a:p>
        </p:txBody>
      </p:sp>
      <p:sp>
        <p:nvSpPr>
          <p:cNvPr id="4" name="CaixaDeTexto 3">
            <a:extLst>
              <a:ext uri="{FF2B5EF4-FFF2-40B4-BE49-F238E27FC236}">
                <a16:creationId xmlns:a16="http://schemas.microsoft.com/office/drawing/2014/main" id="{4FCC0DD3-19BD-801F-CDC4-DB6C088FCE49}"/>
              </a:ext>
            </a:extLst>
          </p:cNvPr>
          <p:cNvSpPr txBox="1"/>
          <p:nvPr/>
        </p:nvSpPr>
        <p:spPr>
          <a:xfrm>
            <a:off x="1019176" y="1912878"/>
            <a:ext cx="6916176" cy="400110"/>
          </a:xfrm>
          <a:prstGeom prst="rect">
            <a:avLst/>
          </a:prstGeom>
          <a:noFill/>
        </p:spPr>
        <p:txBody>
          <a:bodyPr wrap="square">
            <a:spAutoFit/>
          </a:bodyPr>
          <a:lstStyle/>
          <a:p>
            <a:r>
              <a:rPr lang="pt-BR" sz="2000" b="1" dirty="0">
                <a:effectLst/>
              </a:rPr>
              <a:t>Século XX</a:t>
            </a:r>
            <a:endParaRPr lang="pt-BR" sz="2000" b="1" dirty="0"/>
          </a:p>
        </p:txBody>
      </p:sp>
      <p:pic>
        <p:nvPicPr>
          <p:cNvPr id="8" name="Imagem 7">
            <a:extLst>
              <a:ext uri="{FF2B5EF4-FFF2-40B4-BE49-F238E27FC236}">
                <a16:creationId xmlns:a16="http://schemas.microsoft.com/office/drawing/2014/main" id="{F01CD84A-D417-31CF-2039-3E1738EAE316}"/>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8333815" y="2502412"/>
            <a:ext cx="2440961" cy="975057"/>
          </a:xfrm>
          <a:prstGeom prst="rect">
            <a:avLst/>
          </a:prstGeom>
        </p:spPr>
      </p:pic>
    </p:spTree>
    <p:extLst>
      <p:ext uri="{BB962C8B-B14F-4D97-AF65-F5344CB8AC3E}">
        <p14:creationId xmlns:p14="http://schemas.microsoft.com/office/powerpoint/2010/main" val="2731538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Tendências</a:t>
            </a:r>
          </a:p>
        </p:txBody>
      </p:sp>
      <p:sp>
        <p:nvSpPr>
          <p:cNvPr id="4" name="CaixaDeTexto 3">
            <a:extLst>
              <a:ext uri="{FF2B5EF4-FFF2-40B4-BE49-F238E27FC236}">
                <a16:creationId xmlns:a16="http://schemas.microsoft.com/office/drawing/2014/main" id="{449ED30A-A2F5-4BD3-E7EC-AAD3C0C65D08}"/>
              </a:ext>
            </a:extLst>
          </p:cNvPr>
          <p:cNvSpPr txBox="1"/>
          <p:nvPr/>
        </p:nvSpPr>
        <p:spPr>
          <a:xfrm>
            <a:off x="1144416" y="2551837"/>
            <a:ext cx="9293225" cy="1754326"/>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Sistemas operacionais cruciais para o funcionamento eficiente de sistemas computacionais.</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Com a integração em celulares e tablets, destaque para o desenvolvimento e melhoria dos OS para mobile.</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Principais sistemas incluem iOS, Android e outros.</a:t>
            </a:r>
          </a:p>
        </p:txBody>
      </p:sp>
    </p:spTree>
    <p:extLst>
      <p:ext uri="{BB962C8B-B14F-4D97-AF65-F5344CB8AC3E}">
        <p14:creationId xmlns:p14="http://schemas.microsoft.com/office/powerpoint/2010/main" val="2132669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Origem da internet</a:t>
            </a:r>
          </a:p>
        </p:txBody>
      </p:sp>
      <p:sp>
        <p:nvSpPr>
          <p:cNvPr id="5" name="Espaço Reservado para Texto 4">
            <a:extLst>
              <a:ext uri="{FF2B5EF4-FFF2-40B4-BE49-F238E27FC236}">
                <a16:creationId xmlns:a16="http://schemas.microsoft.com/office/drawing/2014/main" id="{0BC04F0B-080E-9495-2732-7D06F0D40A8E}"/>
              </a:ext>
            </a:extLst>
          </p:cNvPr>
          <p:cNvSpPr>
            <a:spLocks noGrp="1"/>
          </p:cNvSpPr>
          <p:nvPr>
            <p:ph type="body" sz="quarter" idx="11"/>
          </p:nvPr>
        </p:nvSpPr>
        <p:spPr/>
        <p:txBody>
          <a:bodyPr/>
          <a:lstStyle/>
          <a:p>
            <a:r>
              <a:rPr lang="pt-BR" dirty="0"/>
              <a:t>Década de 1960</a:t>
            </a:r>
          </a:p>
        </p:txBody>
      </p:sp>
      <p:sp>
        <p:nvSpPr>
          <p:cNvPr id="4" name="CaixaDeTexto 3">
            <a:extLst>
              <a:ext uri="{FF2B5EF4-FFF2-40B4-BE49-F238E27FC236}">
                <a16:creationId xmlns:a16="http://schemas.microsoft.com/office/drawing/2014/main" id="{449ED30A-A2F5-4BD3-E7EC-AAD3C0C65D08}"/>
              </a:ext>
            </a:extLst>
          </p:cNvPr>
          <p:cNvSpPr txBox="1"/>
          <p:nvPr/>
        </p:nvSpPr>
        <p:spPr>
          <a:xfrm>
            <a:off x="1019175" y="2312988"/>
            <a:ext cx="5739907" cy="3416320"/>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Computadores consolidados, surgimento da ARPANET.</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Departamento de Defesa dos EUA inicia estudos para rede de comunicação global.</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Objetivo: permitir colaboração remota.</a:t>
            </a:r>
          </a:p>
          <a:p>
            <a:pPr marL="285750" indent="-285750" algn="l">
              <a:buFont typeface="Arial" panose="020B0604020202020204" pitchFamily="34" charset="0"/>
              <a:buChar char="•"/>
            </a:pPr>
            <a:endParaRPr lang="pt-BR" dirty="0">
              <a:solidFill>
                <a:schemeClr val="bg2">
                  <a:lumMod val="25000"/>
                </a:schemeClr>
              </a:solidFill>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Evolução dos sistemas em rede permite interação com diversas aplicações.</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Transformação de uma realidade isolada para interconectada e interativa.</a:t>
            </a:r>
          </a:p>
        </p:txBody>
      </p:sp>
      <p:pic>
        <p:nvPicPr>
          <p:cNvPr id="3" name="Imagem 2" descr="Mapa&#10;&#10;Descrição gerada automaticamente">
            <a:extLst>
              <a:ext uri="{FF2B5EF4-FFF2-40B4-BE49-F238E27FC236}">
                <a16:creationId xmlns:a16="http://schemas.microsoft.com/office/drawing/2014/main" id="{D67D2A15-E6A5-97A3-B3DA-9F6B52E8121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59082" y="2437612"/>
            <a:ext cx="4876708" cy="2736522"/>
          </a:xfrm>
          <a:prstGeom prst="rect">
            <a:avLst/>
          </a:prstGeom>
        </p:spPr>
      </p:pic>
    </p:spTree>
    <p:extLst>
      <p:ext uri="{BB962C8B-B14F-4D97-AF65-F5344CB8AC3E}">
        <p14:creationId xmlns:p14="http://schemas.microsoft.com/office/powerpoint/2010/main" val="3586826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 internet</a:t>
            </a:r>
          </a:p>
        </p:txBody>
      </p:sp>
      <p:sp>
        <p:nvSpPr>
          <p:cNvPr id="5" name="Espaço Reservado para Texto 4">
            <a:extLst>
              <a:ext uri="{FF2B5EF4-FFF2-40B4-BE49-F238E27FC236}">
                <a16:creationId xmlns:a16="http://schemas.microsoft.com/office/drawing/2014/main" id="{0BC04F0B-080E-9495-2732-7D06F0D40A8E}"/>
              </a:ext>
            </a:extLst>
          </p:cNvPr>
          <p:cNvSpPr>
            <a:spLocks noGrp="1"/>
          </p:cNvSpPr>
          <p:nvPr>
            <p:ph type="body" sz="quarter" idx="11"/>
          </p:nvPr>
        </p:nvSpPr>
        <p:spPr>
          <a:xfrm>
            <a:off x="1019175" y="1304096"/>
            <a:ext cx="10153650" cy="857250"/>
          </a:xfrm>
        </p:spPr>
        <p:txBody>
          <a:bodyPr/>
          <a:lstStyle/>
          <a:p>
            <a:r>
              <a:rPr lang="pt-BR" dirty="0"/>
              <a:t>Rede de redes</a:t>
            </a:r>
          </a:p>
        </p:txBody>
      </p:sp>
      <p:grpSp>
        <p:nvGrpSpPr>
          <p:cNvPr id="2" name="Agrupar 1">
            <a:extLst>
              <a:ext uri="{FF2B5EF4-FFF2-40B4-BE49-F238E27FC236}">
                <a16:creationId xmlns:a16="http://schemas.microsoft.com/office/drawing/2014/main" id="{FC9C3538-B5CC-FAD7-C4A1-4EC1185567CD}"/>
              </a:ext>
            </a:extLst>
          </p:cNvPr>
          <p:cNvGrpSpPr/>
          <p:nvPr/>
        </p:nvGrpSpPr>
        <p:grpSpPr>
          <a:xfrm>
            <a:off x="357165" y="2595688"/>
            <a:ext cx="10815660" cy="2353884"/>
            <a:chOff x="357164" y="600784"/>
            <a:chExt cx="10815660" cy="2353884"/>
          </a:xfrm>
        </p:grpSpPr>
        <p:grpSp>
          <p:nvGrpSpPr>
            <p:cNvPr id="6" name="Agrupar 5">
              <a:extLst>
                <a:ext uri="{FF2B5EF4-FFF2-40B4-BE49-F238E27FC236}">
                  <a16:creationId xmlns:a16="http://schemas.microsoft.com/office/drawing/2014/main" id="{02244E3B-ACD1-1821-22B4-237083782B75}"/>
                </a:ext>
              </a:extLst>
            </p:cNvPr>
            <p:cNvGrpSpPr/>
            <p:nvPr/>
          </p:nvGrpSpPr>
          <p:grpSpPr>
            <a:xfrm>
              <a:off x="357164" y="835955"/>
              <a:ext cx="454941" cy="2118713"/>
              <a:chOff x="357164" y="835955"/>
              <a:chExt cx="454941" cy="2118713"/>
            </a:xfrm>
          </p:grpSpPr>
          <p:sp>
            <p:nvSpPr>
              <p:cNvPr id="11" name="Elipse 10">
                <a:extLst>
                  <a:ext uri="{FF2B5EF4-FFF2-40B4-BE49-F238E27FC236}">
                    <a16:creationId xmlns:a16="http://schemas.microsoft.com/office/drawing/2014/main" id="{465944EA-482F-72B6-5FED-0E9EED91500F}"/>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 name="Conector reto 11">
                <a:extLst>
                  <a:ext uri="{FF2B5EF4-FFF2-40B4-BE49-F238E27FC236}">
                    <a16:creationId xmlns:a16="http://schemas.microsoft.com/office/drawing/2014/main" id="{ECC82C16-B92F-F192-ED42-0967C34D2DDA}"/>
                  </a:ext>
                </a:extLst>
              </p:cNvPr>
              <p:cNvCxnSpPr>
                <a:cxnSpLocks/>
              </p:cNvCxnSpPr>
              <p:nvPr/>
            </p:nvCxnSpPr>
            <p:spPr>
              <a:xfrm>
                <a:off x="575288" y="1290896"/>
                <a:ext cx="0" cy="16637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eta: para a Direita 12">
                <a:extLst>
                  <a:ext uri="{FF2B5EF4-FFF2-40B4-BE49-F238E27FC236}">
                    <a16:creationId xmlns:a16="http://schemas.microsoft.com/office/drawing/2014/main" id="{1FB403CB-1E68-6EB8-4624-B9BA3D3E784C}"/>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Retângulo: Cantos Arredondados 7">
              <a:extLst>
                <a:ext uri="{FF2B5EF4-FFF2-40B4-BE49-F238E27FC236}">
                  <a16:creationId xmlns:a16="http://schemas.microsoft.com/office/drawing/2014/main" id="{6D392E6D-23BD-C669-951C-F195EFB74188}"/>
                </a:ext>
              </a:extLst>
            </p:cNvPr>
            <p:cNvSpPr/>
            <p:nvPr/>
          </p:nvSpPr>
          <p:spPr>
            <a:xfrm>
              <a:off x="1041399" y="600784"/>
              <a:ext cx="10131425" cy="1663772"/>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9" name="CaixaDeTexto 8">
              <a:extLst>
                <a:ext uri="{FF2B5EF4-FFF2-40B4-BE49-F238E27FC236}">
                  <a16:creationId xmlns:a16="http://schemas.microsoft.com/office/drawing/2014/main" id="{48182A4E-0BDD-D6B7-5DE0-2E38BD14603C}"/>
                </a:ext>
              </a:extLst>
            </p:cNvPr>
            <p:cNvSpPr txBox="1"/>
            <p:nvPr/>
          </p:nvSpPr>
          <p:spPr>
            <a:xfrm>
              <a:off x="1232462" y="1459053"/>
              <a:ext cx="9638738" cy="369332"/>
            </a:xfrm>
            <a:prstGeom prst="rect">
              <a:avLst/>
            </a:prstGeom>
            <a:noFill/>
          </p:spPr>
          <p:txBody>
            <a:bodyPr wrap="square">
              <a:spAutoFit/>
            </a:bodyPr>
            <a:lstStyle/>
            <a:p>
              <a:r>
                <a:rPr lang="pt-BR" dirty="0">
                  <a:solidFill>
                    <a:schemeClr val="bg2">
                      <a:lumMod val="25000"/>
                    </a:schemeClr>
                  </a:solidFill>
                  <a:effectLst/>
                </a:rPr>
                <a:t>Surgiu a ideia de conectar computadores espalhados pelos centros acadêmicos norte-americanos.</a:t>
              </a:r>
              <a:endParaRPr lang="pt-BR" dirty="0">
                <a:solidFill>
                  <a:schemeClr val="bg2">
                    <a:lumMod val="25000"/>
                  </a:schemeClr>
                </a:solidFill>
              </a:endParaRPr>
            </a:p>
          </p:txBody>
        </p:sp>
        <p:sp>
          <p:nvSpPr>
            <p:cNvPr id="10" name="CaixaDeTexto 9">
              <a:extLst>
                <a:ext uri="{FF2B5EF4-FFF2-40B4-BE49-F238E27FC236}">
                  <a16:creationId xmlns:a16="http://schemas.microsoft.com/office/drawing/2014/main" id="{66152E3B-9CBD-73A0-C8F1-7DAB044FB755}"/>
                </a:ext>
              </a:extLst>
            </p:cNvPr>
            <p:cNvSpPr txBox="1"/>
            <p:nvPr/>
          </p:nvSpPr>
          <p:spPr>
            <a:xfrm>
              <a:off x="1232462" y="915059"/>
              <a:ext cx="9638738" cy="400110"/>
            </a:xfrm>
            <a:prstGeom prst="rect">
              <a:avLst/>
            </a:prstGeom>
            <a:noFill/>
          </p:spPr>
          <p:txBody>
            <a:bodyPr wrap="square">
              <a:spAutoFit/>
            </a:bodyPr>
            <a:lstStyle/>
            <a:p>
              <a:r>
                <a:rPr lang="pt-BR" sz="2000" b="1" dirty="0">
                  <a:effectLst/>
                </a:rPr>
                <a:t>1960</a:t>
              </a:r>
              <a:endParaRPr lang="pt-BR" sz="2000" b="1" dirty="0"/>
            </a:p>
          </p:txBody>
        </p:sp>
      </p:grpSp>
      <p:grpSp>
        <p:nvGrpSpPr>
          <p:cNvPr id="16" name="Agrupar 15">
            <a:extLst>
              <a:ext uri="{FF2B5EF4-FFF2-40B4-BE49-F238E27FC236}">
                <a16:creationId xmlns:a16="http://schemas.microsoft.com/office/drawing/2014/main" id="{D346EAA5-FC80-E562-8326-30B889D14104}"/>
              </a:ext>
            </a:extLst>
          </p:cNvPr>
          <p:cNvGrpSpPr/>
          <p:nvPr/>
        </p:nvGrpSpPr>
        <p:grpSpPr>
          <a:xfrm>
            <a:off x="357165" y="4423121"/>
            <a:ext cx="10815660" cy="1663772"/>
            <a:chOff x="357164" y="600784"/>
            <a:chExt cx="10815660" cy="1663772"/>
          </a:xfrm>
        </p:grpSpPr>
        <p:grpSp>
          <p:nvGrpSpPr>
            <p:cNvPr id="17" name="Agrupar 16">
              <a:extLst>
                <a:ext uri="{FF2B5EF4-FFF2-40B4-BE49-F238E27FC236}">
                  <a16:creationId xmlns:a16="http://schemas.microsoft.com/office/drawing/2014/main" id="{AAAEF319-3F13-CDFF-1B92-234045AAA914}"/>
                </a:ext>
              </a:extLst>
            </p:cNvPr>
            <p:cNvGrpSpPr/>
            <p:nvPr/>
          </p:nvGrpSpPr>
          <p:grpSpPr>
            <a:xfrm>
              <a:off x="357164" y="835955"/>
              <a:ext cx="454941" cy="454941"/>
              <a:chOff x="357164" y="835955"/>
              <a:chExt cx="454941" cy="454941"/>
            </a:xfrm>
          </p:grpSpPr>
          <p:sp>
            <p:nvSpPr>
              <p:cNvPr id="21" name="Elipse 20">
                <a:extLst>
                  <a:ext uri="{FF2B5EF4-FFF2-40B4-BE49-F238E27FC236}">
                    <a16:creationId xmlns:a16="http://schemas.microsoft.com/office/drawing/2014/main" id="{EC2C3DB1-B8FF-73E9-53F1-161B91931AEE}"/>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Seta: para a Direita 22">
                <a:extLst>
                  <a:ext uri="{FF2B5EF4-FFF2-40B4-BE49-F238E27FC236}">
                    <a16:creationId xmlns:a16="http://schemas.microsoft.com/office/drawing/2014/main" id="{EF7147FD-42ED-CE0C-8193-CC54C831D776}"/>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8" name="Retângulo: Cantos Arredondados 17">
              <a:extLst>
                <a:ext uri="{FF2B5EF4-FFF2-40B4-BE49-F238E27FC236}">
                  <a16:creationId xmlns:a16="http://schemas.microsoft.com/office/drawing/2014/main" id="{5958046B-F7CB-05CE-38C3-FE35BF0BB573}"/>
                </a:ext>
              </a:extLst>
            </p:cNvPr>
            <p:cNvSpPr/>
            <p:nvPr/>
          </p:nvSpPr>
          <p:spPr>
            <a:xfrm>
              <a:off x="1041399" y="600784"/>
              <a:ext cx="10131425" cy="1663772"/>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9" name="CaixaDeTexto 18">
              <a:extLst>
                <a:ext uri="{FF2B5EF4-FFF2-40B4-BE49-F238E27FC236}">
                  <a16:creationId xmlns:a16="http://schemas.microsoft.com/office/drawing/2014/main" id="{59671266-B7D2-E5A0-0B64-FABA3555221A}"/>
                </a:ext>
              </a:extLst>
            </p:cNvPr>
            <p:cNvSpPr txBox="1"/>
            <p:nvPr/>
          </p:nvSpPr>
          <p:spPr>
            <a:xfrm>
              <a:off x="1232462" y="1459053"/>
              <a:ext cx="9638738" cy="646331"/>
            </a:xfrm>
            <a:prstGeom prst="rect">
              <a:avLst/>
            </a:prstGeom>
            <a:noFill/>
          </p:spPr>
          <p:txBody>
            <a:bodyPr wrap="square">
              <a:spAutoFit/>
            </a:bodyPr>
            <a:lstStyle/>
            <a:p>
              <a:r>
                <a:rPr lang="pt-BR" dirty="0">
                  <a:solidFill>
                    <a:schemeClr val="bg2">
                      <a:lumMod val="25000"/>
                    </a:schemeClr>
                  </a:solidFill>
                  <a:effectLst/>
                </a:rPr>
                <a:t>ARPANET criada em 1970, conectando pessoas nas duas costas dos EUA.</a:t>
              </a:r>
            </a:p>
            <a:p>
              <a:r>
                <a:rPr lang="pt-BR" dirty="0">
                  <a:solidFill>
                    <a:schemeClr val="bg2">
                      <a:lumMod val="25000"/>
                    </a:schemeClr>
                  </a:solidFill>
                  <a:effectLst/>
                </a:rPr>
                <a:t>Primeira rede a integrar a internet, facilitando colaboração e pesquisa.</a:t>
              </a:r>
            </a:p>
          </p:txBody>
        </p:sp>
        <p:sp>
          <p:nvSpPr>
            <p:cNvPr id="20" name="CaixaDeTexto 19">
              <a:extLst>
                <a:ext uri="{FF2B5EF4-FFF2-40B4-BE49-F238E27FC236}">
                  <a16:creationId xmlns:a16="http://schemas.microsoft.com/office/drawing/2014/main" id="{B6760BA1-967D-A4A6-3934-6400F8621017}"/>
                </a:ext>
              </a:extLst>
            </p:cNvPr>
            <p:cNvSpPr txBox="1"/>
            <p:nvPr/>
          </p:nvSpPr>
          <p:spPr>
            <a:xfrm>
              <a:off x="1232462" y="915059"/>
              <a:ext cx="9638738" cy="400110"/>
            </a:xfrm>
            <a:prstGeom prst="rect">
              <a:avLst/>
            </a:prstGeom>
            <a:noFill/>
          </p:spPr>
          <p:txBody>
            <a:bodyPr wrap="square">
              <a:spAutoFit/>
            </a:bodyPr>
            <a:lstStyle/>
            <a:p>
              <a:r>
                <a:rPr lang="pt-BR" sz="2000" b="1" dirty="0">
                  <a:effectLst/>
                </a:rPr>
                <a:t>1970</a:t>
              </a:r>
              <a:endParaRPr lang="pt-BR" sz="2000" b="1" dirty="0"/>
            </a:p>
          </p:txBody>
        </p:sp>
      </p:grpSp>
    </p:spTree>
    <p:extLst>
      <p:ext uri="{BB962C8B-B14F-4D97-AF65-F5344CB8AC3E}">
        <p14:creationId xmlns:p14="http://schemas.microsoft.com/office/powerpoint/2010/main" val="1890744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 internet</a:t>
            </a:r>
          </a:p>
        </p:txBody>
      </p:sp>
      <p:sp>
        <p:nvSpPr>
          <p:cNvPr id="5" name="Espaço Reservado para Texto 4">
            <a:extLst>
              <a:ext uri="{FF2B5EF4-FFF2-40B4-BE49-F238E27FC236}">
                <a16:creationId xmlns:a16="http://schemas.microsoft.com/office/drawing/2014/main" id="{0BC04F0B-080E-9495-2732-7D06F0D40A8E}"/>
              </a:ext>
            </a:extLst>
          </p:cNvPr>
          <p:cNvSpPr>
            <a:spLocks noGrp="1"/>
          </p:cNvSpPr>
          <p:nvPr>
            <p:ph type="body" sz="quarter" idx="11"/>
          </p:nvPr>
        </p:nvSpPr>
        <p:spPr>
          <a:xfrm>
            <a:off x="1019175" y="1304096"/>
            <a:ext cx="10153650" cy="857250"/>
          </a:xfrm>
        </p:spPr>
        <p:txBody>
          <a:bodyPr/>
          <a:lstStyle/>
          <a:p>
            <a:r>
              <a:rPr lang="pt-BR" dirty="0"/>
              <a:t>Rede de redes</a:t>
            </a:r>
          </a:p>
        </p:txBody>
      </p:sp>
      <p:grpSp>
        <p:nvGrpSpPr>
          <p:cNvPr id="3" name="Agrupar 2">
            <a:extLst>
              <a:ext uri="{FF2B5EF4-FFF2-40B4-BE49-F238E27FC236}">
                <a16:creationId xmlns:a16="http://schemas.microsoft.com/office/drawing/2014/main" id="{D31557A8-6EE6-5CDA-3D82-3427F305F194}"/>
              </a:ext>
            </a:extLst>
          </p:cNvPr>
          <p:cNvGrpSpPr/>
          <p:nvPr/>
        </p:nvGrpSpPr>
        <p:grpSpPr>
          <a:xfrm>
            <a:off x="1019175" y="2548141"/>
            <a:ext cx="10153650" cy="2852534"/>
            <a:chOff x="2873374" y="1676603"/>
            <a:chExt cx="6637372" cy="2852534"/>
          </a:xfrm>
        </p:grpSpPr>
        <p:grpSp>
          <p:nvGrpSpPr>
            <p:cNvPr id="14" name="Agrupar 13">
              <a:extLst>
                <a:ext uri="{FF2B5EF4-FFF2-40B4-BE49-F238E27FC236}">
                  <a16:creationId xmlns:a16="http://schemas.microsoft.com/office/drawing/2014/main" id="{EFC78906-90A1-EC3B-5A54-0F6A59A23F27}"/>
                </a:ext>
              </a:extLst>
            </p:cNvPr>
            <p:cNvGrpSpPr/>
            <p:nvPr/>
          </p:nvGrpSpPr>
          <p:grpSpPr>
            <a:xfrm>
              <a:off x="2873374" y="1676603"/>
              <a:ext cx="3121093" cy="2852534"/>
              <a:chOff x="2873374" y="1676603"/>
              <a:chExt cx="3121093" cy="2852534"/>
            </a:xfrm>
          </p:grpSpPr>
          <p:sp>
            <p:nvSpPr>
              <p:cNvPr id="26" name="Retângulo: Cantos Arredondados 25">
                <a:extLst>
                  <a:ext uri="{FF2B5EF4-FFF2-40B4-BE49-F238E27FC236}">
                    <a16:creationId xmlns:a16="http://schemas.microsoft.com/office/drawing/2014/main" id="{1E61867D-D9EA-9F4F-9902-F6A0847B0577}"/>
                  </a:ext>
                </a:extLst>
              </p:cNvPr>
              <p:cNvSpPr/>
              <p:nvPr/>
            </p:nvSpPr>
            <p:spPr>
              <a:xfrm>
                <a:off x="2873374" y="1676603"/>
                <a:ext cx="3121093" cy="285253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CaixaDeTexto 26">
                <a:extLst>
                  <a:ext uri="{FF2B5EF4-FFF2-40B4-BE49-F238E27FC236}">
                    <a16:creationId xmlns:a16="http://schemas.microsoft.com/office/drawing/2014/main" id="{E2F55D17-F444-1AA7-8322-5FED895AB29D}"/>
                  </a:ext>
                </a:extLst>
              </p:cNvPr>
              <p:cNvSpPr txBox="1"/>
              <p:nvPr/>
            </p:nvSpPr>
            <p:spPr>
              <a:xfrm>
                <a:off x="3082519" y="1913935"/>
                <a:ext cx="270280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397B"/>
                    </a:solidFill>
                    <a:effectLst/>
                    <a:uLnTx/>
                    <a:uFillTx/>
                    <a:latin typeface="Calibri" panose="020F0502020204030204"/>
                    <a:ea typeface="+mn-ea"/>
                    <a:cs typeface="+mn-cs"/>
                  </a:rPr>
                  <a:t>Comunicação entre computadores</a:t>
                </a:r>
              </a:p>
            </p:txBody>
          </p:sp>
          <p:sp>
            <p:nvSpPr>
              <p:cNvPr id="28" name="CaixaDeTexto 27">
                <a:extLst>
                  <a:ext uri="{FF2B5EF4-FFF2-40B4-BE49-F238E27FC236}">
                    <a16:creationId xmlns:a16="http://schemas.microsoft.com/office/drawing/2014/main" id="{37AD6B58-B325-FEB7-F8C0-4A715C38B136}"/>
                  </a:ext>
                </a:extLst>
              </p:cNvPr>
              <p:cNvSpPr txBox="1"/>
              <p:nvPr/>
            </p:nvSpPr>
            <p:spPr>
              <a:xfrm>
                <a:off x="3082519" y="2630438"/>
                <a:ext cx="270280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Lançar meios de comunicação (como fios de cobre ou enlaces de rádio) entre os dois computadores.</a:t>
                </a:r>
              </a:p>
            </p:txBody>
          </p:sp>
        </p:grpSp>
        <p:grpSp>
          <p:nvGrpSpPr>
            <p:cNvPr id="15" name="Agrupar 14">
              <a:extLst>
                <a:ext uri="{FF2B5EF4-FFF2-40B4-BE49-F238E27FC236}">
                  <a16:creationId xmlns:a16="http://schemas.microsoft.com/office/drawing/2014/main" id="{31300160-5F6B-E136-AA10-D545F11B1C25}"/>
                </a:ext>
              </a:extLst>
            </p:cNvPr>
            <p:cNvGrpSpPr/>
            <p:nvPr/>
          </p:nvGrpSpPr>
          <p:grpSpPr>
            <a:xfrm>
              <a:off x="6389653" y="1676603"/>
              <a:ext cx="3121093" cy="2852534"/>
              <a:chOff x="6389653" y="1676603"/>
              <a:chExt cx="3121093" cy="2852534"/>
            </a:xfrm>
          </p:grpSpPr>
          <p:sp>
            <p:nvSpPr>
              <p:cNvPr id="22" name="Retângulo: Cantos Arredondados 21">
                <a:extLst>
                  <a:ext uri="{FF2B5EF4-FFF2-40B4-BE49-F238E27FC236}">
                    <a16:creationId xmlns:a16="http://schemas.microsoft.com/office/drawing/2014/main" id="{4816D483-8F6F-360D-AA18-87F6C14F7218}"/>
                  </a:ext>
                </a:extLst>
              </p:cNvPr>
              <p:cNvSpPr/>
              <p:nvPr/>
            </p:nvSpPr>
            <p:spPr>
              <a:xfrm>
                <a:off x="6389653" y="1676603"/>
                <a:ext cx="3121093" cy="285253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CaixaDeTexto 23">
                <a:extLst>
                  <a:ext uri="{FF2B5EF4-FFF2-40B4-BE49-F238E27FC236}">
                    <a16:creationId xmlns:a16="http://schemas.microsoft.com/office/drawing/2014/main" id="{0FA1DF38-46B1-10AD-4950-63D2EF6FC40B}"/>
                  </a:ext>
                </a:extLst>
              </p:cNvPr>
              <p:cNvSpPr txBox="1"/>
              <p:nvPr/>
            </p:nvSpPr>
            <p:spPr>
              <a:xfrm>
                <a:off x="6598799" y="1915473"/>
                <a:ext cx="276251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397B"/>
                    </a:solidFill>
                    <a:effectLst/>
                    <a:uLnTx/>
                    <a:uFillTx/>
                    <a:latin typeface="Calibri" panose="020F0502020204030204"/>
                    <a:ea typeface="+mn-ea"/>
                    <a:cs typeface="+mn-cs"/>
                  </a:rPr>
                  <a:t>Protocolos de comunicação</a:t>
                </a:r>
              </a:p>
            </p:txBody>
          </p:sp>
          <p:sp>
            <p:nvSpPr>
              <p:cNvPr id="25" name="CaixaDeTexto 24">
                <a:extLst>
                  <a:ext uri="{FF2B5EF4-FFF2-40B4-BE49-F238E27FC236}">
                    <a16:creationId xmlns:a16="http://schemas.microsoft.com/office/drawing/2014/main" id="{39AB618C-A3EC-ED96-664B-538AE7164668}"/>
                  </a:ext>
                </a:extLst>
              </p:cNvPr>
              <p:cNvSpPr txBox="1"/>
              <p:nvPr/>
            </p:nvSpPr>
            <p:spPr>
              <a:xfrm>
                <a:off x="6598799" y="2631976"/>
                <a:ext cx="2702801"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Criar protocolos para que ambos pudessem entender como falar entre si, pois eles precisam de um hardware para enviar e receber dados em rede.</a:t>
                </a:r>
              </a:p>
            </p:txBody>
          </p:sp>
        </p:grpSp>
      </p:grpSp>
    </p:spTree>
    <p:extLst>
      <p:ext uri="{BB962C8B-B14F-4D97-AF65-F5344CB8AC3E}">
        <p14:creationId xmlns:p14="http://schemas.microsoft.com/office/powerpoint/2010/main" val="1077040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Desenvolvimento do computador em quatro gerações</a:t>
            </a:r>
          </a:p>
        </p:txBody>
      </p:sp>
      <p:sp>
        <p:nvSpPr>
          <p:cNvPr id="8" name="Espaço Reservado para Texto 7">
            <a:extLst>
              <a:ext uri="{FF2B5EF4-FFF2-40B4-BE49-F238E27FC236}">
                <a16:creationId xmlns:a16="http://schemas.microsoft.com/office/drawing/2014/main" id="{81389501-DE01-0134-AD30-9E5276D8F71A}"/>
              </a:ext>
            </a:extLst>
          </p:cNvPr>
          <p:cNvSpPr>
            <a:spLocks noGrp="1"/>
          </p:cNvSpPr>
          <p:nvPr>
            <p:ph type="body" sz="quarter" idx="11"/>
          </p:nvPr>
        </p:nvSpPr>
        <p:spPr/>
        <p:txBody>
          <a:bodyPr/>
          <a:lstStyle/>
          <a:p>
            <a:r>
              <a:rPr lang="pt-BR" dirty="0"/>
              <a:t>Primeira geração: válvulas termiônicas</a:t>
            </a:r>
          </a:p>
        </p:txBody>
      </p:sp>
      <p:sp>
        <p:nvSpPr>
          <p:cNvPr id="3" name="CaixaDeTexto 2">
            <a:extLst>
              <a:ext uri="{FF2B5EF4-FFF2-40B4-BE49-F238E27FC236}">
                <a16:creationId xmlns:a16="http://schemas.microsoft.com/office/drawing/2014/main" id="{C3F096E0-39B7-57EC-CCA4-BDDA56546EB2}"/>
              </a:ext>
            </a:extLst>
          </p:cNvPr>
          <p:cNvSpPr txBox="1"/>
          <p:nvPr/>
        </p:nvSpPr>
        <p:spPr>
          <a:xfrm>
            <a:off x="1019175" y="2073763"/>
            <a:ext cx="10387734" cy="923330"/>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Durante a Segunda Guerra Mundial, nos EUA, desenvolveram o ENIAC, o primeiro computador eletrônico.</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ENIAC era um integrador numérico eletrônico impressionante para sua época.</a:t>
            </a:r>
          </a:p>
        </p:txBody>
      </p:sp>
      <p:sp>
        <p:nvSpPr>
          <p:cNvPr id="5" name="CaixaDeTexto 4">
            <a:extLst>
              <a:ext uri="{FF2B5EF4-FFF2-40B4-BE49-F238E27FC236}">
                <a16:creationId xmlns:a16="http://schemas.microsoft.com/office/drawing/2014/main" id="{E04BCC90-2E36-28E6-BFD2-5C922BBCE09B}"/>
              </a:ext>
            </a:extLst>
          </p:cNvPr>
          <p:cNvSpPr txBox="1"/>
          <p:nvPr/>
        </p:nvSpPr>
        <p:spPr>
          <a:xfrm>
            <a:off x="5890204" y="3429000"/>
            <a:ext cx="5282622" cy="2585323"/>
          </a:xfrm>
          <a:prstGeom prst="rect">
            <a:avLst/>
          </a:prstGeom>
          <a:noFill/>
        </p:spPr>
        <p:txBody>
          <a:bodyPr wrap="square">
            <a:spAutoFit/>
          </a:bodyPr>
          <a:lstStyle/>
          <a:p>
            <a:pPr marL="285750" indent="-285750" algn="l">
              <a:buFont typeface="Arial" panose="020B0604020202020204" pitchFamily="34" charset="0"/>
              <a:buChar char="•"/>
            </a:pPr>
            <a:r>
              <a:rPr lang="pt-BR" b="1" i="0" dirty="0">
                <a:solidFill>
                  <a:schemeClr val="bg2">
                    <a:lumMod val="25000"/>
                  </a:schemeClr>
                </a:solidFill>
                <a:effectLst/>
                <a:latin typeface="+mj-lt"/>
              </a:rPr>
              <a:t>Componentes:</a:t>
            </a:r>
            <a:r>
              <a:rPr lang="pt-BR" b="0" i="0" dirty="0">
                <a:solidFill>
                  <a:schemeClr val="bg2">
                    <a:lumMod val="25000"/>
                  </a:schemeClr>
                </a:solidFill>
                <a:effectLst/>
                <a:latin typeface="+mj-lt"/>
              </a:rPr>
              <a:t> 170.000 válvulas termiônicas.</a:t>
            </a:r>
          </a:p>
          <a:p>
            <a:pPr marL="285750" indent="-285750" algn="l">
              <a:buFont typeface="Arial" panose="020B0604020202020204" pitchFamily="34" charset="0"/>
              <a:buChar char="•"/>
            </a:pPr>
            <a:endParaRPr lang="pt-BR" dirty="0">
              <a:solidFill>
                <a:schemeClr val="bg2">
                  <a:lumMod val="25000"/>
                </a:schemeClr>
              </a:solidFill>
              <a:latin typeface="+mj-lt"/>
            </a:endParaRPr>
          </a:p>
          <a:p>
            <a:pPr marL="285750" indent="-285750" algn="l">
              <a:buFont typeface="Arial" panose="020B0604020202020204" pitchFamily="34" charset="0"/>
              <a:buChar char="•"/>
            </a:pPr>
            <a:r>
              <a:rPr lang="pt-BR" b="1" i="0" dirty="0">
                <a:solidFill>
                  <a:schemeClr val="bg2">
                    <a:lumMod val="25000"/>
                  </a:schemeClr>
                </a:solidFill>
                <a:effectLst/>
                <a:latin typeface="+mj-lt"/>
              </a:rPr>
              <a:t>Peso:</a:t>
            </a:r>
            <a:r>
              <a:rPr lang="pt-BR" b="0" i="0" dirty="0">
                <a:solidFill>
                  <a:schemeClr val="bg2">
                    <a:lumMod val="25000"/>
                  </a:schemeClr>
                </a:solidFill>
                <a:effectLst/>
                <a:latin typeface="+mj-lt"/>
              </a:rPr>
              <a:t> Cerca de 30 toneladas.</a:t>
            </a:r>
          </a:p>
          <a:p>
            <a:pPr marL="285750" indent="-285750" algn="l">
              <a:buFont typeface="Arial" panose="020B0604020202020204" pitchFamily="34" charset="0"/>
              <a:buChar char="•"/>
            </a:pPr>
            <a:endParaRPr lang="pt-BR" dirty="0">
              <a:solidFill>
                <a:schemeClr val="bg2">
                  <a:lumMod val="25000"/>
                </a:schemeClr>
              </a:solidFill>
              <a:latin typeface="+mj-lt"/>
            </a:endParaRPr>
          </a:p>
          <a:p>
            <a:pPr marL="285750" indent="-285750" algn="l">
              <a:buFont typeface="Arial" panose="020B0604020202020204" pitchFamily="34" charset="0"/>
              <a:buChar char="•"/>
            </a:pPr>
            <a:r>
              <a:rPr lang="pt-BR" b="1" i="0" dirty="0">
                <a:solidFill>
                  <a:schemeClr val="bg2">
                    <a:lumMod val="25000"/>
                  </a:schemeClr>
                </a:solidFill>
                <a:effectLst/>
                <a:latin typeface="+mj-lt"/>
              </a:rPr>
              <a:t>Espaço utilizado:</a:t>
            </a:r>
            <a:r>
              <a:rPr lang="pt-BR" b="0" i="0" dirty="0">
                <a:solidFill>
                  <a:schemeClr val="bg2">
                    <a:lumMod val="25000"/>
                  </a:schemeClr>
                </a:solidFill>
                <a:effectLst/>
                <a:latin typeface="+mj-lt"/>
              </a:rPr>
              <a:t> Sala de 150m².</a:t>
            </a:r>
          </a:p>
          <a:p>
            <a:pPr marL="285750" indent="-285750" algn="l">
              <a:buFont typeface="Arial" panose="020B0604020202020204" pitchFamily="34" charset="0"/>
              <a:buChar char="•"/>
            </a:pPr>
            <a:endParaRPr lang="pt-BR" dirty="0">
              <a:solidFill>
                <a:schemeClr val="bg2">
                  <a:lumMod val="25000"/>
                </a:schemeClr>
              </a:solidFill>
              <a:latin typeface="+mj-lt"/>
            </a:endParaRPr>
          </a:p>
          <a:p>
            <a:pPr marL="285750" indent="-285750" algn="l">
              <a:buFont typeface="Arial" panose="020B0604020202020204" pitchFamily="34" charset="0"/>
              <a:buChar char="•"/>
            </a:pPr>
            <a:r>
              <a:rPr lang="pt-BR" b="1" i="0" dirty="0">
                <a:solidFill>
                  <a:schemeClr val="bg2">
                    <a:lumMod val="25000"/>
                  </a:schemeClr>
                </a:solidFill>
                <a:effectLst/>
                <a:latin typeface="+mj-lt"/>
              </a:rPr>
              <a:t>Capacidade de processamento (número de cálculos por segundo):</a:t>
            </a:r>
            <a:r>
              <a:rPr lang="pt-BR" b="0" i="0" dirty="0">
                <a:solidFill>
                  <a:schemeClr val="bg2">
                    <a:lumMod val="25000"/>
                  </a:schemeClr>
                </a:solidFill>
                <a:effectLst/>
                <a:latin typeface="+mj-lt"/>
              </a:rPr>
              <a:t> 1 bilhão de vezes menor que a dos celulares usados hoje em dia.</a:t>
            </a:r>
          </a:p>
        </p:txBody>
      </p:sp>
      <p:pic>
        <p:nvPicPr>
          <p:cNvPr id="9" name="Imagem 8" descr="Janela de vidro&#10;&#10;Descrição gerada automaticamente com confiança baixa">
            <a:extLst>
              <a:ext uri="{FF2B5EF4-FFF2-40B4-BE49-F238E27FC236}">
                <a16:creationId xmlns:a16="http://schemas.microsoft.com/office/drawing/2014/main" id="{839F4D3F-6793-ACBF-D51D-BD53B703C6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73563" y="3432393"/>
            <a:ext cx="3549087" cy="2531682"/>
          </a:xfrm>
          <a:prstGeom prst="rect">
            <a:avLst/>
          </a:prstGeom>
        </p:spPr>
      </p:pic>
    </p:spTree>
    <p:extLst>
      <p:ext uri="{BB962C8B-B14F-4D97-AF65-F5344CB8AC3E}">
        <p14:creationId xmlns:p14="http://schemas.microsoft.com/office/powerpoint/2010/main" val="13143022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 internet</a:t>
            </a:r>
          </a:p>
        </p:txBody>
      </p:sp>
      <p:sp>
        <p:nvSpPr>
          <p:cNvPr id="5" name="Espaço Reservado para Texto 4">
            <a:extLst>
              <a:ext uri="{FF2B5EF4-FFF2-40B4-BE49-F238E27FC236}">
                <a16:creationId xmlns:a16="http://schemas.microsoft.com/office/drawing/2014/main" id="{0BC04F0B-080E-9495-2732-7D06F0D40A8E}"/>
              </a:ext>
            </a:extLst>
          </p:cNvPr>
          <p:cNvSpPr>
            <a:spLocks noGrp="1"/>
          </p:cNvSpPr>
          <p:nvPr>
            <p:ph type="body" sz="quarter" idx="11"/>
          </p:nvPr>
        </p:nvSpPr>
        <p:spPr>
          <a:xfrm>
            <a:off x="1019175" y="1304096"/>
            <a:ext cx="10153650" cy="857250"/>
          </a:xfrm>
        </p:spPr>
        <p:txBody>
          <a:bodyPr/>
          <a:lstStyle/>
          <a:p>
            <a:r>
              <a:rPr lang="pt-BR" dirty="0"/>
              <a:t>Internet discada</a:t>
            </a:r>
          </a:p>
        </p:txBody>
      </p:sp>
      <p:sp>
        <p:nvSpPr>
          <p:cNvPr id="4" name="CaixaDeTexto 3">
            <a:extLst>
              <a:ext uri="{FF2B5EF4-FFF2-40B4-BE49-F238E27FC236}">
                <a16:creationId xmlns:a16="http://schemas.microsoft.com/office/drawing/2014/main" id="{23BCE13C-B1E1-A6CD-8BC9-DD1AD845CBC7}"/>
              </a:ext>
            </a:extLst>
          </p:cNvPr>
          <p:cNvSpPr txBox="1"/>
          <p:nvPr/>
        </p:nvSpPr>
        <p:spPr>
          <a:xfrm>
            <a:off x="1019175" y="2517642"/>
            <a:ext cx="5064125" cy="1477328"/>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Empresas de telefonia fornecem conexão à internet via modem discado.</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Modem conectava como uma chamada telefônica, atingindo taxas de 14400 bps.</a:t>
            </a:r>
          </a:p>
        </p:txBody>
      </p:sp>
      <p:pic>
        <p:nvPicPr>
          <p:cNvPr id="8" name="Imagem 7" descr="Diagrama&#10;&#10;Descrição gerada automaticamente">
            <a:extLst>
              <a:ext uri="{FF2B5EF4-FFF2-40B4-BE49-F238E27FC236}">
                <a16:creationId xmlns:a16="http://schemas.microsoft.com/office/drawing/2014/main" id="{E16A4442-6226-7CA9-8C41-CA892CF2E68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99225" y="2001767"/>
            <a:ext cx="4673600" cy="2622550"/>
          </a:xfrm>
          <a:prstGeom prst="rect">
            <a:avLst/>
          </a:prstGeom>
        </p:spPr>
      </p:pic>
    </p:spTree>
    <p:extLst>
      <p:ext uri="{BB962C8B-B14F-4D97-AF65-F5344CB8AC3E}">
        <p14:creationId xmlns:p14="http://schemas.microsoft.com/office/powerpoint/2010/main" val="34325229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 internet</a:t>
            </a:r>
          </a:p>
        </p:txBody>
      </p:sp>
      <p:sp>
        <p:nvSpPr>
          <p:cNvPr id="5" name="Espaço Reservado para Texto 4">
            <a:extLst>
              <a:ext uri="{FF2B5EF4-FFF2-40B4-BE49-F238E27FC236}">
                <a16:creationId xmlns:a16="http://schemas.microsoft.com/office/drawing/2014/main" id="{0BC04F0B-080E-9495-2732-7D06F0D40A8E}"/>
              </a:ext>
            </a:extLst>
          </p:cNvPr>
          <p:cNvSpPr>
            <a:spLocks noGrp="1"/>
          </p:cNvSpPr>
          <p:nvPr>
            <p:ph type="body" sz="quarter" idx="11"/>
          </p:nvPr>
        </p:nvSpPr>
        <p:spPr>
          <a:xfrm>
            <a:off x="1019175" y="1304096"/>
            <a:ext cx="10153650" cy="857250"/>
          </a:xfrm>
        </p:spPr>
        <p:txBody>
          <a:bodyPr/>
          <a:lstStyle/>
          <a:p>
            <a:r>
              <a:rPr lang="pt-BR" dirty="0"/>
              <a:t>Endereço IP e roteador</a:t>
            </a:r>
          </a:p>
        </p:txBody>
      </p:sp>
      <p:sp>
        <p:nvSpPr>
          <p:cNvPr id="4" name="CaixaDeTexto 3">
            <a:extLst>
              <a:ext uri="{FF2B5EF4-FFF2-40B4-BE49-F238E27FC236}">
                <a16:creationId xmlns:a16="http://schemas.microsoft.com/office/drawing/2014/main" id="{23BCE13C-B1E1-A6CD-8BC9-DD1AD845CBC7}"/>
              </a:ext>
            </a:extLst>
          </p:cNvPr>
          <p:cNvSpPr txBox="1"/>
          <p:nvPr/>
        </p:nvSpPr>
        <p:spPr>
          <a:xfrm>
            <a:off x="1019175" y="2517642"/>
            <a:ext cx="8010525" cy="2585323"/>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Barreira para interligar máquinas: endereçamento único.</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Solução: Endereço IP, sequência de quatro números de 0 a 255 (8 bits cada).</a:t>
            </a:r>
          </a:p>
          <a:p>
            <a:pPr marL="285750" indent="-285750" algn="l">
              <a:buFont typeface="Arial" panose="020B0604020202020204" pitchFamily="34" charset="0"/>
              <a:buChar char="•"/>
            </a:pPr>
            <a:endParaRPr lang="pt-BR" dirty="0">
              <a:solidFill>
                <a:schemeClr val="bg2">
                  <a:lumMod val="25000"/>
                </a:schemeClr>
              </a:solidFill>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Pacotes (ou datagramas) enviados entre remetente e destino via redes.</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Roteadores atuam como agências de correio, escolhendo rotas para os pacotes.</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Pacotes passam por roteadores até alcançar o destino com a mensagem.</a:t>
            </a:r>
          </a:p>
        </p:txBody>
      </p:sp>
    </p:spTree>
    <p:extLst>
      <p:ext uri="{BB962C8B-B14F-4D97-AF65-F5344CB8AC3E}">
        <p14:creationId xmlns:p14="http://schemas.microsoft.com/office/powerpoint/2010/main" val="3204212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 internet</a:t>
            </a:r>
          </a:p>
        </p:txBody>
      </p:sp>
      <p:sp>
        <p:nvSpPr>
          <p:cNvPr id="5" name="Espaço Reservado para Texto 4">
            <a:extLst>
              <a:ext uri="{FF2B5EF4-FFF2-40B4-BE49-F238E27FC236}">
                <a16:creationId xmlns:a16="http://schemas.microsoft.com/office/drawing/2014/main" id="{0BC04F0B-080E-9495-2732-7D06F0D40A8E}"/>
              </a:ext>
            </a:extLst>
          </p:cNvPr>
          <p:cNvSpPr>
            <a:spLocks noGrp="1"/>
          </p:cNvSpPr>
          <p:nvPr>
            <p:ph type="body" sz="quarter" idx="11"/>
          </p:nvPr>
        </p:nvSpPr>
        <p:spPr>
          <a:xfrm>
            <a:off x="1019175" y="1304096"/>
            <a:ext cx="10153650" cy="857250"/>
          </a:xfrm>
        </p:spPr>
        <p:txBody>
          <a:bodyPr/>
          <a:lstStyle/>
          <a:p>
            <a:r>
              <a:rPr lang="pt-BR" dirty="0"/>
              <a:t>E-mail e páginas disponíveis na rede</a:t>
            </a:r>
          </a:p>
        </p:txBody>
      </p:sp>
      <p:sp>
        <p:nvSpPr>
          <p:cNvPr id="4" name="CaixaDeTexto 3">
            <a:extLst>
              <a:ext uri="{FF2B5EF4-FFF2-40B4-BE49-F238E27FC236}">
                <a16:creationId xmlns:a16="http://schemas.microsoft.com/office/drawing/2014/main" id="{23BCE13C-B1E1-A6CD-8BC9-DD1AD845CBC7}"/>
              </a:ext>
            </a:extLst>
          </p:cNvPr>
          <p:cNvSpPr txBox="1"/>
          <p:nvPr/>
        </p:nvSpPr>
        <p:spPr>
          <a:xfrm>
            <a:off x="1114425" y="2388331"/>
            <a:ext cx="9639300" cy="3693319"/>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Conexão de muitos usuários em rede trouxe desafios técnicos e oportunidades.</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Estimulou o desenvolvimento de novos mercados e tecnologias.</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E-mails inicialmente baseados no sistema de correios da ARPANET.</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Atualmente, correios tradicionais lidam principalmente com encomendas, enquanto a maioria das correspondências é eletrônica.</a:t>
            </a:r>
          </a:p>
          <a:p>
            <a:pPr marL="285750" indent="-285750" algn="l">
              <a:buFont typeface="Arial" panose="020B0604020202020204" pitchFamily="34" charset="0"/>
              <a:buChar char="•"/>
            </a:pPr>
            <a:endParaRPr lang="pt-BR" dirty="0">
              <a:solidFill>
                <a:schemeClr val="bg2">
                  <a:lumMod val="25000"/>
                </a:schemeClr>
              </a:solidFill>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Desenvolvimento da World </a:t>
            </a:r>
            <a:r>
              <a:rPr lang="pt-BR" b="0" i="0" dirty="0" err="1">
                <a:solidFill>
                  <a:schemeClr val="bg2">
                    <a:lumMod val="25000"/>
                  </a:schemeClr>
                </a:solidFill>
                <a:effectLst/>
                <a:latin typeface="+mj-lt"/>
              </a:rPr>
              <a:t>Wide</a:t>
            </a:r>
            <a:r>
              <a:rPr lang="pt-BR" b="0" i="0" dirty="0">
                <a:solidFill>
                  <a:schemeClr val="bg2">
                    <a:lumMod val="25000"/>
                  </a:schemeClr>
                </a:solidFill>
                <a:effectLst/>
                <a:latin typeface="+mj-lt"/>
              </a:rPr>
              <a:t> Web (WWW) e navegadores define o que a maioria entende por internet.</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Conceito de páginas interligadas transforma a experiência online.</a:t>
            </a:r>
          </a:p>
        </p:txBody>
      </p:sp>
    </p:spTree>
    <p:extLst>
      <p:ext uri="{BB962C8B-B14F-4D97-AF65-F5344CB8AC3E}">
        <p14:creationId xmlns:p14="http://schemas.microsoft.com/office/powerpoint/2010/main" val="3931192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 internet</a:t>
            </a:r>
          </a:p>
        </p:txBody>
      </p:sp>
      <p:sp>
        <p:nvSpPr>
          <p:cNvPr id="5" name="Espaço Reservado para Texto 4">
            <a:extLst>
              <a:ext uri="{FF2B5EF4-FFF2-40B4-BE49-F238E27FC236}">
                <a16:creationId xmlns:a16="http://schemas.microsoft.com/office/drawing/2014/main" id="{0BC04F0B-080E-9495-2732-7D06F0D40A8E}"/>
              </a:ext>
            </a:extLst>
          </p:cNvPr>
          <p:cNvSpPr>
            <a:spLocks noGrp="1"/>
          </p:cNvSpPr>
          <p:nvPr>
            <p:ph type="body" sz="quarter" idx="11"/>
          </p:nvPr>
        </p:nvSpPr>
        <p:spPr>
          <a:xfrm>
            <a:off x="1019175" y="1304096"/>
            <a:ext cx="10153650" cy="857250"/>
          </a:xfrm>
        </p:spPr>
        <p:txBody>
          <a:bodyPr/>
          <a:lstStyle/>
          <a:p>
            <a:r>
              <a:rPr lang="pt-BR" dirty="0"/>
              <a:t>Páginas de pesquisa, chats e programas de troca de mensagens</a:t>
            </a:r>
          </a:p>
        </p:txBody>
      </p:sp>
      <p:sp>
        <p:nvSpPr>
          <p:cNvPr id="4" name="CaixaDeTexto 3">
            <a:extLst>
              <a:ext uri="{FF2B5EF4-FFF2-40B4-BE49-F238E27FC236}">
                <a16:creationId xmlns:a16="http://schemas.microsoft.com/office/drawing/2014/main" id="{23BCE13C-B1E1-A6CD-8BC9-DD1AD845CBC7}"/>
              </a:ext>
            </a:extLst>
          </p:cNvPr>
          <p:cNvSpPr txBox="1"/>
          <p:nvPr/>
        </p:nvSpPr>
        <p:spPr>
          <a:xfrm>
            <a:off x="1114425" y="2388331"/>
            <a:ext cx="10153650" cy="2862322"/>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Google destaca-se como vitorioso na organização da busca na World </a:t>
            </a:r>
            <a:r>
              <a:rPr lang="pt-BR" b="0" i="0" dirty="0" err="1">
                <a:solidFill>
                  <a:schemeClr val="bg2">
                    <a:lumMod val="25000"/>
                  </a:schemeClr>
                </a:solidFill>
                <a:effectLst/>
                <a:latin typeface="+mj-lt"/>
              </a:rPr>
              <a:t>Wide</a:t>
            </a:r>
            <a:r>
              <a:rPr lang="pt-BR" b="0" i="0" dirty="0">
                <a:solidFill>
                  <a:schemeClr val="bg2">
                    <a:lumMod val="25000"/>
                  </a:schemeClr>
                </a:solidFill>
                <a:effectLst/>
                <a:latin typeface="+mj-lt"/>
              </a:rPr>
              <a:t> Web.</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Supera concorrentes na eficácia de indexar e apresentar informações online.</a:t>
            </a:r>
          </a:p>
          <a:p>
            <a:pPr marL="285750" indent="-285750" algn="l">
              <a:buFont typeface="Arial" panose="020B0604020202020204" pitchFamily="34" charset="0"/>
              <a:buChar char="•"/>
            </a:pPr>
            <a:endParaRPr lang="pt-BR" dirty="0">
              <a:solidFill>
                <a:schemeClr val="bg2">
                  <a:lumMod val="25000"/>
                </a:schemeClr>
              </a:solidFill>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Atualmente, é possível buscar qualquer página ou tópico na web. Isso tornou a Google uma das empresas mais ricas do mundo.</a:t>
            </a:r>
          </a:p>
          <a:p>
            <a:pPr marL="285750" indent="-285750" algn="l">
              <a:buFont typeface="Arial" panose="020B0604020202020204" pitchFamily="34" charset="0"/>
              <a:buChar char="•"/>
            </a:pPr>
            <a:endParaRPr lang="pt-BR" dirty="0">
              <a:solidFill>
                <a:schemeClr val="bg2">
                  <a:lumMod val="25000"/>
                </a:schemeClr>
              </a:solidFill>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Com a popularização da internet, comunicação por e-mail tornou-se lenta.</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Surgiram servidores de chat, permitindo interações em tempo real para contornar a demora do e-mail.</a:t>
            </a:r>
          </a:p>
        </p:txBody>
      </p:sp>
    </p:spTree>
    <p:extLst>
      <p:ext uri="{BB962C8B-B14F-4D97-AF65-F5344CB8AC3E}">
        <p14:creationId xmlns:p14="http://schemas.microsoft.com/office/powerpoint/2010/main" val="540371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 internet</a:t>
            </a:r>
          </a:p>
        </p:txBody>
      </p:sp>
      <p:sp>
        <p:nvSpPr>
          <p:cNvPr id="5" name="Espaço Reservado para Texto 4">
            <a:extLst>
              <a:ext uri="{FF2B5EF4-FFF2-40B4-BE49-F238E27FC236}">
                <a16:creationId xmlns:a16="http://schemas.microsoft.com/office/drawing/2014/main" id="{0BC04F0B-080E-9495-2732-7D06F0D40A8E}"/>
              </a:ext>
            </a:extLst>
          </p:cNvPr>
          <p:cNvSpPr>
            <a:spLocks noGrp="1"/>
          </p:cNvSpPr>
          <p:nvPr>
            <p:ph type="body" sz="quarter" idx="11"/>
          </p:nvPr>
        </p:nvSpPr>
        <p:spPr>
          <a:xfrm>
            <a:off x="1019175" y="1304096"/>
            <a:ext cx="10153650" cy="857250"/>
          </a:xfrm>
        </p:spPr>
        <p:txBody>
          <a:bodyPr/>
          <a:lstStyle/>
          <a:p>
            <a:r>
              <a:rPr lang="pt-BR" dirty="0"/>
              <a:t>Interação entre usuários</a:t>
            </a:r>
          </a:p>
        </p:txBody>
      </p:sp>
      <p:sp>
        <p:nvSpPr>
          <p:cNvPr id="4" name="CaixaDeTexto 3">
            <a:extLst>
              <a:ext uri="{FF2B5EF4-FFF2-40B4-BE49-F238E27FC236}">
                <a16:creationId xmlns:a16="http://schemas.microsoft.com/office/drawing/2014/main" id="{23BCE13C-B1E1-A6CD-8BC9-DD1AD845CBC7}"/>
              </a:ext>
            </a:extLst>
          </p:cNvPr>
          <p:cNvSpPr txBox="1"/>
          <p:nvPr/>
        </p:nvSpPr>
        <p:spPr>
          <a:xfrm>
            <a:off x="1114425" y="2388331"/>
            <a:ext cx="8010525" cy="923330"/>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Interatividade inicial em </a:t>
            </a:r>
            <a:r>
              <a:rPr lang="pt-BR" b="0" i="0" dirty="0" err="1">
                <a:solidFill>
                  <a:schemeClr val="bg2">
                    <a:lumMod val="25000"/>
                  </a:schemeClr>
                </a:solidFill>
                <a:effectLst/>
                <a:latin typeface="+mj-lt"/>
              </a:rPr>
              <a:t>LANs</a:t>
            </a:r>
            <a:r>
              <a:rPr lang="pt-BR" b="0" i="0" dirty="0">
                <a:solidFill>
                  <a:schemeClr val="bg2">
                    <a:lumMod val="25000"/>
                  </a:schemeClr>
                </a:solidFill>
                <a:effectLst/>
                <a:latin typeface="+mj-lt"/>
              </a:rPr>
              <a:t> impulsionou LAN </a:t>
            </a:r>
            <a:r>
              <a:rPr lang="pt-BR" b="0" i="0" dirty="0" err="1">
                <a:solidFill>
                  <a:schemeClr val="bg2">
                    <a:lumMod val="25000"/>
                  </a:schemeClr>
                </a:solidFill>
                <a:effectLst/>
                <a:latin typeface="+mj-lt"/>
              </a:rPr>
              <a:t>houses</a:t>
            </a:r>
            <a:r>
              <a:rPr lang="pt-BR" b="0" i="0" dirty="0">
                <a:solidFill>
                  <a:schemeClr val="bg2">
                    <a:lumMod val="25000"/>
                  </a:schemeClr>
                </a:solidFill>
                <a:effectLst/>
                <a:latin typeface="+mj-lt"/>
              </a:rPr>
              <a:t> para jogos em rede.</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Evolução: empresas adotam jogos online, expandindo a interação pela internet.</a:t>
            </a:r>
          </a:p>
        </p:txBody>
      </p:sp>
    </p:spTree>
    <p:extLst>
      <p:ext uri="{BB962C8B-B14F-4D97-AF65-F5344CB8AC3E}">
        <p14:creationId xmlns:p14="http://schemas.microsoft.com/office/powerpoint/2010/main" val="564219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 internet</a:t>
            </a:r>
          </a:p>
        </p:txBody>
      </p:sp>
      <p:sp>
        <p:nvSpPr>
          <p:cNvPr id="5" name="Espaço Reservado para Texto 4">
            <a:extLst>
              <a:ext uri="{FF2B5EF4-FFF2-40B4-BE49-F238E27FC236}">
                <a16:creationId xmlns:a16="http://schemas.microsoft.com/office/drawing/2014/main" id="{0BC04F0B-080E-9495-2732-7D06F0D40A8E}"/>
              </a:ext>
            </a:extLst>
          </p:cNvPr>
          <p:cNvSpPr>
            <a:spLocks noGrp="1"/>
          </p:cNvSpPr>
          <p:nvPr>
            <p:ph type="body" sz="quarter" idx="11"/>
          </p:nvPr>
        </p:nvSpPr>
        <p:spPr>
          <a:xfrm>
            <a:off x="1019175" y="1304096"/>
            <a:ext cx="10153650" cy="857250"/>
          </a:xfrm>
        </p:spPr>
        <p:txBody>
          <a:bodyPr/>
          <a:lstStyle/>
          <a:p>
            <a:r>
              <a:rPr lang="pt-BR" dirty="0"/>
              <a:t>Banda larga, streaming e aplicativos</a:t>
            </a:r>
          </a:p>
        </p:txBody>
      </p:sp>
      <p:sp>
        <p:nvSpPr>
          <p:cNvPr id="4" name="CaixaDeTexto 3">
            <a:extLst>
              <a:ext uri="{FF2B5EF4-FFF2-40B4-BE49-F238E27FC236}">
                <a16:creationId xmlns:a16="http://schemas.microsoft.com/office/drawing/2014/main" id="{23BCE13C-B1E1-A6CD-8BC9-DD1AD845CBC7}"/>
              </a:ext>
            </a:extLst>
          </p:cNvPr>
          <p:cNvSpPr txBox="1"/>
          <p:nvPr/>
        </p:nvSpPr>
        <p:spPr>
          <a:xfrm>
            <a:off x="1114425" y="2388331"/>
            <a:ext cx="8896350" cy="1477328"/>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Desenvolvimento de tecnologias, como fibra ótica, amplia banda de internet doméstica.</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Surgem serviços de música e vídeo online.</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Televisão gradualmente substituída por serviços de streaming.</a:t>
            </a:r>
          </a:p>
        </p:txBody>
      </p:sp>
    </p:spTree>
    <p:extLst>
      <p:ext uri="{BB962C8B-B14F-4D97-AF65-F5344CB8AC3E}">
        <p14:creationId xmlns:p14="http://schemas.microsoft.com/office/powerpoint/2010/main" val="21952831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 internet</a:t>
            </a:r>
          </a:p>
        </p:txBody>
      </p:sp>
      <p:sp>
        <p:nvSpPr>
          <p:cNvPr id="5" name="Espaço Reservado para Texto 4">
            <a:extLst>
              <a:ext uri="{FF2B5EF4-FFF2-40B4-BE49-F238E27FC236}">
                <a16:creationId xmlns:a16="http://schemas.microsoft.com/office/drawing/2014/main" id="{0BC04F0B-080E-9495-2732-7D06F0D40A8E}"/>
              </a:ext>
            </a:extLst>
          </p:cNvPr>
          <p:cNvSpPr>
            <a:spLocks noGrp="1"/>
          </p:cNvSpPr>
          <p:nvPr>
            <p:ph type="body" sz="quarter" idx="11"/>
          </p:nvPr>
        </p:nvSpPr>
        <p:spPr>
          <a:xfrm>
            <a:off x="1019175" y="1304096"/>
            <a:ext cx="10153650" cy="857250"/>
          </a:xfrm>
        </p:spPr>
        <p:txBody>
          <a:bodyPr/>
          <a:lstStyle/>
          <a:p>
            <a:r>
              <a:rPr lang="pt-BR" dirty="0"/>
              <a:t>Tendências</a:t>
            </a:r>
          </a:p>
        </p:txBody>
      </p:sp>
      <p:sp>
        <p:nvSpPr>
          <p:cNvPr id="4" name="CaixaDeTexto 3">
            <a:extLst>
              <a:ext uri="{FF2B5EF4-FFF2-40B4-BE49-F238E27FC236}">
                <a16:creationId xmlns:a16="http://schemas.microsoft.com/office/drawing/2014/main" id="{23BCE13C-B1E1-A6CD-8BC9-DD1AD845CBC7}"/>
              </a:ext>
            </a:extLst>
          </p:cNvPr>
          <p:cNvSpPr txBox="1"/>
          <p:nvPr/>
        </p:nvSpPr>
        <p:spPr>
          <a:xfrm>
            <a:off x="1114425" y="2388331"/>
            <a:ext cx="8896350" cy="2031325"/>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Conexão em rede transforma o uso de computadores, impactando hábitos sociais.</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Tendência atual é a conectividade plena, com aplicativos projetados para funcionar online.</a:t>
            </a:r>
          </a:p>
          <a:p>
            <a:pPr marL="285750" indent="-285750" algn="l">
              <a:buFont typeface="Arial" panose="020B0604020202020204" pitchFamily="34" charset="0"/>
              <a:buChar char="•"/>
            </a:pPr>
            <a:endParaRPr lang="pt-BR" dirty="0">
              <a:solidFill>
                <a:schemeClr val="bg2">
                  <a:lumMod val="25000"/>
                </a:schemeClr>
              </a:solidFill>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Cientistas e engenheiros buscam rede global para acesso à internet.</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Projeto </a:t>
            </a:r>
            <a:r>
              <a:rPr lang="pt-BR" b="0" i="0" dirty="0" err="1">
                <a:solidFill>
                  <a:schemeClr val="bg2">
                    <a:lumMod val="25000"/>
                  </a:schemeClr>
                </a:solidFill>
                <a:effectLst/>
                <a:latin typeface="+mj-lt"/>
              </a:rPr>
              <a:t>Starlink</a:t>
            </a:r>
            <a:r>
              <a:rPr lang="pt-BR" b="0" i="0" dirty="0">
                <a:solidFill>
                  <a:schemeClr val="bg2">
                    <a:lumMod val="25000"/>
                  </a:schemeClr>
                </a:solidFill>
                <a:effectLst/>
                <a:latin typeface="+mj-lt"/>
              </a:rPr>
              <a:t>, liderado por Elon Musk e </a:t>
            </a:r>
            <a:r>
              <a:rPr lang="pt-BR" b="0" i="0" dirty="0" err="1">
                <a:solidFill>
                  <a:schemeClr val="bg2">
                    <a:lumMod val="25000"/>
                  </a:schemeClr>
                </a:solidFill>
                <a:effectLst/>
                <a:latin typeface="+mj-lt"/>
              </a:rPr>
              <a:t>SpaceX</a:t>
            </a:r>
            <a:r>
              <a:rPr lang="pt-BR" b="0" i="0" dirty="0">
                <a:solidFill>
                  <a:schemeClr val="bg2">
                    <a:lumMod val="25000"/>
                  </a:schemeClr>
                </a:solidFill>
                <a:effectLst/>
                <a:latin typeface="+mj-lt"/>
              </a:rPr>
              <a:t>, visa alcançar conectividade mundial.</a:t>
            </a:r>
          </a:p>
        </p:txBody>
      </p:sp>
    </p:spTree>
    <p:extLst>
      <p:ext uri="{BB962C8B-B14F-4D97-AF65-F5344CB8AC3E}">
        <p14:creationId xmlns:p14="http://schemas.microsoft.com/office/powerpoint/2010/main" val="2839583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Imagem 4" descr="Circuito eletrônico com números&#10;&#10;Descrição gerada automaticamente com confiança média">
            <a:extLst>
              <a:ext uri="{FF2B5EF4-FFF2-40B4-BE49-F238E27FC236}">
                <a16:creationId xmlns:a16="http://schemas.microsoft.com/office/drawing/2014/main" id="{606190FC-11D0-CE04-1F98-542C100D51C3}"/>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ço Reservado para Texto 2">
            <a:extLst>
              <a:ext uri="{FF2B5EF4-FFF2-40B4-BE49-F238E27FC236}">
                <a16:creationId xmlns:a16="http://schemas.microsoft.com/office/drawing/2014/main" id="{DFF64D82-EA9A-5288-8D2C-7CCD08DE3A54}"/>
              </a:ext>
            </a:extLst>
          </p:cNvPr>
          <p:cNvSpPr>
            <a:spLocks noGrp="1"/>
          </p:cNvSpPr>
          <p:nvPr>
            <p:ph type="body" sz="quarter" idx="11"/>
          </p:nvPr>
        </p:nvSpPr>
        <p:spPr/>
        <p:txBody>
          <a:bodyPr/>
          <a:lstStyle/>
          <a:p>
            <a:r>
              <a:rPr lang="pt-BR" dirty="0"/>
              <a:t>Componentes de hardware</a:t>
            </a:r>
          </a:p>
        </p:txBody>
      </p:sp>
    </p:spTree>
    <p:extLst>
      <p:ext uri="{BB962C8B-B14F-4D97-AF65-F5344CB8AC3E}">
        <p14:creationId xmlns:p14="http://schemas.microsoft.com/office/powerpoint/2010/main" val="3345318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Sistemas de computação</a:t>
            </a:r>
          </a:p>
        </p:txBody>
      </p:sp>
      <p:grpSp>
        <p:nvGrpSpPr>
          <p:cNvPr id="2" name="Agrupar 1">
            <a:extLst>
              <a:ext uri="{FF2B5EF4-FFF2-40B4-BE49-F238E27FC236}">
                <a16:creationId xmlns:a16="http://schemas.microsoft.com/office/drawing/2014/main" id="{FA692F00-3288-0A44-3ABE-EDE34319FCF3}"/>
              </a:ext>
            </a:extLst>
          </p:cNvPr>
          <p:cNvGrpSpPr/>
          <p:nvPr/>
        </p:nvGrpSpPr>
        <p:grpSpPr>
          <a:xfrm>
            <a:off x="2201227" y="1705965"/>
            <a:ext cx="7789545" cy="3467442"/>
            <a:chOff x="2201227" y="1749894"/>
            <a:chExt cx="7789545" cy="3467442"/>
          </a:xfrm>
        </p:grpSpPr>
        <p:sp>
          <p:nvSpPr>
            <p:cNvPr id="3" name="Retângulo: Cantos Arredondados 2">
              <a:extLst>
                <a:ext uri="{FF2B5EF4-FFF2-40B4-BE49-F238E27FC236}">
                  <a16:creationId xmlns:a16="http://schemas.microsoft.com/office/drawing/2014/main" id="{B487AFF3-AEE4-FD82-D6CF-462B33E26FF5}"/>
                </a:ext>
              </a:extLst>
            </p:cNvPr>
            <p:cNvSpPr/>
            <p:nvPr/>
          </p:nvSpPr>
          <p:spPr>
            <a:xfrm>
              <a:off x="2201227" y="1749894"/>
              <a:ext cx="7789545" cy="34674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6397A115-0488-A51B-740A-486C5B4FFEBA}"/>
                </a:ext>
              </a:extLst>
            </p:cNvPr>
            <p:cNvSpPr txBox="1"/>
            <p:nvPr/>
          </p:nvSpPr>
          <p:spPr>
            <a:xfrm>
              <a:off x="2382989" y="2076956"/>
              <a:ext cx="3121092" cy="646331"/>
            </a:xfrm>
            <a:prstGeom prst="rect">
              <a:avLst/>
            </a:prstGeom>
            <a:noFill/>
          </p:spPr>
          <p:txBody>
            <a:bodyPr wrap="square">
              <a:spAutoFit/>
            </a:bodyPr>
            <a:lstStyle/>
            <a:p>
              <a:r>
                <a:rPr lang="pt-BR" b="1" dirty="0"/>
                <a:t>I</a:t>
              </a:r>
              <a:r>
                <a:rPr lang="pt-BR" b="1" dirty="0">
                  <a:effectLst/>
                </a:rPr>
                <a:t>mplementação de computadores</a:t>
              </a:r>
              <a:endParaRPr lang="pt-BR" b="1" dirty="0"/>
            </a:p>
          </p:txBody>
        </p:sp>
        <p:sp>
          <p:nvSpPr>
            <p:cNvPr id="8" name="CaixaDeTexto 7">
              <a:extLst>
                <a:ext uri="{FF2B5EF4-FFF2-40B4-BE49-F238E27FC236}">
                  <a16:creationId xmlns:a16="http://schemas.microsoft.com/office/drawing/2014/main" id="{3A827F88-D537-772A-A481-F121A4E3D282}"/>
                </a:ext>
              </a:extLst>
            </p:cNvPr>
            <p:cNvSpPr txBox="1"/>
            <p:nvPr/>
          </p:nvSpPr>
          <p:spPr>
            <a:xfrm>
              <a:off x="2382988" y="2793459"/>
              <a:ext cx="3121093" cy="830997"/>
            </a:xfrm>
            <a:prstGeom prst="rect">
              <a:avLst/>
            </a:prstGeom>
            <a:noFill/>
          </p:spPr>
          <p:txBody>
            <a:bodyPr wrap="square">
              <a:spAutoFit/>
            </a:bodyPr>
            <a:lstStyle/>
            <a:p>
              <a:r>
                <a:rPr lang="pt-BR" sz="1600" dirty="0">
                  <a:solidFill>
                    <a:schemeClr val="bg2">
                      <a:lumMod val="25000"/>
                    </a:schemeClr>
                  </a:solidFill>
                </a:rPr>
                <a:t>S</a:t>
              </a:r>
              <a:r>
                <a:rPr lang="pt-BR" sz="1600" dirty="0">
                  <a:solidFill>
                    <a:schemeClr val="bg2">
                      <a:lumMod val="25000"/>
                    </a:schemeClr>
                  </a:solidFill>
                  <a:effectLst/>
                </a:rPr>
                <a:t>e relaciona, em geral, com a abordagem de aspectos que são desnecessários ao programador.</a:t>
              </a:r>
            </a:p>
          </p:txBody>
        </p:sp>
        <p:sp>
          <p:nvSpPr>
            <p:cNvPr id="9" name="CaixaDeTexto 8">
              <a:extLst>
                <a:ext uri="{FF2B5EF4-FFF2-40B4-BE49-F238E27FC236}">
                  <a16:creationId xmlns:a16="http://schemas.microsoft.com/office/drawing/2014/main" id="{92E4BB86-9FE4-E258-E083-114773D5C1BA}"/>
                </a:ext>
              </a:extLst>
            </p:cNvPr>
            <p:cNvSpPr txBox="1"/>
            <p:nvPr/>
          </p:nvSpPr>
          <p:spPr>
            <a:xfrm>
              <a:off x="6633275" y="2076956"/>
              <a:ext cx="3121092" cy="369332"/>
            </a:xfrm>
            <a:prstGeom prst="rect">
              <a:avLst/>
            </a:prstGeom>
            <a:noFill/>
          </p:spPr>
          <p:txBody>
            <a:bodyPr wrap="square">
              <a:spAutoFit/>
            </a:bodyPr>
            <a:lstStyle/>
            <a:p>
              <a:r>
                <a:rPr lang="pt-BR" b="1" dirty="0"/>
                <a:t>A</a:t>
              </a:r>
              <a:r>
                <a:rPr lang="pt-BR" b="1" dirty="0">
                  <a:effectLst/>
                </a:rPr>
                <a:t>rquitetura de computadores</a:t>
              </a:r>
              <a:endParaRPr lang="pt-BR" b="1" dirty="0"/>
            </a:p>
          </p:txBody>
        </p:sp>
        <p:sp>
          <p:nvSpPr>
            <p:cNvPr id="10" name="CaixaDeTexto 9">
              <a:extLst>
                <a:ext uri="{FF2B5EF4-FFF2-40B4-BE49-F238E27FC236}">
                  <a16:creationId xmlns:a16="http://schemas.microsoft.com/office/drawing/2014/main" id="{9C5E22F7-F0AB-549F-6DA2-4AB3268C4241}"/>
                </a:ext>
              </a:extLst>
            </p:cNvPr>
            <p:cNvSpPr txBox="1"/>
            <p:nvPr/>
          </p:nvSpPr>
          <p:spPr>
            <a:xfrm>
              <a:off x="6633274" y="2793459"/>
              <a:ext cx="3121093" cy="1815882"/>
            </a:xfrm>
            <a:prstGeom prst="rect">
              <a:avLst/>
            </a:prstGeom>
            <a:noFill/>
          </p:spPr>
          <p:txBody>
            <a:bodyPr wrap="square">
              <a:spAutoFit/>
            </a:bodyPr>
            <a:lstStyle/>
            <a:p>
              <a:r>
                <a:rPr lang="pt-BR" sz="1600" dirty="0">
                  <a:solidFill>
                    <a:schemeClr val="bg2">
                      <a:lumMod val="25000"/>
                    </a:schemeClr>
                  </a:solidFill>
                  <a:effectLst/>
                </a:rPr>
                <a:t>e relaciona, em geral, ao tratamento de pontos que são de interesse do programador, a saber, conjunto de instruções do processador, tamanho da palavra, modos de endereçamento de instruções, entre outros. </a:t>
              </a:r>
            </a:p>
          </p:txBody>
        </p:sp>
        <p:grpSp>
          <p:nvGrpSpPr>
            <p:cNvPr id="11" name="Agrupar 10">
              <a:extLst>
                <a:ext uri="{FF2B5EF4-FFF2-40B4-BE49-F238E27FC236}">
                  <a16:creationId xmlns:a16="http://schemas.microsoft.com/office/drawing/2014/main" id="{5C337713-893B-6976-F514-2FEBE0C1BBBA}"/>
                </a:ext>
              </a:extLst>
            </p:cNvPr>
            <p:cNvGrpSpPr/>
            <p:nvPr/>
          </p:nvGrpSpPr>
          <p:grpSpPr>
            <a:xfrm>
              <a:off x="5882639" y="1951527"/>
              <a:ext cx="371475" cy="3122933"/>
              <a:chOff x="5882639" y="1951527"/>
              <a:chExt cx="371475" cy="3122933"/>
            </a:xfrm>
          </p:grpSpPr>
          <p:cxnSp>
            <p:nvCxnSpPr>
              <p:cNvPr id="12" name="Conector reto 11">
                <a:extLst>
                  <a:ext uri="{FF2B5EF4-FFF2-40B4-BE49-F238E27FC236}">
                    <a16:creationId xmlns:a16="http://schemas.microsoft.com/office/drawing/2014/main" id="{F32EED66-AA44-C394-571E-AB19E6D50EF2}"/>
                  </a:ext>
                </a:extLst>
              </p:cNvPr>
              <p:cNvCxnSpPr>
                <a:cxnSpLocks/>
              </p:cNvCxnSpPr>
              <p:nvPr/>
            </p:nvCxnSpPr>
            <p:spPr>
              <a:xfrm>
                <a:off x="6068377" y="1951527"/>
                <a:ext cx="0" cy="3122933"/>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083DA765-5C41-20C8-44CC-6628A374E949}"/>
                  </a:ext>
                </a:extLst>
              </p:cNvPr>
              <p:cNvSpPr/>
              <p:nvPr/>
            </p:nvSpPr>
            <p:spPr>
              <a:xfrm>
                <a:off x="5882639" y="3327256"/>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Sinal de Multiplicação 13">
                <a:extLst>
                  <a:ext uri="{FF2B5EF4-FFF2-40B4-BE49-F238E27FC236}">
                    <a16:creationId xmlns:a16="http://schemas.microsoft.com/office/drawing/2014/main" id="{8AF2CB5A-0B5E-1FE0-C2A5-3212B2E0854F}"/>
                  </a:ext>
                </a:extLst>
              </p:cNvPr>
              <p:cNvSpPr/>
              <p:nvPr/>
            </p:nvSpPr>
            <p:spPr>
              <a:xfrm>
                <a:off x="5954553" y="3399170"/>
                <a:ext cx="227646" cy="227646"/>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grpSp>
      </p:grpSp>
      <p:sp>
        <p:nvSpPr>
          <p:cNvPr id="16" name="CaixaDeTexto 15">
            <a:extLst>
              <a:ext uri="{FF2B5EF4-FFF2-40B4-BE49-F238E27FC236}">
                <a16:creationId xmlns:a16="http://schemas.microsoft.com/office/drawing/2014/main" id="{81C4B29A-1DB8-3AA5-A600-DF1363861390}"/>
              </a:ext>
            </a:extLst>
          </p:cNvPr>
          <p:cNvSpPr txBox="1"/>
          <p:nvPr/>
        </p:nvSpPr>
        <p:spPr>
          <a:xfrm>
            <a:off x="1019175" y="5646681"/>
            <a:ext cx="10153650" cy="646331"/>
          </a:xfrm>
          <a:prstGeom prst="rect">
            <a:avLst/>
          </a:prstGeom>
          <a:noFill/>
        </p:spPr>
        <p:txBody>
          <a:bodyPr wrap="square" rtlCol="0">
            <a:spAutoFit/>
          </a:bodyPr>
          <a:lstStyle/>
          <a:p>
            <a:r>
              <a:rPr lang="pt-BR" dirty="0">
                <a:solidFill>
                  <a:schemeClr val="bg2">
                    <a:lumMod val="25000"/>
                  </a:schemeClr>
                </a:solidFill>
              </a:rPr>
              <a:t>A definição de computação pode ser entendida como a realização de cálculos de forma ordenada ou apenas a manipulação de valores.</a:t>
            </a:r>
          </a:p>
        </p:txBody>
      </p:sp>
    </p:spTree>
    <p:extLst>
      <p:ext uri="{BB962C8B-B14F-4D97-AF65-F5344CB8AC3E}">
        <p14:creationId xmlns:p14="http://schemas.microsoft.com/office/powerpoint/2010/main" val="1187349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Sistemas de computação</a:t>
            </a:r>
          </a:p>
        </p:txBody>
      </p:sp>
      <p:grpSp>
        <p:nvGrpSpPr>
          <p:cNvPr id="4" name="Agrupar 3">
            <a:extLst>
              <a:ext uri="{FF2B5EF4-FFF2-40B4-BE49-F238E27FC236}">
                <a16:creationId xmlns:a16="http://schemas.microsoft.com/office/drawing/2014/main" id="{06624E59-B49D-038C-4064-2756E3A2FB57}"/>
              </a:ext>
            </a:extLst>
          </p:cNvPr>
          <p:cNvGrpSpPr/>
          <p:nvPr/>
        </p:nvGrpSpPr>
        <p:grpSpPr>
          <a:xfrm>
            <a:off x="1019175" y="1534550"/>
            <a:ext cx="10153650" cy="4007267"/>
            <a:chOff x="1019175" y="1091204"/>
            <a:chExt cx="10153650" cy="4007267"/>
          </a:xfrm>
        </p:grpSpPr>
        <p:grpSp>
          <p:nvGrpSpPr>
            <p:cNvPr id="5" name="Agrupar 4">
              <a:extLst>
                <a:ext uri="{FF2B5EF4-FFF2-40B4-BE49-F238E27FC236}">
                  <a16:creationId xmlns:a16="http://schemas.microsoft.com/office/drawing/2014/main" id="{EF286291-AF36-25DB-2AD1-BC49452165AD}"/>
                </a:ext>
              </a:extLst>
            </p:cNvPr>
            <p:cNvGrpSpPr/>
            <p:nvPr/>
          </p:nvGrpSpPr>
          <p:grpSpPr>
            <a:xfrm>
              <a:off x="1019175" y="1091204"/>
              <a:ext cx="10153650" cy="2003807"/>
              <a:chOff x="1019175" y="675349"/>
              <a:chExt cx="10153650" cy="2003807"/>
            </a:xfrm>
          </p:grpSpPr>
          <p:grpSp>
            <p:nvGrpSpPr>
              <p:cNvPr id="20" name="Agrupar 19">
                <a:extLst>
                  <a:ext uri="{FF2B5EF4-FFF2-40B4-BE49-F238E27FC236}">
                    <a16:creationId xmlns:a16="http://schemas.microsoft.com/office/drawing/2014/main" id="{8C395898-F802-729B-F805-5D73A3BB7F24}"/>
                  </a:ext>
                </a:extLst>
              </p:cNvPr>
              <p:cNvGrpSpPr/>
              <p:nvPr/>
            </p:nvGrpSpPr>
            <p:grpSpPr>
              <a:xfrm>
                <a:off x="1019175" y="1047507"/>
                <a:ext cx="10153650" cy="1631649"/>
                <a:chOff x="1019175" y="1047507"/>
                <a:chExt cx="10153650" cy="1631649"/>
              </a:xfrm>
            </p:grpSpPr>
            <p:sp>
              <p:nvSpPr>
                <p:cNvPr id="22" name="Retângulo 21">
                  <a:extLst>
                    <a:ext uri="{FF2B5EF4-FFF2-40B4-BE49-F238E27FC236}">
                      <a16:creationId xmlns:a16="http://schemas.microsoft.com/office/drawing/2014/main" id="{EA9A5C34-070A-3856-2B13-B6C3A3665F47}"/>
                    </a:ext>
                  </a:extLst>
                </p:cNvPr>
                <p:cNvSpPr/>
                <p:nvPr/>
              </p:nvSpPr>
              <p:spPr>
                <a:xfrm>
                  <a:off x="1019175" y="1047507"/>
                  <a:ext cx="10153650" cy="163164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a:extLst>
                    <a:ext uri="{FF2B5EF4-FFF2-40B4-BE49-F238E27FC236}">
                      <a16:creationId xmlns:a16="http://schemas.microsoft.com/office/drawing/2014/main" id="{819F6ED0-6287-4659-930A-A9C0372EE75A}"/>
                    </a:ext>
                  </a:extLst>
                </p:cNvPr>
                <p:cNvSpPr txBox="1"/>
                <p:nvPr/>
              </p:nvSpPr>
              <p:spPr>
                <a:xfrm>
                  <a:off x="1666874" y="1663276"/>
                  <a:ext cx="8896350" cy="400110"/>
                </a:xfrm>
                <a:prstGeom prst="rect">
                  <a:avLst/>
                </a:prstGeom>
                <a:noFill/>
              </p:spPr>
              <p:txBody>
                <a:bodyPr wrap="square" rtlCol="0">
                  <a:spAutoFit/>
                </a:bodyPr>
                <a:lstStyle/>
                <a:p>
                  <a:r>
                    <a:rPr lang="pt-BR" sz="2000" dirty="0">
                      <a:solidFill>
                        <a:schemeClr val="bg1"/>
                      </a:solidFill>
                    </a:rPr>
                    <a:t>Como você definiria um sistema de computação?</a:t>
                  </a:r>
                </a:p>
              </p:txBody>
            </p:sp>
          </p:grpSp>
          <p:pic>
            <p:nvPicPr>
              <p:cNvPr id="21" name="Imagem 20">
                <a:extLst>
                  <a:ext uri="{FF2B5EF4-FFF2-40B4-BE49-F238E27FC236}">
                    <a16:creationId xmlns:a16="http://schemas.microsoft.com/office/drawing/2014/main" id="{27AF0109-CA42-1E7F-4E1D-A1BA4CEB60EB}"/>
                  </a:ext>
                </a:extLst>
              </p:cNvPr>
              <p:cNvPicPr>
                <a:picLocks noChangeAspect="1"/>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l="4783" t="12189" r="5958" b="12853"/>
              <a:stretch/>
            </p:blipFill>
            <p:spPr>
              <a:xfrm>
                <a:off x="1504978" y="675349"/>
                <a:ext cx="617147" cy="612490"/>
              </a:xfrm>
              <a:prstGeom prst="ellipse">
                <a:avLst/>
              </a:prstGeom>
            </p:spPr>
          </p:pic>
        </p:grpSp>
        <p:grpSp>
          <p:nvGrpSpPr>
            <p:cNvPr id="15" name="Agrupar 14">
              <a:extLst>
                <a:ext uri="{FF2B5EF4-FFF2-40B4-BE49-F238E27FC236}">
                  <a16:creationId xmlns:a16="http://schemas.microsoft.com/office/drawing/2014/main" id="{615B4136-3557-BEF5-48E0-9E3AD230FA9C}"/>
                </a:ext>
              </a:extLst>
            </p:cNvPr>
            <p:cNvGrpSpPr/>
            <p:nvPr/>
          </p:nvGrpSpPr>
          <p:grpSpPr>
            <a:xfrm>
              <a:off x="1019175" y="3095012"/>
              <a:ext cx="10153650" cy="2003459"/>
              <a:chOff x="1041187" y="3010264"/>
              <a:chExt cx="10153650" cy="2003459"/>
            </a:xfrm>
          </p:grpSpPr>
          <p:sp>
            <p:nvSpPr>
              <p:cNvPr id="17" name="Retângulo 16">
                <a:extLst>
                  <a:ext uri="{FF2B5EF4-FFF2-40B4-BE49-F238E27FC236}">
                    <a16:creationId xmlns:a16="http://schemas.microsoft.com/office/drawing/2014/main" id="{741FC2EC-6617-46FD-B380-EB056D86CF28}"/>
                  </a:ext>
                </a:extLst>
              </p:cNvPr>
              <p:cNvSpPr/>
              <p:nvPr/>
            </p:nvSpPr>
            <p:spPr>
              <a:xfrm>
                <a:off x="1041187" y="3010264"/>
                <a:ext cx="10153650" cy="2003459"/>
              </a:xfrm>
              <a:prstGeom prst="rect">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a:extLst>
                  <a:ext uri="{FF2B5EF4-FFF2-40B4-BE49-F238E27FC236}">
                    <a16:creationId xmlns:a16="http://schemas.microsoft.com/office/drawing/2014/main" id="{49C033BD-5BA4-63DD-9BCC-9FA5D8459497}"/>
                  </a:ext>
                </a:extLst>
              </p:cNvPr>
              <p:cNvSpPr txBox="1"/>
              <p:nvPr/>
            </p:nvSpPr>
            <p:spPr>
              <a:xfrm>
                <a:off x="1688886" y="3475523"/>
                <a:ext cx="8896349" cy="369332"/>
              </a:xfrm>
              <a:prstGeom prst="rect">
                <a:avLst/>
              </a:prstGeom>
              <a:noFill/>
            </p:spPr>
            <p:txBody>
              <a:bodyPr wrap="square" rtlCol="0">
                <a:spAutoFit/>
              </a:bodyPr>
              <a:lstStyle/>
              <a:p>
                <a:r>
                  <a:rPr lang="pt-BR" b="1"/>
                  <a:t>Resposta</a:t>
                </a:r>
              </a:p>
            </p:txBody>
          </p:sp>
          <p:sp>
            <p:nvSpPr>
              <p:cNvPr id="19" name="CaixaDeTexto 18">
                <a:extLst>
                  <a:ext uri="{FF2B5EF4-FFF2-40B4-BE49-F238E27FC236}">
                    <a16:creationId xmlns:a16="http://schemas.microsoft.com/office/drawing/2014/main" id="{C2F35DB3-C8DF-19A3-DF77-CD7453BBFA79}"/>
                  </a:ext>
                </a:extLst>
              </p:cNvPr>
              <p:cNvSpPr txBox="1"/>
              <p:nvPr/>
            </p:nvSpPr>
            <p:spPr>
              <a:xfrm>
                <a:off x="1688887" y="3988381"/>
                <a:ext cx="8896350" cy="646331"/>
              </a:xfrm>
              <a:prstGeom prst="rect">
                <a:avLst/>
              </a:prstGeom>
              <a:noFill/>
            </p:spPr>
            <p:txBody>
              <a:bodyPr wrap="square" rtlCol="0">
                <a:spAutoFit/>
              </a:bodyPr>
              <a:lstStyle/>
              <a:p>
                <a:r>
                  <a:rPr lang="pt-BR" dirty="0">
                    <a:solidFill>
                      <a:schemeClr val="bg2">
                        <a:lumMod val="25000"/>
                      </a:schemeClr>
                    </a:solidFill>
                    <a:effectLst/>
                  </a:rPr>
                  <a:t>Um sistema de computação é um conjunto de partes coordenadas que concorrem para a realização do objetivo de computar (dados).</a:t>
                </a:r>
                <a:endParaRPr lang="pt-BR" dirty="0">
                  <a:solidFill>
                    <a:schemeClr val="bg2">
                      <a:lumMod val="25000"/>
                    </a:schemeClr>
                  </a:solidFill>
                </a:endParaRPr>
              </a:p>
            </p:txBody>
          </p:sp>
        </p:grpSp>
      </p:grpSp>
    </p:spTree>
    <p:extLst>
      <p:ext uri="{BB962C8B-B14F-4D97-AF65-F5344CB8AC3E}">
        <p14:creationId xmlns:p14="http://schemas.microsoft.com/office/powerpoint/2010/main" val="45879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Desenvolvimento do computador em quatro gerações</a:t>
            </a:r>
          </a:p>
        </p:txBody>
      </p:sp>
      <p:sp>
        <p:nvSpPr>
          <p:cNvPr id="8" name="Espaço Reservado para Texto 7">
            <a:extLst>
              <a:ext uri="{FF2B5EF4-FFF2-40B4-BE49-F238E27FC236}">
                <a16:creationId xmlns:a16="http://schemas.microsoft.com/office/drawing/2014/main" id="{81389501-DE01-0134-AD30-9E5276D8F71A}"/>
              </a:ext>
            </a:extLst>
          </p:cNvPr>
          <p:cNvSpPr>
            <a:spLocks noGrp="1"/>
          </p:cNvSpPr>
          <p:nvPr>
            <p:ph type="body" sz="quarter" idx="11"/>
          </p:nvPr>
        </p:nvSpPr>
        <p:spPr/>
        <p:txBody>
          <a:bodyPr/>
          <a:lstStyle/>
          <a:p>
            <a:r>
              <a:rPr lang="pt-BR" dirty="0"/>
              <a:t>Segunda geração: transistores</a:t>
            </a:r>
          </a:p>
        </p:txBody>
      </p:sp>
      <p:sp>
        <p:nvSpPr>
          <p:cNvPr id="3" name="CaixaDeTexto 2">
            <a:extLst>
              <a:ext uri="{FF2B5EF4-FFF2-40B4-BE49-F238E27FC236}">
                <a16:creationId xmlns:a16="http://schemas.microsoft.com/office/drawing/2014/main" id="{C3F096E0-39B7-57EC-CCA4-BDDA56546EB2}"/>
              </a:ext>
            </a:extLst>
          </p:cNvPr>
          <p:cNvSpPr txBox="1"/>
          <p:nvPr/>
        </p:nvSpPr>
        <p:spPr>
          <a:xfrm>
            <a:off x="1019175" y="2790687"/>
            <a:ext cx="5492461" cy="1754326"/>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Söhne"/>
              </a:rPr>
              <a:t>Primeiros transistores </a:t>
            </a:r>
            <a:r>
              <a:rPr lang="pt-BR" dirty="0">
                <a:solidFill>
                  <a:schemeClr val="bg2">
                    <a:lumMod val="25000"/>
                  </a:schemeClr>
                </a:solidFill>
                <a:latin typeface="Söhne"/>
              </a:rPr>
              <a:t>eram </a:t>
            </a:r>
            <a:r>
              <a:rPr lang="pt-BR" b="0" i="0" dirty="0">
                <a:solidFill>
                  <a:schemeClr val="bg2">
                    <a:lumMod val="25000"/>
                  </a:schemeClr>
                </a:solidFill>
                <a:effectLst/>
                <a:latin typeface="Söhne"/>
              </a:rPr>
              <a:t>pequenos e eficientes, ocupando poucos milímetros.</a:t>
            </a:r>
          </a:p>
          <a:p>
            <a:pPr marL="285750" indent="-285750" algn="l">
              <a:buFont typeface="Arial" panose="020B0604020202020204" pitchFamily="34" charset="0"/>
              <a:buChar char="•"/>
            </a:pPr>
            <a:endParaRPr lang="pt-BR" b="0" i="0" dirty="0">
              <a:solidFill>
                <a:schemeClr val="bg2">
                  <a:lumMod val="25000"/>
                </a:schemeClr>
              </a:solidFill>
              <a:effectLst/>
              <a:latin typeface="Söhne"/>
            </a:endParaRPr>
          </a:p>
          <a:p>
            <a:pPr marL="285750" indent="-285750" algn="l">
              <a:buFont typeface="Arial" panose="020B0604020202020204" pitchFamily="34" charset="0"/>
              <a:buChar char="•"/>
            </a:pPr>
            <a:r>
              <a:rPr lang="pt-BR" b="0" i="0" dirty="0">
                <a:solidFill>
                  <a:schemeClr val="bg2">
                    <a:lumMod val="25000"/>
                  </a:schemeClr>
                </a:solidFill>
                <a:effectLst/>
                <a:latin typeface="Söhne"/>
              </a:rPr>
              <a:t>Consumiam menos energia que válvulas, possibilitando redução de tamanho em rádios, eletrônicos e computadores.</a:t>
            </a:r>
          </a:p>
        </p:txBody>
      </p:sp>
      <p:pic>
        <p:nvPicPr>
          <p:cNvPr id="4" name="Imagem 3">
            <a:extLst>
              <a:ext uri="{FF2B5EF4-FFF2-40B4-BE49-F238E27FC236}">
                <a16:creationId xmlns:a16="http://schemas.microsoft.com/office/drawing/2014/main" id="{F3F75B17-18AC-F682-B19E-6EA4173C2C8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53381" y="2579792"/>
            <a:ext cx="3833091" cy="2153421"/>
          </a:xfrm>
          <a:prstGeom prst="rect">
            <a:avLst/>
          </a:prstGeom>
        </p:spPr>
      </p:pic>
    </p:spTree>
    <p:extLst>
      <p:ext uri="{BB962C8B-B14F-4D97-AF65-F5344CB8AC3E}">
        <p14:creationId xmlns:p14="http://schemas.microsoft.com/office/powerpoint/2010/main" val="15998295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Sistemas de computação</a:t>
            </a:r>
          </a:p>
        </p:txBody>
      </p:sp>
      <p:grpSp>
        <p:nvGrpSpPr>
          <p:cNvPr id="2" name="Agrupar 1">
            <a:extLst>
              <a:ext uri="{FF2B5EF4-FFF2-40B4-BE49-F238E27FC236}">
                <a16:creationId xmlns:a16="http://schemas.microsoft.com/office/drawing/2014/main" id="{3CAC4615-51E2-200A-16BA-13A915E690AA}"/>
              </a:ext>
            </a:extLst>
          </p:cNvPr>
          <p:cNvGrpSpPr/>
          <p:nvPr/>
        </p:nvGrpSpPr>
        <p:grpSpPr>
          <a:xfrm>
            <a:off x="2698958" y="2123048"/>
            <a:ext cx="6562793" cy="3141679"/>
            <a:chOff x="2883686" y="1291775"/>
            <a:chExt cx="6562793" cy="3141679"/>
          </a:xfrm>
        </p:grpSpPr>
        <p:grpSp>
          <p:nvGrpSpPr>
            <p:cNvPr id="3" name="Agrupar 2">
              <a:extLst>
                <a:ext uri="{FF2B5EF4-FFF2-40B4-BE49-F238E27FC236}">
                  <a16:creationId xmlns:a16="http://schemas.microsoft.com/office/drawing/2014/main" id="{86754A49-C303-637E-EFC7-C0C6FEE399A6}"/>
                </a:ext>
              </a:extLst>
            </p:cNvPr>
            <p:cNvGrpSpPr/>
            <p:nvPr/>
          </p:nvGrpSpPr>
          <p:grpSpPr>
            <a:xfrm>
              <a:off x="2883686" y="1291775"/>
              <a:ext cx="3121093" cy="3141679"/>
              <a:chOff x="2873374" y="795787"/>
              <a:chExt cx="3121093" cy="3141679"/>
            </a:xfrm>
          </p:grpSpPr>
          <p:sp>
            <p:nvSpPr>
              <p:cNvPr id="12" name="Retângulo: Cantos Arredondados 11">
                <a:extLst>
                  <a:ext uri="{FF2B5EF4-FFF2-40B4-BE49-F238E27FC236}">
                    <a16:creationId xmlns:a16="http://schemas.microsoft.com/office/drawing/2014/main" id="{78FA1978-860F-DC27-D54C-A449C9FFC4E7}"/>
                  </a:ext>
                </a:extLst>
              </p:cNvPr>
              <p:cNvSpPr/>
              <p:nvPr/>
            </p:nvSpPr>
            <p:spPr>
              <a:xfrm>
                <a:off x="2873374" y="795787"/>
                <a:ext cx="3121093" cy="3141679"/>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96E3148D-B28D-56E7-1790-9991C09F535C}"/>
                  </a:ext>
                </a:extLst>
              </p:cNvPr>
              <p:cNvSpPr txBox="1"/>
              <p:nvPr/>
            </p:nvSpPr>
            <p:spPr>
              <a:xfrm>
                <a:off x="3082519" y="1913935"/>
                <a:ext cx="2702801" cy="369332"/>
              </a:xfrm>
              <a:prstGeom prst="rect">
                <a:avLst/>
              </a:prstGeom>
              <a:noFill/>
            </p:spPr>
            <p:txBody>
              <a:bodyPr wrap="square">
                <a:spAutoFit/>
              </a:bodyPr>
              <a:lstStyle/>
              <a:p>
                <a:r>
                  <a:rPr lang="pt-BR" b="1" dirty="0">
                    <a:effectLst/>
                  </a:rPr>
                  <a:t>Dados</a:t>
                </a:r>
                <a:endParaRPr lang="pt-BR" b="1" dirty="0"/>
              </a:p>
            </p:txBody>
          </p:sp>
          <p:sp>
            <p:nvSpPr>
              <p:cNvPr id="14" name="CaixaDeTexto 13">
                <a:extLst>
                  <a:ext uri="{FF2B5EF4-FFF2-40B4-BE49-F238E27FC236}">
                    <a16:creationId xmlns:a16="http://schemas.microsoft.com/office/drawing/2014/main" id="{7E9CF11F-062E-8363-0171-36DEBC807D3E}"/>
                  </a:ext>
                </a:extLst>
              </p:cNvPr>
              <p:cNvSpPr txBox="1"/>
              <p:nvPr/>
            </p:nvSpPr>
            <p:spPr>
              <a:xfrm>
                <a:off x="3082519" y="2630438"/>
                <a:ext cx="2702801" cy="1077218"/>
              </a:xfrm>
              <a:prstGeom prst="rect">
                <a:avLst/>
              </a:prstGeom>
              <a:noFill/>
            </p:spPr>
            <p:txBody>
              <a:bodyPr wrap="square">
                <a:spAutoFit/>
              </a:bodyPr>
              <a:lstStyle/>
              <a:p>
                <a:r>
                  <a:rPr lang="pt-BR" sz="1600" dirty="0">
                    <a:solidFill>
                      <a:schemeClr val="bg2">
                        <a:lumMod val="25000"/>
                      </a:schemeClr>
                    </a:solidFill>
                    <a:effectLst/>
                  </a:rPr>
                  <a:t>Constituem um conjunto de fatos em estado bruto a partir dos quais conclusões podem ser tiradas.</a:t>
                </a:r>
                <a:endParaRPr lang="pt-BR" sz="1600" dirty="0">
                  <a:solidFill>
                    <a:schemeClr val="bg2">
                      <a:lumMod val="25000"/>
                    </a:schemeClr>
                  </a:solidFill>
                </a:endParaRPr>
              </a:p>
            </p:txBody>
          </p:sp>
          <p:pic>
            <p:nvPicPr>
              <p:cNvPr id="16" name="Imagem 15">
                <a:extLst>
                  <a:ext uri="{FF2B5EF4-FFF2-40B4-BE49-F238E27FC236}">
                    <a16:creationId xmlns:a16="http://schemas.microsoft.com/office/drawing/2014/main" id="{D3533BED-DDFC-C3C6-297D-E38F11EB193C}"/>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3082519" y="1079501"/>
                <a:ext cx="635345" cy="635345"/>
              </a:xfrm>
              <a:prstGeom prst="rect">
                <a:avLst/>
              </a:prstGeom>
            </p:spPr>
          </p:pic>
        </p:grpSp>
        <p:grpSp>
          <p:nvGrpSpPr>
            <p:cNvPr id="6" name="Agrupar 5">
              <a:extLst>
                <a:ext uri="{FF2B5EF4-FFF2-40B4-BE49-F238E27FC236}">
                  <a16:creationId xmlns:a16="http://schemas.microsoft.com/office/drawing/2014/main" id="{8F7582D4-37E4-901A-3BBD-885124E5C507}"/>
                </a:ext>
              </a:extLst>
            </p:cNvPr>
            <p:cNvGrpSpPr/>
            <p:nvPr/>
          </p:nvGrpSpPr>
          <p:grpSpPr>
            <a:xfrm>
              <a:off x="6325386" y="1291775"/>
              <a:ext cx="3121093" cy="3141679"/>
              <a:chOff x="2873374" y="795787"/>
              <a:chExt cx="3121093" cy="3141679"/>
            </a:xfrm>
          </p:grpSpPr>
          <p:sp>
            <p:nvSpPr>
              <p:cNvPr id="8" name="Retângulo: Cantos Arredondados 7">
                <a:extLst>
                  <a:ext uri="{FF2B5EF4-FFF2-40B4-BE49-F238E27FC236}">
                    <a16:creationId xmlns:a16="http://schemas.microsoft.com/office/drawing/2014/main" id="{6F96C336-9745-F8D7-C23D-0F8223BE4CC6}"/>
                  </a:ext>
                </a:extLst>
              </p:cNvPr>
              <p:cNvSpPr/>
              <p:nvPr/>
            </p:nvSpPr>
            <p:spPr>
              <a:xfrm>
                <a:off x="2873374" y="795787"/>
                <a:ext cx="3121093" cy="3141679"/>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209982D6-4272-45FA-7AFA-234BC558E95A}"/>
                  </a:ext>
                </a:extLst>
              </p:cNvPr>
              <p:cNvSpPr txBox="1"/>
              <p:nvPr/>
            </p:nvSpPr>
            <p:spPr>
              <a:xfrm>
                <a:off x="3082519" y="1913935"/>
                <a:ext cx="2702801" cy="369332"/>
              </a:xfrm>
              <a:prstGeom prst="rect">
                <a:avLst/>
              </a:prstGeom>
              <a:noFill/>
            </p:spPr>
            <p:txBody>
              <a:bodyPr wrap="square">
                <a:spAutoFit/>
              </a:bodyPr>
              <a:lstStyle/>
              <a:p>
                <a:r>
                  <a:rPr lang="pt-BR" b="1" dirty="0">
                    <a:effectLst/>
                  </a:rPr>
                  <a:t>Informação</a:t>
                </a:r>
                <a:endParaRPr lang="pt-BR" b="1" dirty="0"/>
              </a:p>
            </p:txBody>
          </p:sp>
          <p:sp>
            <p:nvSpPr>
              <p:cNvPr id="10" name="CaixaDeTexto 9">
                <a:extLst>
                  <a:ext uri="{FF2B5EF4-FFF2-40B4-BE49-F238E27FC236}">
                    <a16:creationId xmlns:a16="http://schemas.microsoft.com/office/drawing/2014/main" id="{91F2F6B0-E326-FFE4-8D44-3C220F4527C9}"/>
                  </a:ext>
                </a:extLst>
              </p:cNvPr>
              <p:cNvSpPr txBox="1"/>
              <p:nvPr/>
            </p:nvSpPr>
            <p:spPr>
              <a:xfrm>
                <a:off x="3082519" y="2630438"/>
                <a:ext cx="2702801" cy="830997"/>
              </a:xfrm>
              <a:prstGeom prst="rect">
                <a:avLst/>
              </a:prstGeom>
              <a:noFill/>
            </p:spPr>
            <p:txBody>
              <a:bodyPr wrap="square">
                <a:spAutoFit/>
              </a:bodyPr>
              <a:lstStyle/>
              <a:p>
                <a:r>
                  <a:rPr lang="pt-BR" sz="1600" dirty="0">
                    <a:solidFill>
                      <a:schemeClr val="bg2">
                        <a:lumMod val="25000"/>
                      </a:schemeClr>
                    </a:solidFill>
                    <a:effectLst/>
                  </a:rPr>
                  <a:t>É a inteligência e o conhecimento derivados dos dados</a:t>
                </a:r>
                <a:endParaRPr lang="pt-BR" sz="1600" dirty="0">
                  <a:solidFill>
                    <a:schemeClr val="bg2">
                      <a:lumMod val="25000"/>
                    </a:schemeClr>
                  </a:solidFill>
                </a:endParaRPr>
              </a:p>
            </p:txBody>
          </p:sp>
          <p:pic>
            <p:nvPicPr>
              <p:cNvPr id="11" name="Imagem 10">
                <a:extLst>
                  <a:ext uri="{FF2B5EF4-FFF2-40B4-BE49-F238E27FC236}">
                    <a16:creationId xmlns:a16="http://schemas.microsoft.com/office/drawing/2014/main" id="{48706FCA-1914-BFB1-D215-DA598D63E0DD}"/>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3082519" y="1079501"/>
                <a:ext cx="635345" cy="635345"/>
              </a:xfrm>
              <a:prstGeom prst="rect">
                <a:avLst/>
              </a:prstGeom>
            </p:spPr>
          </p:pic>
        </p:grpSp>
      </p:grpSp>
    </p:spTree>
    <p:extLst>
      <p:ext uri="{BB962C8B-B14F-4D97-AF65-F5344CB8AC3E}">
        <p14:creationId xmlns:p14="http://schemas.microsoft.com/office/powerpoint/2010/main" val="41401815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Sistemas de computação</a:t>
            </a:r>
          </a:p>
        </p:txBody>
      </p:sp>
      <p:sp>
        <p:nvSpPr>
          <p:cNvPr id="4" name="Espaço Reservado para Texto 3">
            <a:extLst>
              <a:ext uri="{FF2B5EF4-FFF2-40B4-BE49-F238E27FC236}">
                <a16:creationId xmlns:a16="http://schemas.microsoft.com/office/drawing/2014/main" id="{1F1DA9EA-E7D6-88B3-E06A-782F0A30543D}"/>
              </a:ext>
            </a:extLst>
          </p:cNvPr>
          <p:cNvSpPr>
            <a:spLocks noGrp="1"/>
          </p:cNvSpPr>
          <p:nvPr>
            <p:ph type="body" sz="quarter" idx="11"/>
          </p:nvPr>
        </p:nvSpPr>
        <p:spPr/>
        <p:txBody>
          <a:bodyPr/>
          <a:lstStyle/>
          <a:p>
            <a:r>
              <a:rPr lang="pt-BR" dirty="0"/>
              <a:t>Processamento de dados</a:t>
            </a:r>
          </a:p>
        </p:txBody>
      </p:sp>
      <p:sp>
        <p:nvSpPr>
          <p:cNvPr id="15" name="CaixaDeTexto 14">
            <a:extLst>
              <a:ext uri="{FF2B5EF4-FFF2-40B4-BE49-F238E27FC236}">
                <a16:creationId xmlns:a16="http://schemas.microsoft.com/office/drawing/2014/main" id="{C92C30AB-93AD-CD8D-E338-1180C23B9E21}"/>
              </a:ext>
            </a:extLst>
          </p:cNvPr>
          <p:cNvSpPr txBox="1"/>
          <p:nvPr/>
        </p:nvSpPr>
        <p:spPr>
          <a:xfrm>
            <a:off x="1019175" y="2510024"/>
            <a:ext cx="10064462" cy="646331"/>
          </a:xfrm>
          <a:prstGeom prst="rect">
            <a:avLst/>
          </a:prstGeom>
          <a:noFill/>
        </p:spPr>
        <p:txBody>
          <a:bodyPr wrap="square">
            <a:spAutoFit/>
          </a:bodyPr>
          <a:lstStyle/>
          <a:p>
            <a:r>
              <a:rPr lang="pt-BR" dirty="0">
                <a:solidFill>
                  <a:schemeClr val="bg2">
                    <a:lumMod val="25000"/>
                  </a:schemeClr>
                </a:solidFill>
                <a:latin typeface="+mj-lt"/>
              </a:rPr>
              <a:t>C</a:t>
            </a:r>
            <a:r>
              <a:rPr lang="pt-BR" b="0" i="0" dirty="0">
                <a:solidFill>
                  <a:schemeClr val="bg2">
                    <a:lumMod val="25000"/>
                  </a:schemeClr>
                </a:solidFill>
                <a:effectLst/>
                <a:latin typeface="+mj-lt"/>
              </a:rPr>
              <a:t>onsiste em uma série de atividades </a:t>
            </a:r>
            <a:r>
              <a:rPr lang="pt-BR" b="1" i="0" dirty="0">
                <a:solidFill>
                  <a:schemeClr val="bg2">
                    <a:lumMod val="25000"/>
                  </a:schemeClr>
                </a:solidFill>
                <a:effectLst/>
                <a:latin typeface="+mj-lt"/>
              </a:rPr>
              <a:t>ordenadamente realizadas</a:t>
            </a:r>
            <a:r>
              <a:rPr lang="pt-BR" b="0" i="0" dirty="0">
                <a:solidFill>
                  <a:schemeClr val="bg2">
                    <a:lumMod val="25000"/>
                  </a:schemeClr>
                </a:solidFill>
                <a:effectLst/>
                <a:latin typeface="+mj-lt"/>
              </a:rPr>
              <a:t> (receita de bolo), com o objetivo de produzir um arranjo determinado de </a:t>
            </a:r>
            <a:r>
              <a:rPr lang="pt-BR" b="1" i="0" dirty="0">
                <a:solidFill>
                  <a:schemeClr val="bg2">
                    <a:lumMod val="25000"/>
                  </a:schemeClr>
                </a:solidFill>
                <a:effectLst/>
                <a:latin typeface="+mj-lt"/>
              </a:rPr>
              <a:t>informações</a:t>
            </a:r>
            <a:r>
              <a:rPr lang="pt-BR" b="0" i="0" dirty="0">
                <a:solidFill>
                  <a:schemeClr val="bg2">
                    <a:lumMod val="25000"/>
                  </a:schemeClr>
                </a:solidFill>
                <a:effectLst/>
                <a:latin typeface="+mj-lt"/>
              </a:rPr>
              <a:t> a partir de outras obtidas inicialmente.</a:t>
            </a:r>
            <a:endParaRPr lang="pt-BR" dirty="0">
              <a:solidFill>
                <a:schemeClr val="bg2">
                  <a:lumMod val="25000"/>
                </a:schemeClr>
              </a:solidFill>
              <a:latin typeface="+mj-lt"/>
            </a:endParaRPr>
          </a:p>
        </p:txBody>
      </p:sp>
      <p:pic>
        <p:nvPicPr>
          <p:cNvPr id="18" name="Imagem 17" descr="Interface gráfica do usuário, Texto, Aplicativo, Email&#10;&#10;Descrição gerada automaticamente">
            <a:extLst>
              <a:ext uri="{FF2B5EF4-FFF2-40B4-BE49-F238E27FC236}">
                <a16:creationId xmlns:a16="http://schemas.microsoft.com/office/drawing/2014/main" id="{71F2E4BD-F80C-77A1-C945-24EB4B7A3D8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56103" y="3701645"/>
            <a:ext cx="9279793" cy="1419263"/>
          </a:xfrm>
          <a:prstGeom prst="rect">
            <a:avLst/>
          </a:prstGeom>
        </p:spPr>
      </p:pic>
    </p:spTree>
    <p:extLst>
      <p:ext uri="{BB962C8B-B14F-4D97-AF65-F5344CB8AC3E}">
        <p14:creationId xmlns:p14="http://schemas.microsoft.com/office/powerpoint/2010/main" val="35804621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Linguagem de programação</a:t>
            </a:r>
          </a:p>
        </p:txBody>
      </p:sp>
      <p:sp>
        <p:nvSpPr>
          <p:cNvPr id="4" name="Espaço Reservado para Texto 3">
            <a:extLst>
              <a:ext uri="{FF2B5EF4-FFF2-40B4-BE49-F238E27FC236}">
                <a16:creationId xmlns:a16="http://schemas.microsoft.com/office/drawing/2014/main" id="{1F1DA9EA-E7D6-88B3-E06A-782F0A30543D}"/>
              </a:ext>
            </a:extLst>
          </p:cNvPr>
          <p:cNvSpPr>
            <a:spLocks noGrp="1"/>
          </p:cNvSpPr>
          <p:nvPr>
            <p:ph type="body" sz="quarter" idx="11"/>
          </p:nvPr>
        </p:nvSpPr>
        <p:spPr/>
        <p:txBody>
          <a:bodyPr/>
          <a:lstStyle/>
          <a:p>
            <a:r>
              <a:rPr lang="pt-BR" dirty="0"/>
              <a:t>Sistemas, dados e informação</a:t>
            </a:r>
          </a:p>
        </p:txBody>
      </p:sp>
      <p:sp>
        <p:nvSpPr>
          <p:cNvPr id="15" name="CaixaDeTexto 14">
            <a:extLst>
              <a:ext uri="{FF2B5EF4-FFF2-40B4-BE49-F238E27FC236}">
                <a16:creationId xmlns:a16="http://schemas.microsoft.com/office/drawing/2014/main" id="{C92C30AB-93AD-CD8D-E338-1180C23B9E21}"/>
              </a:ext>
            </a:extLst>
          </p:cNvPr>
          <p:cNvSpPr txBox="1"/>
          <p:nvPr/>
        </p:nvSpPr>
        <p:spPr>
          <a:xfrm>
            <a:off x="1019175" y="2327276"/>
            <a:ext cx="10064462" cy="1477328"/>
          </a:xfrm>
          <a:prstGeom prst="rect">
            <a:avLst/>
          </a:prstGeom>
          <a:noFill/>
        </p:spPr>
        <p:txBody>
          <a:bodyPr wrap="square">
            <a:spAutoFit/>
          </a:bodyPr>
          <a:lstStyle/>
          <a:p>
            <a:r>
              <a:rPr lang="pt-BR" dirty="0">
                <a:solidFill>
                  <a:schemeClr val="bg2">
                    <a:lumMod val="25000"/>
                  </a:schemeClr>
                </a:solidFill>
                <a:latin typeface="+mj-lt"/>
              </a:rPr>
              <a:t>Um algoritmo pode ser formalizado em comandos de uma linguagem de programação, entendida pelo sistema de computação.</a:t>
            </a:r>
          </a:p>
          <a:p>
            <a:endParaRPr lang="pt-BR" dirty="0">
              <a:solidFill>
                <a:schemeClr val="bg2">
                  <a:lumMod val="25000"/>
                </a:schemeClr>
              </a:solidFill>
              <a:latin typeface="+mj-lt"/>
            </a:endParaRPr>
          </a:p>
          <a:p>
            <a:r>
              <a:rPr lang="pt-BR" dirty="0">
                <a:solidFill>
                  <a:schemeClr val="bg2">
                    <a:lumMod val="25000"/>
                  </a:schemeClr>
                </a:solidFill>
                <a:latin typeface="+mj-lt"/>
              </a:rPr>
              <a:t>Por exemplo, um algoritmo para soma de 100 números (1 a 100) está exemplificado, a seguir - exemplo adaptado de Monteiro (2007, p. 9):</a:t>
            </a:r>
          </a:p>
        </p:txBody>
      </p:sp>
      <p:grpSp>
        <p:nvGrpSpPr>
          <p:cNvPr id="37" name="Agrupar 36">
            <a:extLst>
              <a:ext uri="{FF2B5EF4-FFF2-40B4-BE49-F238E27FC236}">
                <a16:creationId xmlns:a16="http://schemas.microsoft.com/office/drawing/2014/main" id="{7DDF1B5A-6B74-4373-F024-F03BF003995A}"/>
              </a:ext>
            </a:extLst>
          </p:cNvPr>
          <p:cNvGrpSpPr/>
          <p:nvPr/>
        </p:nvGrpSpPr>
        <p:grpSpPr>
          <a:xfrm>
            <a:off x="357165" y="4054063"/>
            <a:ext cx="10815660" cy="2529617"/>
            <a:chOff x="357164" y="835955"/>
            <a:chExt cx="10815660" cy="2529617"/>
          </a:xfrm>
        </p:grpSpPr>
        <p:grpSp>
          <p:nvGrpSpPr>
            <p:cNvPr id="38" name="Agrupar 37">
              <a:extLst>
                <a:ext uri="{FF2B5EF4-FFF2-40B4-BE49-F238E27FC236}">
                  <a16:creationId xmlns:a16="http://schemas.microsoft.com/office/drawing/2014/main" id="{B045A6B8-C220-2C9A-6BF4-FA7255020AF7}"/>
                </a:ext>
              </a:extLst>
            </p:cNvPr>
            <p:cNvGrpSpPr/>
            <p:nvPr/>
          </p:nvGrpSpPr>
          <p:grpSpPr>
            <a:xfrm>
              <a:off x="357164" y="835955"/>
              <a:ext cx="454941" cy="2529617"/>
              <a:chOff x="357164" y="835955"/>
              <a:chExt cx="454941" cy="2529617"/>
            </a:xfrm>
          </p:grpSpPr>
          <p:sp>
            <p:nvSpPr>
              <p:cNvPr id="42" name="Elipse 41">
                <a:extLst>
                  <a:ext uri="{FF2B5EF4-FFF2-40B4-BE49-F238E27FC236}">
                    <a16:creationId xmlns:a16="http://schemas.microsoft.com/office/drawing/2014/main" id="{8079457E-CC59-31B6-3B2C-61359A27DB85}"/>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3" name="Conector reto 42">
                <a:extLst>
                  <a:ext uri="{FF2B5EF4-FFF2-40B4-BE49-F238E27FC236}">
                    <a16:creationId xmlns:a16="http://schemas.microsoft.com/office/drawing/2014/main" id="{3CAA18ED-B2F5-537F-46D4-23A74E6935C3}"/>
                  </a:ext>
                </a:extLst>
              </p:cNvPr>
              <p:cNvCxnSpPr>
                <a:cxnSpLocks/>
              </p:cNvCxnSpPr>
              <p:nvPr/>
            </p:nvCxnSpPr>
            <p:spPr>
              <a:xfrm>
                <a:off x="575288" y="1290896"/>
                <a:ext cx="0" cy="20746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Seta: para a Direita 43">
                <a:extLst>
                  <a:ext uri="{FF2B5EF4-FFF2-40B4-BE49-F238E27FC236}">
                    <a16:creationId xmlns:a16="http://schemas.microsoft.com/office/drawing/2014/main" id="{166E9D32-A386-A9D7-80DE-8FE855D644CE}"/>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9" name="Retângulo: Cantos Arredondados 38">
              <a:extLst>
                <a:ext uri="{FF2B5EF4-FFF2-40B4-BE49-F238E27FC236}">
                  <a16:creationId xmlns:a16="http://schemas.microsoft.com/office/drawing/2014/main" id="{EBEF246E-A516-8C82-256B-9F3A64D18ECA}"/>
                </a:ext>
              </a:extLst>
            </p:cNvPr>
            <p:cNvSpPr/>
            <p:nvPr/>
          </p:nvSpPr>
          <p:spPr>
            <a:xfrm>
              <a:off x="1041399" y="835955"/>
              <a:ext cx="10131425" cy="1136916"/>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40" name="CaixaDeTexto 39">
              <a:extLst>
                <a:ext uri="{FF2B5EF4-FFF2-40B4-BE49-F238E27FC236}">
                  <a16:creationId xmlns:a16="http://schemas.microsoft.com/office/drawing/2014/main" id="{5C7F7773-E3AE-C61A-4648-19E281DD3E8B}"/>
                </a:ext>
              </a:extLst>
            </p:cNvPr>
            <p:cNvSpPr txBox="1"/>
            <p:nvPr/>
          </p:nvSpPr>
          <p:spPr>
            <a:xfrm>
              <a:off x="1232462" y="1459053"/>
              <a:ext cx="9638738" cy="369332"/>
            </a:xfrm>
            <a:prstGeom prst="rect">
              <a:avLst/>
            </a:prstGeom>
            <a:noFill/>
          </p:spPr>
          <p:txBody>
            <a:bodyPr wrap="square">
              <a:spAutoFit/>
            </a:bodyPr>
            <a:lstStyle/>
            <a:p>
              <a:r>
                <a:rPr lang="pt-BR" dirty="0">
                  <a:solidFill>
                    <a:schemeClr val="bg2">
                      <a:lumMod val="25000"/>
                    </a:schemeClr>
                  </a:solidFill>
                  <a:effectLst/>
                </a:rPr>
                <a:t>Escrever e guardar N = 0 e SOMA = 0</a:t>
              </a:r>
              <a:endParaRPr lang="pt-BR" dirty="0">
                <a:solidFill>
                  <a:schemeClr val="bg2">
                    <a:lumMod val="25000"/>
                  </a:schemeClr>
                </a:solidFill>
              </a:endParaRPr>
            </a:p>
          </p:txBody>
        </p:sp>
        <p:sp>
          <p:nvSpPr>
            <p:cNvPr id="41" name="CaixaDeTexto 40">
              <a:extLst>
                <a:ext uri="{FF2B5EF4-FFF2-40B4-BE49-F238E27FC236}">
                  <a16:creationId xmlns:a16="http://schemas.microsoft.com/office/drawing/2014/main" id="{0DC326B8-20A0-2A24-E40C-090B6CB197BE}"/>
                </a:ext>
              </a:extLst>
            </p:cNvPr>
            <p:cNvSpPr txBox="1"/>
            <p:nvPr/>
          </p:nvSpPr>
          <p:spPr>
            <a:xfrm>
              <a:off x="1232462" y="915059"/>
              <a:ext cx="9638738" cy="400110"/>
            </a:xfrm>
            <a:prstGeom prst="rect">
              <a:avLst/>
            </a:prstGeom>
            <a:noFill/>
          </p:spPr>
          <p:txBody>
            <a:bodyPr wrap="square">
              <a:spAutoFit/>
            </a:bodyPr>
            <a:lstStyle/>
            <a:p>
              <a:r>
                <a:rPr lang="pt-BR" sz="2000" b="1" dirty="0">
                  <a:effectLst/>
                </a:rPr>
                <a:t>Passo 1</a:t>
              </a:r>
              <a:endParaRPr lang="pt-BR" sz="2000" b="1" dirty="0"/>
            </a:p>
          </p:txBody>
        </p:sp>
      </p:grpSp>
      <p:grpSp>
        <p:nvGrpSpPr>
          <p:cNvPr id="2" name="Agrupar 1">
            <a:extLst>
              <a:ext uri="{FF2B5EF4-FFF2-40B4-BE49-F238E27FC236}">
                <a16:creationId xmlns:a16="http://schemas.microsoft.com/office/drawing/2014/main" id="{684000A9-AA1C-A212-D71E-DCE413D2BDD4}"/>
              </a:ext>
            </a:extLst>
          </p:cNvPr>
          <p:cNvGrpSpPr/>
          <p:nvPr/>
        </p:nvGrpSpPr>
        <p:grpSpPr>
          <a:xfrm>
            <a:off x="357165" y="5171715"/>
            <a:ext cx="10815660" cy="1122027"/>
            <a:chOff x="357164" y="706358"/>
            <a:chExt cx="10815660" cy="1122027"/>
          </a:xfrm>
        </p:grpSpPr>
        <p:grpSp>
          <p:nvGrpSpPr>
            <p:cNvPr id="3" name="Agrupar 2">
              <a:extLst>
                <a:ext uri="{FF2B5EF4-FFF2-40B4-BE49-F238E27FC236}">
                  <a16:creationId xmlns:a16="http://schemas.microsoft.com/office/drawing/2014/main" id="{4732BA87-A8A0-9090-AD13-0FCB7964D6A9}"/>
                </a:ext>
              </a:extLst>
            </p:cNvPr>
            <p:cNvGrpSpPr/>
            <p:nvPr/>
          </p:nvGrpSpPr>
          <p:grpSpPr>
            <a:xfrm>
              <a:off x="357164" y="835955"/>
              <a:ext cx="454941" cy="454941"/>
              <a:chOff x="357164" y="835955"/>
              <a:chExt cx="454941" cy="454941"/>
            </a:xfrm>
          </p:grpSpPr>
          <p:sp>
            <p:nvSpPr>
              <p:cNvPr id="9" name="Elipse 8">
                <a:extLst>
                  <a:ext uri="{FF2B5EF4-FFF2-40B4-BE49-F238E27FC236}">
                    <a16:creationId xmlns:a16="http://schemas.microsoft.com/office/drawing/2014/main" id="{1D096C37-81CA-0CBE-9BC6-6196B03658F8}"/>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eta: para a Direita 10">
                <a:extLst>
                  <a:ext uri="{FF2B5EF4-FFF2-40B4-BE49-F238E27FC236}">
                    <a16:creationId xmlns:a16="http://schemas.microsoft.com/office/drawing/2014/main" id="{17154B53-C564-8A0D-9A7A-944C6449CA0C}"/>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5" name="Retângulo: Cantos Arredondados 4">
              <a:extLst>
                <a:ext uri="{FF2B5EF4-FFF2-40B4-BE49-F238E27FC236}">
                  <a16:creationId xmlns:a16="http://schemas.microsoft.com/office/drawing/2014/main" id="{97A2AEBF-9F32-F792-2E56-D4227E8A47D0}"/>
                </a:ext>
              </a:extLst>
            </p:cNvPr>
            <p:cNvSpPr/>
            <p:nvPr/>
          </p:nvSpPr>
          <p:spPr>
            <a:xfrm>
              <a:off x="1041399" y="706358"/>
              <a:ext cx="10131425" cy="1102085"/>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6" name="CaixaDeTexto 5">
              <a:extLst>
                <a:ext uri="{FF2B5EF4-FFF2-40B4-BE49-F238E27FC236}">
                  <a16:creationId xmlns:a16="http://schemas.microsoft.com/office/drawing/2014/main" id="{AAB897D7-28D9-255B-EC20-F218A9E1B9DE}"/>
                </a:ext>
              </a:extLst>
            </p:cNvPr>
            <p:cNvSpPr txBox="1"/>
            <p:nvPr/>
          </p:nvSpPr>
          <p:spPr>
            <a:xfrm>
              <a:off x="1232462" y="1459053"/>
              <a:ext cx="9638738" cy="369332"/>
            </a:xfrm>
            <a:prstGeom prst="rect">
              <a:avLst/>
            </a:prstGeom>
            <a:noFill/>
          </p:spPr>
          <p:txBody>
            <a:bodyPr wrap="square">
              <a:spAutoFit/>
            </a:bodyPr>
            <a:lstStyle/>
            <a:p>
              <a:r>
                <a:rPr lang="pt-BR" dirty="0">
                  <a:solidFill>
                    <a:schemeClr val="bg2">
                      <a:lumMod val="25000"/>
                    </a:schemeClr>
                  </a:solidFill>
                  <a:effectLst/>
                </a:rPr>
                <a:t>Ler número da entrada</a:t>
              </a:r>
              <a:endParaRPr lang="pt-BR" dirty="0">
                <a:solidFill>
                  <a:schemeClr val="bg2">
                    <a:lumMod val="25000"/>
                  </a:schemeClr>
                </a:solidFill>
              </a:endParaRPr>
            </a:p>
          </p:txBody>
        </p:sp>
        <p:sp>
          <p:nvSpPr>
            <p:cNvPr id="8" name="CaixaDeTexto 7">
              <a:extLst>
                <a:ext uri="{FF2B5EF4-FFF2-40B4-BE49-F238E27FC236}">
                  <a16:creationId xmlns:a16="http://schemas.microsoft.com/office/drawing/2014/main" id="{12B75566-1544-0C96-4081-38B4EFE8AF81}"/>
                </a:ext>
              </a:extLst>
            </p:cNvPr>
            <p:cNvSpPr txBox="1"/>
            <p:nvPr/>
          </p:nvSpPr>
          <p:spPr>
            <a:xfrm>
              <a:off x="1232462" y="915059"/>
              <a:ext cx="9638738" cy="400110"/>
            </a:xfrm>
            <a:prstGeom prst="rect">
              <a:avLst/>
            </a:prstGeom>
            <a:noFill/>
          </p:spPr>
          <p:txBody>
            <a:bodyPr wrap="square">
              <a:spAutoFit/>
            </a:bodyPr>
            <a:lstStyle/>
            <a:p>
              <a:r>
                <a:rPr lang="pt-BR" sz="2000" b="1" dirty="0">
                  <a:effectLst/>
                </a:rPr>
                <a:t>Passo 2</a:t>
              </a:r>
              <a:endParaRPr lang="pt-BR" sz="2000" b="1" dirty="0"/>
            </a:p>
          </p:txBody>
        </p:sp>
      </p:grpSp>
    </p:spTree>
    <p:extLst>
      <p:ext uri="{BB962C8B-B14F-4D97-AF65-F5344CB8AC3E}">
        <p14:creationId xmlns:p14="http://schemas.microsoft.com/office/powerpoint/2010/main" val="32970055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Linguagem de programação</a:t>
            </a:r>
          </a:p>
        </p:txBody>
      </p:sp>
      <p:sp>
        <p:nvSpPr>
          <p:cNvPr id="4" name="Espaço Reservado para Texto 3">
            <a:extLst>
              <a:ext uri="{FF2B5EF4-FFF2-40B4-BE49-F238E27FC236}">
                <a16:creationId xmlns:a16="http://schemas.microsoft.com/office/drawing/2014/main" id="{1F1DA9EA-E7D6-88B3-E06A-782F0A30543D}"/>
              </a:ext>
            </a:extLst>
          </p:cNvPr>
          <p:cNvSpPr>
            <a:spLocks noGrp="1"/>
          </p:cNvSpPr>
          <p:nvPr>
            <p:ph type="body" sz="quarter" idx="11"/>
          </p:nvPr>
        </p:nvSpPr>
        <p:spPr/>
        <p:txBody>
          <a:bodyPr/>
          <a:lstStyle/>
          <a:p>
            <a:r>
              <a:rPr lang="pt-BR" dirty="0"/>
              <a:t>Sistemas, dados e informação</a:t>
            </a:r>
          </a:p>
        </p:txBody>
      </p:sp>
      <p:grpSp>
        <p:nvGrpSpPr>
          <p:cNvPr id="2" name="Agrupar 1">
            <a:extLst>
              <a:ext uri="{FF2B5EF4-FFF2-40B4-BE49-F238E27FC236}">
                <a16:creationId xmlns:a16="http://schemas.microsoft.com/office/drawing/2014/main" id="{2BEBD52C-BA8D-F3A4-98A5-BFB29CABB13B}"/>
              </a:ext>
            </a:extLst>
          </p:cNvPr>
          <p:cNvGrpSpPr/>
          <p:nvPr/>
        </p:nvGrpSpPr>
        <p:grpSpPr>
          <a:xfrm>
            <a:off x="357165" y="2383115"/>
            <a:ext cx="10815660" cy="2326941"/>
            <a:chOff x="357164" y="835955"/>
            <a:chExt cx="10815660" cy="2326941"/>
          </a:xfrm>
        </p:grpSpPr>
        <p:grpSp>
          <p:nvGrpSpPr>
            <p:cNvPr id="3" name="Agrupar 2">
              <a:extLst>
                <a:ext uri="{FF2B5EF4-FFF2-40B4-BE49-F238E27FC236}">
                  <a16:creationId xmlns:a16="http://schemas.microsoft.com/office/drawing/2014/main" id="{227E5006-E6CC-1969-C415-12C9D8080A69}"/>
                </a:ext>
              </a:extLst>
            </p:cNvPr>
            <p:cNvGrpSpPr/>
            <p:nvPr/>
          </p:nvGrpSpPr>
          <p:grpSpPr>
            <a:xfrm>
              <a:off x="357164" y="835955"/>
              <a:ext cx="454941" cy="2326941"/>
              <a:chOff x="357164" y="835955"/>
              <a:chExt cx="454941" cy="2326941"/>
            </a:xfrm>
          </p:grpSpPr>
          <p:sp>
            <p:nvSpPr>
              <p:cNvPr id="9" name="Elipse 8">
                <a:extLst>
                  <a:ext uri="{FF2B5EF4-FFF2-40B4-BE49-F238E27FC236}">
                    <a16:creationId xmlns:a16="http://schemas.microsoft.com/office/drawing/2014/main" id="{7B2B22B7-A345-674D-497D-49457DAE082A}"/>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a:extLst>
                  <a:ext uri="{FF2B5EF4-FFF2-40B4-BE49-F238E27FC236}">
                    <a16:creationId xmlns:a16="http://schemas.microsoft.com/office/drawing/2014/main" id="{65A5B182-4130-0949-0795-5298916B4C23}"/>
                  </a:ext>
                </a:extLst>
              </p:cNvPr>
              <p:cNvCxnSpPr>
                <a:cxnSpLocks/>
              </p:cNvCxnSpPr>
              <p:nvPr/>
            </p:nvCxnSpPr>
            <p:spPr>
              <a:xfrm>
                <a:off x="575288" y="1290896"/>
                <a:ext cx="0" cy="187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eta: para a Direita 10">
                <a:extLst>
                  <a:ext uri="{FF2B5EF4-FFF2-40B4-BE49-F238E27FC236}">
                    <a16:creationId xmlns:a16="http://schemas.microsoft.com/office/drawing/2014/main" id="{FBA34AC6-1A71-A0A8-EE8E-0A8908AE1D72}"/>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5" name="Retângulo: Cantos Arredondados 4">
              <a:extLst>
                <a:ext uri="{FF2B5EF4-FFF2-40B4-BE49-F238E27FC236}">
                  <a16:creationId xmlns:a16="http://schemas.microsoft.com/office/drawing/2014/main" id="{97108626-06B2-44FB-630C-A31CB1545E70}"/>
                </a:ext>
              </a:extLst>
            </p:cNvPr>
            <p:cNvSpPr/>
            <p:nvPr/>
          </p:nvSpPr>
          <p:spPr>
            <a:xfrm>
              <a:off x="1041399" y="835955"/>
              <a:ext cx="10131425" cy="1045886"/>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6" name="CaixaDeTexto 5">
              <a:extLst>
                <a:ext uri="{FF2B5EF4-FFF2-40B4-BE49-F238E27FC236}">
                  <a16:creationId xmlns:a16="http://schemas.microsoft.com/office/drawing/2014/main" id="{C7F81917-D584-A406-025D-0BD3EC071882}"/>
                </a:ext>
              </a:extLst>
            </p:cNvPr>
            <p:cNvSpPr txBox="1"/>
            <p:nvPr/>
          </p:nvSpPr>
          <p:spPr>
            <a:xfrm>
              <a:off x="1232462" y="1459053"/>
              <a:ext cx="9638738" cy="369332"/>
            </a:xfrm>
            <a:prstGeom prst="rect">
              <a:avLst/>
            </a:prstGeom>
            <a:noFill/>
          </p:spPr>
          <p:txBody>
            <a:bodyPr wrap="square">
              <a:spAutoFit/>
            </a:bodyPr>
            <a:lstStyle/>
            <a:p>
              <a:r>
                <a:rPr lang="pt-BR" dirty="0">
                  <a:solidFill>
                    <a:schemeClr val="bg2">
                      <a:lumMod val="25000"/>
                    </a:schemeClr>
                  </a:solidFill>
                  <a:effectLst/>
                </a:rPr>
                <a:t>Somar valor do número ao de SOMA e guardar resultado como SOMA</a:t>
              </a:r>
              <a:endParaRPr lang="pt-BR" dirty="0">
                <a:solidFill>
                  <a:schemeClr val="bg2">
                    <a:lumMod val="25000"/>
                  </a:schemeClr>
                </a:solidFill>
              </a:endParaRPr>
            </a:p>
          </p:txBody>
        </p:sp>
        <p:sp>
          <p:nvSpPr>
            <p:cNvPr id="8" name="CaixaDeTexto 7">
              <a:extLst>
                <a:ext uri="{FF2B5EF4-FFF2-40B4-BE49-F238E27FC236}">
                  <a16:creationId xmlns:a16="http://schemas.microsoft.com/office/drawing/2014/main" id="{5F38563F-4667-597A-C91B-DA1E5C37F057}"/>
                </a:ext>
              </a:extLst>
            </p:cNvPr>
            <p:cNvSpPr txBox="1"/>
            <p:nvPr/>
          </p:nvSpPr>
          <p:spPr>
            <a:xfrm>
              <a:off x="1232462" y="915059"/>
              <a:ext cx="9638738" cy="400110"/>
            </a:xfrm>
            <a:prstGeom prst="rect">
              <a:avLst/>
            </a:prstGeom>
            <a:noFill/>
          </p:spPr>
          <p:txBody>
            <a:bodyPr wrap="square">
              <a:spAutoFit/>
            </a:bodyPr>
            <a:lstStyle/>
            <a:p>
              <a:r>
                <a:rPr lang="pt-BR" sz="2000" b="1" dirty="0">
                  <a:effectLst/>
                </a:rPr>
                <a:t>Passo 3</a:t>
              </a:r>
              <a:endParaRPr lang="pt-BR" sz="2000" b="1" dirty="0"/>
            </a:p>
          </p:txBody>
        </p:sp>
      </p:grpSp>
      <p:grpSp>
        <p:nvGrpSpPr>
          <p:cNvPr id="12" name="Agrupar 11">
            <a:extLst>
              <a:ext uri="{FF2B5EF4-FFF2-40B4-BE49-F238E27FC236}">
                <a16:creationId xmlns:a16="http://schemas.microsoft.com/office/drawing/2014/main" id="{41718BC8-EF27-25ED-6E9E-65E01F9222FE}"/>
              </a:ext>
            </a:extLst>
          </p:cNvPr>
          <p:cNvGrpSpPr/>
          <p:nvPr/>
        </p:nvGrpSpPr>
        <p:grpSpPr>
          <a:xfrm>
            <a:off x="357165" y="3592662"/>
            <a:ext cx="10815660" cy="2326942"/>
            <a:chOff x="357164" y="835954"/>
            <a:chExt cx="10815660" cy="2326942"/>
          </a:xfrm>
        </p:grpSpPr>
        <p:grpSp>
          <p:nvGrpSpPr>
            <p:cNvPr id="13" name="Agrupar 12">
              <a:extLst>
                <a:ext uri="{FF2B5EF4-FFF2-40B4-BE49-F238E27FC236}">
                  <a16:creationId xmlns:a16="http://schemas.microsoft.com/office/drawing/2014/main" id="{63133806-1960-A571-821C-E76813B85FC8}"/>
                </a:ext>
              </a:extLst>
            </p:cNvPr>
            <p:cNvGrpSpPr/>
            <p:nvPr/>
          </p:nvGrpSpPr>
          <p:grpSpPr>
            <a:xfrm>
              <a:off x="357164" y="835955"/>
              <a:ext cx="454941" cy="2326941"/>
              <a:chOff x="357164" y="835955"/>
              <a:chExt cx="454941" cy="2326941"/>
            </a:xfrm>
          </p:grpSpPr>
          <p:sp>
            <p:nvSpPr>
              <p:cNvPr id="17" name="Elipse 16">
                <a:extLst>
                  <a:ext uri="{FF2B5EF4-FFF2-40B4-BE49-F238E27FC236}">
                    <a16:creationId xmlns:a16="http://schemas.microsoft.com/office/drawing/2014/main" id="{8FAA99B9-DBF8-9881-5B8C-08DA9E799677}"/>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 name="Conector reto 17">
                <a:extLst>
                  <a:ext uri="{FF2B5EF4-FFF2-40B4-BE49-F238E27FC236}">
                    <a16:creationId xmlns:a16="http://schemas.microsoft.com/office/drawing/2014/main" id="{7839880F-C955-617D-21CA-0C72E2ABCE71}"/>
                  </a:ext>
                </a:extLst>
              </p:cNvPr>
              <p:cNvCxnSpPr>
                <a:cxnSpLocks/>
              </p:cNvCxnSpPr>
              <p:nvPr/>
            </p:nvCxnSpPr>
            <p:spPr>
              <a:xfrm>
                <a:off x="575288" y="1290896"/>
                <a:ext cx="0" cy="187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Seta: para a Direita 18">
                <a:extLst>
                  <a:ext uri="{FF2B5EF4-FFF2-40B4-BE49-F238E27FC236}">
                    <a16:creationId xmlns:a16="http://schemas.microsoft.com/office/drawing/2014/main" id="{2DDE907B-E3A5-D26C-01BF-00874A46A154}"/>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Retângulo: Cantos Arredondados 13">
              <a:extLst>
                <a:ext uri="{FF2B5EF4-FFF2-40B4-BE49-F238E27FC236}">
                  <a16:creationId xmlns:a16="http://schemas.microsoft.com/office/drawing/2014/main" id="{1568FDFC-4288-99CF-D03A-07D8267E53F7}"/>
                </a:ext>
              </a:extLst>
            </p:cNvPr>
            <p:cNvSpPr/>
            <p:nvPr/>
          </p:nvSpPr>
          <p:spPr>
            <a:xfrm>
              <a:off x="1041399" y="835954"/>
              <a:ext cx="10131425" cy="1045887"/>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5" name="CaixaDeTexto 14">
              <a:extLst>
                <a:ext uri="{FF2B5EF4-FFF2-40B4-BE49-F238E27FC236}">
                  <a16:creationId xmlns:a16="http://schemas.microsoft.com/office/drawing/2014/main" id="{7FE927D6-AB72-4C32-5CEC-E9AFB1D7C2BA}"/>
                </a:ext>
              </a:extLst>
            </p:cNvPr>
            <p:cNvSpPr txBox="1"/>
            <p:nvPr/>
          </p:nvSpPr>
          <p:spPr>
            <a:xfrm>
              <a:off x="1232462" y="1459053"/>
              <a:ext cx="9638738" cy="369332"/>
            </a:xfrm>
            <a:prstGeom prst="rect">
              <a:avLst/>
            </a:prstGeom>
            <a:noFill/>
          </p:spPr>
          <p:txBody>
            <a:bodyPr wrap="square">
              <a:spAutoFit/>
            </a:bodyPr>
            <a:lstStyle/>
            <a:p>
              <a:r>
                <a:rPr lang="pt-BR" dirty="0">
                  <a:solidFill>
                    <a:schemeClr val="bg2">
                      <a:lumMod val="25000"/>
                    </a:schemeClr>
                  </a:solidFill>
                  <a:effectLst/>
                </a:rPr>
                <a:t>Somar 1 ao valor de N e guardar resultado como novo N</a:t>
              </a:r>
              <a:endParaRPr lang="pt-BR" dirty="0">
                <a:solidFill>
                  <a:schemeClr val="bg2">
                    <a:lumMod val="25000"/>
                  </a:schemeClr>
                </a:solidFill>
              </a:endParaRPr>
            </a:p>
          </p:txBody>
        </p:sp>
        <p:sp>
          <p:nvSpPr>
            <p:cNvPr id="16" name="CaixaDeTexto 15">
              <a:extLst>
                <a:ext uri="{FF2B5EF4-FFF2-40B4-BE49-F238E27FC236}">
                  <a16:creationId xmlns:a16="http://schemas.microsoft.com/office/drawing/2014/main" id="{EAC10564-6634-20F8-E710-61EBFFA1DEEF}"/>
                </a:ext>
              </a:extLst>
            </p:cNvPr>
            <p:cNvSpPr txBox="1"/>
            <p:nvPr/>
          </p:nvSpPr>
          <p:spPr>
            <a:xfrm>
              <a:off x="1232462" y="915059"/>
              <a:ext cx="9638738" cy="400110"/>
            </a:xfrm>
            <a:prstGeom prst="rect">
              <a:avLst/>
            </a:prstGeom>
            <a:noFill/>
          </p:spPr>
          <p:txBody>
            <a:bodyPr wrap="square">
              <a:spAutoFit/>
            </a:bodyPr>
            <a:lstStyle/>
            <a:p>
              <a:r>
                <a:rPr lang="pt-BR" sz="2000" b="1" dirty="0">
                  <a:effectLst/>
                </a:rPr>
                <a:t>Passo 4</a:t>
              </a:r>
              <a:endParaRPr lang="pt-BR" sz="2000" b="1" dirty="0"/>
            </a:p>
          </p:txBody>
        </p:sp>
      </p:grpSp>
      <p:grpSp>
        <p:nvGrpSpPr>
          <p:cNvPr id="20" name="Agrupar 19">
            <a:extLst>
              <a:ext uri="{FF2B5EF4-FFF2-40B4-BE49-F238E27FC236}">
                <a16:creationId xmlns:a16="http://schemas.microsoft.com/office/drawing/2014/main" id="{529A54BE-D0B3-9714-AFC2-03D184A04EC0}"/>
              </a:ext>
            </a:extLst>
          </p:cNvPr>
          <p:cNvGrpSpPr/>
          <p:nvPr/>
        </p:nvGrpSpPr>
        <p:grpSpPr>
          <a:xfrm>
            <a:off x="357164" y="4853940"/>
            <a:ext cx="10815660" cy="1898552"/>
            <a:chOff x="357164" y="835955"/>
            <a:chExt cx="10815660" cy="1898552"/>
          </a:xfrm>
        </p:grpSpPr>
        <p:grpSp>
          <p:nvGrpSpPr>
            <p:cNvPr id="21" name="Agrupar 20">
              <a:extLst>
                <a:ext uri="{FF2B5EF4-FFF2-40B4-BE49-F238E27FC236}">
                  <a16:creationId xmlns:a16="http://schemas.microsoft.com/office/drawing/2014/main" id="{15D33EF9-F487-549C-27DC-AF142DD13BE9}"/>
                </a:ext>
              </a:extLst>
            </p:cNvPr>
            <p:cNvGrpSpPr/>
            <p:nvPr/>
          </p:nvGrpSpPr>
          <p:grpSpPr>
            <a:xfrm>
              <a:off x="357164" y="835955"/>
              <a:ext cx="454941" cy="1898552"/>
              <a:chOff x="357164" y="835955"/>
              <a:chExt cx="454941" cy="1898552"/>
            </a:xfrm>
          </p:grpSpPr>
          <p:sp>
            <p:nvSpPr>
              <p:cNvPr id="25" name="Elipse 24">
                <a:extLst>
                  <a:ext uri="{FF2B5EF4-FFF2-40B4-BE49-F238E27FC236}">
                    <a16:creationId xmlns:a16="http://schemas.microsoft.com/office/drawing/2014/main" id="{C0D17295-D228-C0B4-3543-1D1B72808A59}"/>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6" name="Conector reto 25">
                <a:extLst>
                  <a:ext uri="{FF2B5EF4-FFF2-40B4-BE49-F238E27FC236}">
                    <a16:creationId xmlns:a16="http://schemas.microsoft.com/office/drawing/2014/main" id="{B1A00261-6544-412A-697D-6CADA2D4DB49}"/>
                  </a:ext>
                </a:extLst>
              </p:cNvPr>
              <p:cNvCxnSpPr>
                <a:cxnSpLocks/>
              </p:cNvCxnSpPr>
              <p:nvPr/>
            </p:nvCxnSpPr>
            <p:spPr>
              <a:xfrm>
                <a:off x="575288" y="1290896"/>
                <a:ext cx="0" cy="14436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Seta: para a Direita 26">
                <a:extLst>
                  <a:ext uri="{FF2B5EF4-FFF2-40B4-BE49-F238E27FC236}">
                    <a16:creationId xmlns:a16="http://schemas.microsoft.com/office/drawing/2014/main" id="{C5BD8EF9-BD24-56B0-F750-C20B1D1EA19A}"/>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2" name="Retângulo: Cantos Arredondados 21">
              <a:extLst>
                <a:ext uri="{FF2B5EF4-FFF2-40B4-BE49-F238E27FC236}">
                  <a16:creationId xmlns:a16="http://schemas.microsoft.com/office/drawing/2014/main" id="{D6DE82D8-DA98-8270-E2B6-13395C37E7B2}"/>
                </a:ext>
              </a:extLst>
            </p:cNvPr>
            <p:cNvSpPr/>
            <p:nvPr/>
          </p:nvSpPr>
          <p:spPr>
            <a:xfrm>
              <a:off x="1041399" y="915058"/>
              <a:ext cx="10131425" cy="913327"/>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23" name="CaixaDeTexto 22">
              <a:extLst>
                <a:ext uri="{FF2B5EF4-FFF2-40B4-BE49-F238E27FC236}">
                  <a16:creationId xmlns:a16="http://schemas.microsoft.com/office/drawing/2014/main" id="{15492815-A1EB-A94D-14BA-5F8590505193}"/>
                </a:ext>
              </a:extLst>
            </p:cNvPr>
            <p:cNvSpPr txBox="1"/>
            <p:nvPr/>
          </p:nvSpPr>
          <p:spPr>
            <a:xfrm>
              <a:off x="1232462" y="1459053"/>
              <a:ext cx="9638738" cy="369332"/>
            </a:xfrm>
            <a:prstGeom prst="rect">
              <a:avLst/>
            </a:prstGeom>
            <a:noFill/>
          </p:spPr>
          <p:txBody>
            <a:bodyPr wrap="square">
              <a:spAutoFit/>
            </a:bodyPr>
            <a:lstStyle/>
            <a:p>
              <a:r>
                <a:rPr lang="pt-BR" dirty="0">
                  <a:solidFill>
                    <a:schemeClr val="bg2">
                      <a:lumMod val="25000"/>
                    </a:schemeClr>
                  </a:solidFill>
                  <a:effectLst/>
                </a:rPr>
                <a:t>Se valor de N for menor que 100 então passar para item 2</a:t>
              </a:r>
              <a:endParaRPr lang="pt-BR" dirty="0">
                <a:solidFill>
                  <a:schemeClr val="bg2">
                    <a:lumMod val="25000"/>
                  </a:schemeClr>
                </a:solidFill>
              </a:endParaRPr>
            </a:p>
          </p:txBody>
        </p:sp>
        <p:sp>
          <p:nvSpPr>
            <p:cNvPr id="24" name="CaixaDeTexto 23">
              <a:extLst>
                <a:ext uri="{FF2B5EF4-FFF2-40B4-BE49-F238E27FC236}">
                  <a16:creationId xmlns:a16="http://schemas.microsoft.com/office/drawing/2014/main" id="{9A998E3E-E7D4-0C8C-37C1-E6C9B350541C}"/>
                </a:ext>
              </a:extLst>
            </p:cNvPr>
            <p:cNvSpPr txBox="1"/>
            <p:nvPr/>
          </p:nvSpPr>
          <p:spPr>
            <a:xfrm>
              <a:off x="1232462" y="915059"/>
              <a:ext cx="9638738" cy="400110"/>
            </a:xfrm>
            <a:prstGeom prst="rect">
              <a:avLst/>
            </a:prstGeom>
            <a:noFill/>
          </p:spPr>
          <p:txBody>
            <a:bodyPr wrap="square">
              <a:spAutoFit/>
            </a:bodyPr>
            <a:lstStyle/>
            <a:p>
              <a:r>
                <a:rPr lang="pt-BR" sz="2000" b="1" dirty="0">
                  <a:effectLst/>
                </a:rPr>
                <a:t>Passo 5</a:t>
              </a:r>
              <a:endParaRPr lang="pt-BR" sz="2000" b="1" dirty="0"/>
            </a:p>
          </p:txBody>
        </p:sp>
      </p:grpSp>
    </p:spTree>
    <p:extLst>
      <p:ext uri="{BB962C8B-B14F-4D97-AF65-F5344CB8AC3E}">
        <p14:creationId xmlns:p14="http://schemas.microsoft.com/office/powerpoint/2010/main" val="14425371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Linguagem de programação</a:t>
            </a:r>
          </a:p>
        </p:txBody>
      </p:sp>
      <p:sp>
        <p:nvSpPr>
          <p:cNvPr id="4" name="Espaço Reservado para Texto 3">
            <a:extLst>
              <a:ext uri="{FF2B5EF4-FFF2-40B4-BE49-F238E27FC236}">
                <a16:creationId xmlns:a16="http://schemas.microsoft.com/office/drawing/2014/main" id="{1F1DA9EA-E7D6-88B3-E06A-782F0A30543D}"/>
              </a:ext>
            </a:extLst>
          </p:cNvPr>
          <p:cNvSpPr>
            <a:spLocks noGrp="1"/>
          </p:cNvSpPr>
          <p:nvPr>
            <p:ph type="body" sz="quarter" idx="11"/>
          </p:nvPr>
        </p:nvSpPr>
        <p:spPr/>
        <p:txBody>
          <a:bodyPr/>
          <a:lstStyle/>
          <a:p>
            <a:r>
              <a:rPr lang="pt-BR" dirty="0"/>
              <a:t>Sistemas, dados e informação</a:t>
            </a:r>
          </a:p>
        </p:txBody>
      </p:sp>
      <p:grpSp>
        <p:nvGrpSpPr>
          <p:cNvPr id="37" name="Agrupar 36">
            <a:extLst>
              <a:ext uri="{FF2B5EF4-FFF2-40B4-BE49-F238E27FC236}">
                <a16:creationId xmlns:a16="http://schemas.microsoft.com/office/drawing/2014/main" id="{7DDF1B5A-6B74-4373-F024-F03BF003995A}"/>
              </a:ext>
            </a:extLst>
          </p:cNvPr>
          <p:cNvGrpSpPr/>
          <p:nvPr/>
        </p:nvGrpSpPr>
        <p:grpSpPr>
          <a:xfrm>
            <a:off x="357165" y="2455337"/>
            <a:ext cx="10815660" cy="1589722"/>
            <a:chOff x="357164" y="835954"/>
            <a:chExt cx="10815660" cy="1589722"/>
          </a:xfrm>
        </p:grpSpPr>
        <p:grpSp>
          <p:nvGrpSpPr>
            <p:cNvPr id="38" name="Agrupar 37">
              <a:extLst>
                <a:ext uri="{FF2B5EF4-FFF2-40B4-BE49-F238E27FC236}">
                  <a16:creationId xmlns:a16="http://schemas.microsoft.com/office/drawing/2014/main" id="{B045A6B8-C220-2C9A-6BF4-FA7255020AF7}"/>
                </a:ext>
              </a:extLst>
            </p:cNvPr>
            <p:cNvGrpSpPr/>
            <p:nvPr/>
          </p:nvGrpSpPr>
          <p:grpSpPr>
            <a:xfrm>
              <a:off x="357164" y="835955"/>
              <a:ext cx="454941" cy="1589721"/>
              <a:chOff x="357164" y="835955"/>
              <a:chExt cx="454941" cy="1589721"/>
            </a:xfrm>
          </p:grpSpPr>
          <p:sp>
            <p:nvSpPr>
              <p:cNvPr id="42" name="Elipse 41">
                <a:extLst>
                  <a:ext uri="{FF2B5EF4-FFF2-40B4-BE49-F238E27FC236}">
                    <a16:creationId xmlns:a16="http://schemas.microsoft.com/office/drawing/2014/main" id="{8079457E-CC59-31B6-3B2C-61359A27DB85}"/>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3" name="Conector reto 42">
                <a:extLst>
                  <a:ext uri="{FF2B5EF4-FFF2-40B4-BE49-F238E27FC236}">
                    <a16:creationId xmlns:a16="http://schemas.microsoft.com/office/drawing/2014/main" id="{3CAA18ED-B2F5-537F-46D4-23A74E6935C3}"/>
                  </a:ext>
                </a:extLst>
              </p:cNvPr>
              <p:cNvCxnSpPr>
                <a:cxnSpLocks/>
                <a:endCxn id="9" idx="4"/>
              </p:cNvCxnSpPr>
              <p:nvPr/>
            </p:nvCxnSpPr>
            <p:spPr>
              <a:xfrm>
                <a:off x="575288" y="1290896"/>
                <a:ext cx="9347" cy="11347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Seta: para a Direita 43">
                <a:extLst>
                  <a:ext uri="{FF2B5EF4-FFF2-40B4-BE49-F238E27FC236}">
                    <a16:creationId xmlns:a16="http://schemas.microsoft.com/office/drawing/2014/main" id="{166E9D32-A386-A9D7-80DE-8FE855D644CE}"/>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9" name="Retângulo: Cantos Arredondados 38">
              <a:extLst>
                <a:ext uri="{FF2B5EF4-FFF2-40B4-BE49-F238E27FC236}">
                  <a16:creationId xmlns:a16="http://schemas.microsoft.com/office/drawing/2014/main" id="{EBEF246E-A516-8C82-256B-9F3A64D18ECA}"/>
                </a:ext>
              </a:extLst>
            </p:cNvPr>
            <p:cNvSpPr/>
            <p:nvPr/>
          </p:nvSpPr>
          <p:spPr>
            <a:xfrm>
              <a:off x="1041399" y="835954"/>
              <a:ext cx="10131425" cy="992431"/>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40" name="CaixaDeTexto 39">
              <a:extLst>
                <a:ext uri="{FF2B5EF4-FFF2-40B4-BE49-F238E27FC236}">
                  <a16:creationId xmlns:a16="http://schemas.microsoft.com/office/drawing/2014/main" id="{5C7F7773-E3AE-C61A-4648-19E281DD3E8B}"/>
                </a:ext>
              </a:extLst>
            </p:cNvPr>
            <p:cNvSpPr txBox="1"/>
            <p:nvPr/>
          </p:nvSpPr>
          <p:spPr>
            <a:xfrm>
              <a:off x="1232462" y="1459053"/>
              <a:ext cx="9638738" cy="369332"/>
            </a:xfrm>
            <a:prstGeom prst="rect">
              <a:avLst/>
            </a:prstGeom>
            <a:noFill/>
          </p:spPr>
          <p:txBody>
            <a:bodyPr wrap="square">
              <a:spAutoFit/>
            </a:bodyPr>
            <a:lstStyle/>
            <a:p>
              <a:r>
                <a:rPr lang="pt-BR" dirty="0">
                  <a:solidFill>
                    <a:schemeClr val="bg2">
                      <a:lumMod val="25000"/>
                    </a:schemeClr>
                  </a:solidFill>
                  <a:effectLst/>
                </a:rPr>
                <a:t>Se não for, imprimir valor de SOMA</a:t>
              </a:r>
              <a:endParaRPr lang="pt-BR" dirty="0">
                <a:solidFill>
                  <a:schemeClr val="bg2">
                    <a:lumMod val="25000"/>
                  </a:schemeClr>
                </a:solidFill>
              </a:endParaRPr>
            </a:p>
          </p:txBody>
        </p:sp>
        <p:sp>
          <p:nvSpPr>
            <p:cNvPr id="41" name="CaixaDeTexto 40">
              <a:extLst>
                <a:ext uri="{FF2B5EF4-FFF2-40B4-BE49-F238E27FC236}">
                  <a16:creationId xmlns:a16="http://schemas.microsoft.com/office/drawing/2014/main" id="{0DC326B8-20A0-2A24-E40C-090B6CB197BE}"/>
                </a:ext>
              </a:extLst>
            </p:cNvPr>
            <p:cNvSpPr txBox="1"/>
            <p:nvPr/>
          </p:nvSpPr>
          <p:spPr>
            <a:xfrm>
              <a:off x="1232462" y="915059"/>
              <a:ext cx="9638738" cy="400110"/>
            </a:xfrm>
            <a:prstGeom prst="rect">
              <a:avLst/>
            </a:prstGeom>
            <a:noFill/>
          </p:spPr>
          <p:txBody>
            <a:bodyPr wrap="square">
              <a:spAutoFit/>
            </a:bodyPr>
            <a:lstStyle/>
            <a:p>
              <a:r>
                <a:rPr lang="pt-BR" sz="2000" b="1" dirty="0">
                  <a:effectLst/>
                </a:rPr>
                <a:t>Passo 6</a:t>
              </a:r>
              <a:endParaRPr lang="pt-BR" sz="2000" b="1" dirty="0"/>
            </a:p>
          </p:txBody>
        </p:sp>
      </p:grpSp>
      <p:grpSp>
        <p:nvGrpSpPr>
          <p:cNvPr id="2" name="Agrupar 1">
            <a:extLst>
              <a:ext uri="{FF2B5EF4-FFF2-40B4-BE49-F238E27FC236}">
                <a16:creationId xmlns:a16="http://schemas.microsoft.com/office/drawing/2014/main" id="{2BEBD52C-BA8D-F3A4-98A5-BFB29CABB13B}"/>
              </a:ext>
            </a:extLst>
          </p:cNvPr>
          <p:cNvGrpSpPr/>
          <p:nvPr/>
        </p:nvGrpSpPr>
        <p:grpSpPr>
          <a:xfrm>
            <a:off x="357165" y="3590117"/>
            <a:ext cx="10815660" cy="992431"/>
            <a:chOff x="357164" y="835954"/>
            <a:chExt cx="10815660" cy="992431"/>
          </a:xfrm>
        </p:grpSpPr>
        <p:grpSp>
          <p:nvGrpSpPr>
            <p:cNvPr id="3" name="Agrupar 2">
              <a:extLst>
                <a:ext uri="{FF2B5EF4-FFF2-40B4-BE49-F238E27FC236}">
                  <a16:creationId xmlns:a16="http://schemas.microsoft.com/office/drawing/2014/main" id="{227E5006-E6CC-1969-C415-12C9D8080A69}"/>
                </a:ext>
              </a:extLst>
            </p:cNvPr>
            <p:cNvGrpSpPr/>
            <p:nvPr/>
          </p:nvGrpSpPr>
          <p:grpSpPr>
            <a:xfrm>
              <a:off x="357164" y="835955"/>
              <a:ext cx="454941" cy="454941"/>
              <a:chOff x="357164" y="835955"/>
              <a:chExt cx="454941" cy="454941"/>
            </a:xfrm>
          </p:grpSpPr>
          <p:sp>
            <p:nvSpPr>
              <p:cNvPr id="9" name="Elipse 8">
                <a:extLst>
                  <a:ext uri="{FF2B5EF4-FFF2-40B4-BE49-F238E27FC236}">
                    <a16:creationId xmlns:a16="http://schemas.microsoft.com/office/drawing/2014/main" id="{7B2B22B7-A345-674D-497D-49457DAE082A}"/>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eta: para a Direita 10">
                <a:extLst>
                  <a:ext uri="{FF2B5EF4-FFF2-40B4-BE49-F238E27FC236}">
                    <a16:creationId xmlns:a16="http://schemas.microsoft.com/office/drawing/2014/main" id="{FBA34AC6-1A71-A0A8-EE8E-0A8908AE1D72}"/>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5" name="Retângulo: Cantos Arredondados 4">
              <a:extLst>
                <a:ext uri="{FF2B5EF4-FFF2-40B4-BE49-F238E27FC236}">
                  <a16:creationId xmlns:a16="http://schemas.microsoft.com/office/drawing/2014/main" id="{97108626-06B2-44FB-630C-A31CB1545E70}"/>
                </a:ext>
              </a:extLst>
            </p:cNvPr>
            <p:cNvSpPr/>
            <p:nvPr/>
          </p:nvSpPr>
          <p:spPr>
            <a:xfrm>
              <a:off x="1041399" y="835954"/>
              <a:ext cx="10131425" cy="992431"/>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6" name="CaixaDeTexto 5">
              <a:extLst>
                <a:ext uri="{FF2B5EF4-FFF2-40B4-BE49-F238E27FC236}">
                  <a16:creationId xmlns:a16="http://schemas.microsoft.com/office/drawing/2014/main" id="{C7F81917-D584-A406-025D-0BD3EC071882}"/>
                </a:ext>
              </a:extLst>
            </p:cNvPr>
            <p:cNvSpPr txBox="1"/>
            <p:nvPr/>
          </p:nvSpPr>
          <p:spPr>
            <a:xfrm>
              <a:off x="1232462" y="1459053"/>
              <a:ext cx="9638738" cy="369332"/>
            </a:xfrm>
            <a:prstGeom prst="rect">
              <a:avLst/>
            </a:prstGeom>
            <a:noFill/>
          </p:spPr>
          <p:txBody>
            <a:bodyPr wrap="square">
              <a:spAutoFit/>
            </a:bodyPr>
            <a:lstStyle/>
            <a:p>
              <a:r>
                <a:rPr lang="pt-BR" dirty="0">
                  <a:solidFill>
                    <a:schemeClr val="bg2">
                      <a:lumMod val="25000"/>
                    </a:schemeClr>
                  </a:solidFill>
                  <a:effectLst/>
                </a:rPr>
                <a:t>Parar</a:t>
              </a:r>
              <a:endParaRPr lang="pt-BR" dirty="0">
                <a:solidFill>
                  <a:schemeClr val="bg2">
                    <a:lumMod val="25000"/>
                  </a:schemeClr>
                </a:solidFill>
              </a:endParaRPr>
            </a:p>
          </p:txBody>
        </p:sp>
        <p:sp>
          <p:nvSpPr>
            <p:cNvPr id="8" name="CaixaDeTexto 7">
              <a:extLst>
                <a:ext uri="{FF2B5EF4-FFF2-40B4-BE49-F238E27FC236}">
                  <a16:creationId xmlns:a16="http://schemas.microsoft.com/office/drawing/2014/main" id="{5F38563F-4667-597A-C91B-DA1E5C37F057}"/>
                </a:ext>
              </a:extLst>
            </p:cNvPr>
            <p:cNvSpPr txBox="1"/>
            <p:nvPr/>
          </p:nvSpPr>
          <p:spPr>
            <a:xfrm>
              <a:off x="1232462" y="915059"/>
              <a:ext cx="9638738" cy="400110"/>
            </a:xfrm>
            <a:prstGeom prst="rect">
              <a:avLst/>
            </a:prstGeom>
            <a:noFill/>
          </p:spPr>
          <p:txBody>
            <a:bodyPr wrap="square">
              <a:spAutoFit/>
            </a:bodyPr>
            <a:lstStyle/>
            <a:p>
              <a:r>
                <a:rPr lang="pt-BR" sz="2000" b="1" dirty="0">
                  <a:effectLst/>
                </a:rPr>
                <a:t>Passo 7</a:t>
              </a:r>
              <a:endParaRPr lang="pt-BR" sz="2000" b="1" dirty="0"/>
            </a:p>
          </p:txBody>
        </p:sp>
      </p:grpSp>
    </p:spTree>
    <p:extLst>
      <p:ext uri="{BB962C8B-B14F-4D97-AF65-F5344CB8AC3E}">
        <p14:creationId xmlns:p14="http://schemas.microsoft.com/office/powerpoint/2010/main" val="14359375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Linguagem de programação</a:t>
            </a:r>
          </a:p>
        </p:txBody>
      </p:sp>
      <p:sp>
        <p:nvSpPr>
          <p:cNvPr id="4" name="Espaço Reservado para Texto 3">
            <a:extLst>
              <a:ext uri="{FF2B5EF4-FFF2-40B4-BE49-F238E27FC236}">
                <a16:creationId xmlns:a16="http://schemas.microsoft.com/office/drawing/2014/main" id="{1F1DA9EA-E7D6-88B3-E06A-782F0A30543D}"/>
              </a:ext>
            </a:extLst>
          </p:cNvPr>
          <p:cNvSpPr>
            <a:spLocks noGrp="1"/>
          </p:cNvSpPr>
          <p:nvPr>
            <p:ph type="body" sz="quarter" idx="11"/>
          </p:nvPr>
        </p:nvSpPr>
        <p:spPr/>
        <p:txBody>
          <a:bodyPr/>
          <a:lstStyle/>
          <a:p>
            <a:r>
              <a:rPr lang="pt-BR" dirty="0"/>
              <a:t>Tipos de linguagens</a:t>
            </a:r>
          </a:p>
        </p:txBody>
      </p:sp>
      <p:grpSp>
        <p:nvGrpSpPr>
          <p:cNvPr id="12" name="Agrupar 11">
            <a:extLst>
              <a:ext uri="{FF2B5EF4-FFF2-40B4-BE49-F238E27FC236}">
                <a16:creationId xmlns:a16="http://schemas.microsoft.com/office/drawing/2014/main" id="{70B4BDDB-15F4-2A8B-77F2-BB30ACF36CC8}"/>
              </a:ext>
            </a:extLst>
          </p:cNvPr>
          <p:cNvGrpSpPr/>
          <p:nvPr/>
        </p:nvGrpSpPr>
        <p:grpSpPr>
          <a:xfrm>
            <a:off x="2201227" y="2424149"/>
            <a:ext cx="7789545" cy="3467442"/>
            <a:chOff x="2201227" y="1749894"/>
            <a:chExt cx="7789545" cy="3467442"/>
          </a:xfrm>
        </p:grpSpPr>
        <p:sp>
          <p:nvSpPr>
            <p:cNvPr id="13" name="Retângulo: Cantos Arredondados 12">
              <a:extLst>
                <a:ext uri="{FF2B5EF4-FFF2-40B4-BE49-F238E27FC236}">
                  <a16:creationId xmlns:a16="http://schemas.microsoft.com/office/drawing/2014/main" id="{534739E2-169C-2C87-4612-93D9729ABBAC}"/>
                </a:ext>
              </a:extLst>
            </p:cNvPr>
            <p:cNvSpPr/>
            <p:nvPr/>
          </p:nvSpPr>
          <p:spPr>
            <a:xfrm>
              <a:off x="2201227" y="1749894"/>
              <a:ext cx="7789545" cy="34674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B69C727F-D15F-411D-52EB-FBB5622275D0}"/>
                </a:ext>
              </a:extLst>
            </p:cNvPr>
            <p:cNvSpPr txBox="1"/>
            <p:nvPr/>
          </p:nvSpPr>
          <p:spPr>
            <a:xfrm>
              <a:off x="2382989" y="2076956"/>
              <a:ext cx="3121092" cy="646331"/>
            </a:xfrm>
            <a:prstGeom prst="rect">
              <a:avLst/>
            </a:prstGeom>
            <a:noFill/>
          </p:spPr>
          <p:txBody>
            <a:bodyPr wrap="square">
              <a:spAutoFit/>
            </a:bodyPr>
            <a:lstStyle/>
            <a:p>
              <a:r>
                <a:rPr lang="pt-BR" b="1" dirty="0">
                  <a:effectLst/>
                </a:rPr>
                <a:t>Linguagem de baixo nível de abstração</a:t>
              </a:r>
              <a:endParaRPr lang="pt-BR" b="1" dirty="0"/>
            </a:p>
          </p:txBody>
        </p:sp>
        <p:sp>
          <p:nvSpPr>
            <p:cNvPr id="15" name="CaixaDeTexto 14">
              <a:extLst>
                <a:ext uri="{FF2B5EF4-FFF2-40B4-BE49-F238E27FC236}">
                  <a16:creationId xmlns:a16="http://schemas.microsoft.com/office/drawing/2014/main" id="{6C998154-E1CD-F87F-8DDD-1480824536D9}"/>
                </a:ext>
              </a:extLst>
            </p:cNvPr>
            <p:cNvSpPr txBox="1"/>
            <p:nvPr/>
          </p:nvSpPr>
          <p:spPr>
            <a:xfrm>
              <a:off x="2382988" y="2793459"/>
              <a:ext cx="3121093" cy="1569660"/>
            </a:xfrm>
            <a:prstGeom prst="rect">
              <a:avLst/>
            </a:prstGeom>
            <a:noFill/>
          </p:spPr>
          <p:txBody>
            <a:bodyPr wrap="square">
              <a:spAutoFit/>
            </a:bodyPr>
            <a:lstStyle/>
            <a:p>
              <a:r>
                <a:rPr lang="pt-BR" sz="1600" dirty="0">
                  <a:solidFill>
                    <a:schemeClr val="bg2">
                      <a:lumMod val="25000"/>
                    </a:schemeClr>
                  </a:solidFill>
                  <a:effectLst/>
                </a:rPr>
                <a:t>Usa os chamados mnemônicos ao invés de bits. Está relacionada diretamente à arquitetura do processador. Pode ser conhecida como linguagem de montagem e Assembly.</a:t>
              </a:r>
            </a:p>
          </p:txBody>
        </p:sp>
        <p:sp>
          <p:nvSpPr>
            <p:cNvPr id="16" name="CaixaDeTexto 15">
              <a:extLst>
                <a:ext uri="{FF2B5EF4-FFF2-40B4-BE49-F238E27FC236}">
                  <a16:creationId xmlns:a16="http://schemas.microsoft.com/office/drawing/2014/main" id="{40458576-24EA-92FA-6335-8D1444D92F1D}"/>
                </a:ext>
              </a:extLst>
            </p:cNvPr>
            <p:cNvSpPr txBox="1"/>
            <p:nvPr/>
          </p:nvSpPr>
          <p:spPr>
            <a:xfrm>
              <a:off x="6633275" y="2076956"/>
              <a:ext cx="3121092" cy="646331"/>
            </a:xfrm>
            <a:prstGeom prst="rect">
              <a:avLst/>
            </a:prstGeom>
            <a:noFill/>
          </p:spPr>
          <p:txBody>
            <a:bodyPr wrap="square">
              <a:spAutoFit/>
            </a:bodyPr>
            <a:lstStyle/>
            <a:p>
              <a:r>
                <a:rPr lang="pt-BR" b="1" dirty="0">
                  <a:effectLst/>
                </a:rPr>
                <a:t>Linguagem de alto nível de abstração</a:t>
              </a:r>
              <a:endParaRPr lang="pt-BR" b="1" dirty="0"/>
            </a:p>
          </p:txBody>
        </p:sp>
        <p:sp>
          <p:nvSpPr>
            <p:cNvPr id="17" name="CaixaDeTexto 16">
              <a:extLst>
                <a:ext uri="{FF2B5EF4-FFF2-40B4-BE49-F238E27FC236}">
                  <a16:creationId xmlns:a16="http://schemas.microsoft.com/office/drawing/2014/main" id="{D05E8E65-9174-B7A9-BF8B-AE862E1CA72E}"/>
                </a:ext>
              </a:extLst>
            </p:cNvPr>
            <p:cNvSpPr txBox="1"/>
            <p:nvPr/>
          </p:nvSpPr>
          <p:spPr>
            <a:xfrm>
              <a:off x="6633274" y="2793459"/>
              <a:ext cx="3121093" cy="1323439"/>
            </a:xfrm>
            <a:prstGeom prst="rect">
              <a:avLst/>
            </a:prstGeom>
            <a:noFill/>
          </p:spPr>
          <p:txBody>
            <a:bodyPr wrap="square">
              <a:spAutoFit/>
            </a:bodyPr>
            <a:lstStyle/>
            <a:p>
              <a:r>
                <a:rPr lang="pt-BR" sz="1600" dirty="0">
                  <a:solidFill>
                    <a:schemeClr val="bg2">
                      <a:lumMod val="25000"/>
                    </a:schemeClr>
                  </a:solidFill>
                  <a:effectLst/>
                </a:rPr>
                <a:t>Possui um nível de abstração relativamente elevado, mais afastado da linguagem de montagem e mais próximo à linguagem humana.</a:t>
              </a:r>
            </a:p>
          </p:txBody>
        </p:sp>
        <p:grpSp>
          <p:nvGrpSpPr>
            <p:cNvPr id="18" name="Agrupar 17">
              <a:extLst>
                <a:ext uri="{FF2B5EF4-FFF2-40B4-BE49-F238E27FC236}">
                  <a16:creationId xmlns:a16="http://schemas.microsoft.com/office/drawing/2014/main" id="{D993CC04-DA2C-A49D-0F94-088502C9CC25}"/>
                </a:ext>
              </a:extLst>
            </p:cNvPr>
            <p:cNvGrpSpPr/>
            <p:nvPr/>
          </p:nvGrpSpPr>
          <p:grpSpPr>
            <a:xfrm>
              <a:off x="5882639" y="1951527"/>
              <a:ext cx="371475" cy="3122933"/>
              <a:chOff x="5882639" y="1951527"/>
              <a:chExt cx="371475" cy="3122933"/>
            </a:xfrm>
          </p:grpSpPr>
          <p:cxnSp>
            <p:nvCxnSpPr>
              <p:cNvPr id="19" name="Conector reto 18">
                <a:extLst>
                  <a:ext uri="{FF2B5EF4-FFF2-40B4-BE49-F238E27FC236}">
                    <a16:creationId xmlns:a16="http://schemas.microsoft.com/office/drawing/2014/main" id="{BF1B7C8A-B394-E9B8-4826-32E4B369E5AF}"/>
                  </a:ext>
                </a:extLst>
              </p:cNvPr>
              <p:cNvCxnSpPr>
                <a:cxnSpLocks/>
              </p:cNvCxnSpPr>
              <p:nvPr/>
            </p:nvCxnSpPr>
            <p:spPr>
              <a:xfrm>
                <a:off x="6068377" y="1951527"/>
                <a:ext cx="0" cy="3122933"/>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FFA73839-6346-228E-E7F4-C40744625787}"/>
                  </a:ext>
                </a:extLst>
              </p:cNvPr>
              <p:cNvSpPr/>
              <p:nvPr/>
            </p:nvSpPr>
            <p:spPr>
              <a:xfrm>
                <a:off x="5882639" y="3327256"/>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Sinal de Multiplicação 20">
                <a:extLst>
                  <a:ext uri="{FF2B5EF4-FFF2-40B4-BE49-F238E27FC236}">
                    <a16:creationId xmlns:a16="http://schemas.microsoft.com/office/drawing/2014/main" id="{7ED9261B-309B-3031-D6D9-1E9E6C52978A}"/>
                  </a:ext>
                </a:extLst>
              </p:cNvPr>
              <p:cNvSpPr/>
              <p:nvPr/>
            </p:nvSpPr>
            <p:spPr>
              <a:xfrm>
                <a:off x="5954553" y="3399170"/>
                <a:ext cx="227646" cy="227646"/>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grpSp>
      </p:grpSp>
    </p:spTree>
    <p:extLst>
      <p:ext uri="{BB962C8B-B14F-4D97-AF65-F5344CB8AC3E}">
        <p14:creationId xmlns:p14="http://schemas.microsoft.com/office/powerpoint/2010/main" val="3638483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Organização de um sistema de computação</a:t>
            </a:r>
          </a:p>
        </p:txBody>
      </p:sp>
      <p:pic>
        <p:nvPicPr>
          <p:cNvPr id="3" name="Imagem 2" descr="Diagrama&#10;&#10;Descrição gerada automaticamente">
            <a:extLst>
              <a:ext uri="{FF2B5EF4-FFF2-40B4-BE49-F238E27FC236}">
                <a16:creationId xmlns:a16="http://schemas.microsoft.com/office/drawing/2014/main" id="{DBA4C9B0-0377-97F8-6C78-9F0569FDECE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07729" y="1824469"/>
            <a:ext cx="7419398" cy="4198506"/>
          </a:xfrm>
          <a:prstGeom prst="rect">
            <a:avLst/>
          </a:prstGeom>
        </p:spPr>
      </p:pic>
    </p:spTree>
    <p:extLst>
      <p:ext uri="{BB962C8B-B14F-4D97-AF65-F5344CB8AC3E}">
        <p14:creationId xmlns:p14="http://schemas.microsoft.com/office/powerpoint/2010/main" val="3982924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Organização de um sistema de computação</a:t>
            </a:r>
          </a:p>
        </p:txBody>
      </p:sp>
      <p:sp>
        <p:nvSpPr>
          <p:cNvPr id="4" name="CaixaDeTexto 3">
            <a:extLst>
              <a:ext uri="{FF2B5EF4-FFF2-40B4-BE49-F238E27FC236}">
                <a16:creationId xmlns:a16="http://schemas.microsoft.com/office/drawing/2014/main" id="{457E3351-A1D7-C06C-4505-BE96A56AA7C9}"/>
              </a:ext>
            </a:extLst>
          </p:cNvPr>
          <p:cNvSpPr txBox="1"/>
          <p:nvPr/>
        </p:nvSpPr>
        <p:spPr>
          <a:xfrm>
            <a:off x="1025815" y="1939410"/>
            <a:ext cx="5101070" cy="3416320"/>
          </a:xfrm>
          <a:prstGeom prst="rect">
            <a:avLst/>
          </a:prstGeom>
          <a:noFill/>
        </p:spPr>
        <p:txBody>
          <a:bodyPr wrap="square">
            <a:spAutoFit/>
          </a:bodyPr>
          <a:lstStyle/>
          <a:p>
            <a:r>
              <a:rPr lang="pt-BR" b="0" i="0" dirty="0">
                <a:solidFill>
                  <a:schemeClr val="bg2">
                    <a:lumMod val="25000"/>
                  </a:schemeClr>
                </a:solidFill>
                <a:effectLst/>
                <a:latin typeface="+mj-lt"/>
              </a:rPr>
              <a:t>A </a:t>
            </a:r>
            <a:r>
              <a:rPr lang="pt-BR" b="1" i="0" dirty="0">
                <a:solidFill>
                  <a:schemeClr val="bg2">
                    <a:lumMod val="25000"/>
                  </a:schemeClr>
                </a:solidFill>
                <a:effectLst/>
                <a:latin typeface="+mj-lt"/>
              </a:rPr>
              <a:t>Arquitetura de John von Neumann</a:t>
            </a:r>
            <a:r>
              <a:rPr lang="pt-BR" b="0" i="0" dirty="0">
                <a:solidFill>
                  <a:schemeClr val="bg2">
                    <a:lumMod val="25000"/>
                  </a:schemeClr>
                </a:solidFill>
                <a:effectLst/>
                <a:latin typeface="+mj-lt"/>
              </a:rPr>
              <a:t> foi concebida a partir de 1946, precursora da arquitetura que conhecemos hoje. Ela possibilita a uma máquina digital </a:t>
            </a:r>
            <a:r>
              <a:rPr lang="pt-BR" b="1" i="0" dirty="0">
                <a:solidFill>
                  <a:schemeClr val="bg2">
                    <a:lumMod val="25000"/>
                  </a:schemeClr>
                </a:solidFill>
                <a:effectLst/>
                <a:latin typeface="+mj-lt"/>
              </a:rPr>
              <a:t>armazenar seus programas</a:t>
            </a:r>
            <a:r>
              <a:rPr lang="pt-BR" b="0" i="0" dirty="0">
                <a:solidFill>
                  <a:schemeClr val="bg2">
                    <a:lumMod val="25000"/>
                  </a:schemeClr>
                </a:solidFill>
                <a:effectLst/>
                <a:latin typeface="+mj-lt"/>
              </a:rPr>
              <a:t> no mesmo </a:t>
            </a:r>
            <a:r>
              <a:rPr lang="pt-BR" b="1" i="0" dirty="0">
                <a:solidFill>
                  <a:schemeClr val="bg2">
                    <a:lumMod val="25000"/>
                  </a:schemeClr>
                </a:solidFill>
                <a:effectLst/>
                <a:latin typeface="+mj-lt"/>
              </a:rPr>
              <a:t>espaço de memória</a:t>
            </a:r>
            <a:r>
              <a:rPr lang="pt-BR" b="0" i="0" dirty="0">
                <a:solidFill>
                  <a:schemeClr val="bg2">
                    <a:lumMod val="25000"/>
                  </a:schemeClr>
                </a:solidFill>
                <a:effectLst/>
                <a:latin typeface="+mj-lt"/>
              </a:rPr>
              <a:t> que os </a:t>
            </a:r>
            <a:r>
              <a:rPr lang="pt-BR" b="1" i="0" dirty="0">
                <a:solidFill>
                  <a:schemeClr val="bg2">
                    <a:lumMod val="25000"/>
                  </a:schemeClr>
                </a:solidFill>
                <a:effectLst/>
                <a:latin typeface="+mj-lt"/>
              </a:rPr>
              <a:t>dados</a:t>
            </a:r>
            <a:r>
              <a:rPr lang="pt-BR" b="0" i="0" dirty="0">
                <a:solidFill>
                  <a:schemeClr val="bg2">
                    <a:lumMod val="25000"/>
                  </a:schemeClr>
                </a:solidFill>
                <a:effectLst/>
                <a:latin typeface="+mj-lt"/>
              </a:rPr>
              <a:t>, permitindo, assim, a manipulação de tais programas.</a:t>
            </a:r>
          </a:p>
          <a:p>
            <a:endParaRPr lang="pt-BR" dirty="0">
              <a:solidFill>
                <a:schemeClr val="bg2">
                  <a:lumMod val="25000"/>
                </a:schemeClr>
              </a:solidFill>
              <a:latin typeface="+mj-lt"/>
            </a:endParaRPr>
          </a:p>
          <a:p>
            <a:r>
              <a:rPr lang="pt-BR" dirty="0">
                <a:solidFill>
                  <a:schemeClr val="bg2">
                    <a:lumMod val="25000"/>
                  </a:schemeClr>
                </a:solidFill>
                <a:latin typeface="+mj-lt"/>
              </a:rPr>
              <a:t>A arquitetura da imagem é um projeto modelo de um computador digital de programa armazenado que utiliza uma unidade de processamento (CPU) e uma de armazenamento (memória) para comportar, respectivamente, instruções e dados.</a:t>
            </a:r>
          </a:p>
        </p:txBody>
      </p:sp>
      <p:pic>
        <p:nvPicPr>
          <p:cNvPr id="6" name="Imagem 5" descr="Diagrama&#10;&#10;Descrição gerada automaticamente">
            <a:extLst>
              <a:ext uri="{FF2B5EF4-FFF2-40B4-BE49-F238E27FC236}">
                <a16:creationId xmlns:a16="http://schemas.microsoft.com/office/drawing/2014/main" id="{98D9DB9C-EC1E-02D9-C730-492693C732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85526" y="1674764"/>
            <a:ext cx="4165601" cy="3945612"/>
          </a:xfrm>
          <a:prstGeom prst="rect">
            <a:avLst/>
          </a:prstGeom>
        </p:spPr>
      </p:pic>
    </p:spTree>
    <p:extLst>
      <p:ext uri="{BB962C8B-B14F-4D97-AF65-F5344CB8AC3E}">
        <p14:creationId xmlns:p14="http://schemas.microsoft.com/office/powerpoint/2010/main" val="34645085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Organização de um sistema de computação</a:t>
            </a:r>
          </a:p>
        </p:txBody>
      </p:sp>
      <p:sp>
        <p:nvSpPr>
          <p:cNvPr id="2" name="Espaço Reservado para Texto 1">
            <a:extLst>
              <a:ext uri="{FF2B5EF4-FFF2-40B4-BE49-F238E27FC236}">
                <a16:creationId xmlns:a16="http://schemas.microsoft.com/office/drawing/2014/main" id="{FDE59E89-B321-DC72-1DB7-3B8F9739B5F4}"/>
              </a:ext>
            </a:extLst>
          </p:cNvPr>
          <p:cNvSpPr>
            <a:spLocks noGrp="1"/>
          </p:cNvSpPr>
          <p:nvPr>
            <p:ph type="body" sz="quarter" idx="11"/>
          </p:nvPr>
        </p:nvSpPr>
        <p:spPr/>
        <p:txBody>
          <a:bodyPr/>
          <a:lstStyle/>
          <a:p>
            <a:r>
              <a:rPr lang="pt-BR" dirty="0"/>
              <a:t>Barramento</a:t>
            </a:r>
          </a:p>
        </p:txBody>
      </p:sp>
      <p:sp>
        <p:nvSpPr>
          <p:cNvPr id="4" name="CaixaDeTexto 3">
            <a:extLst>
              <a:ext uri="{FF2B5EF4-FFF2-40B4-BE49-F238E27FC236}">
                <a16:creationId xmlns:a16="http://schemas.microsoft.com/office/drawing/2014/main" id="{457E3351-A1D7-C06C-4505-BE96A56AA7C9}"/>
              </a:ext>
            </a:extLst>
          </p:cNvPr>
          <p:cNvSpPr txBox="1"/>
          <p:nvPr/>
        </p:nvSpPr>
        <p:spPr>
          <a:xfrm>
            <a:off x="1019175" y="2369082"/>
            <a:ext cx="9741189" cy="646331"/>
          </a:xfrm>
          <a:prstGeom prst="rect">
            <a:avLst/>
          </a:prstGeom>
          <a:noFill/>
        </p:spPr>
        <p:txBody>
          <a:bodyPr wrap="square">
            <a:spAutoFit/>
          </a:bodyPr>
          <a:lstStyle/>
          <a:p>
            <a:r>
              <a:rPr lang="pt-BR" b="0" i="0" dirty="0">
                <a:solidFill>
                  <a:schemeClr val="bg2">
                    <a:lumMod val="25000"/>
                  </a:schemeClr>
                </a:solidFill>
                <a:effectLst/>
                <a:latin typeface="+mj-lt"/>
              </a:rPr>
              <a:t>Fundamentalmente, todo sistema de computação (computador) é organizado (funcionalmente) em três grandes módulos ou subsistemas:</a:t>
            </a:r>
            <a:endParaRPr lang="pt-BR" dirty="0">
              <a:solidFill>
                <a:schemeClr val="bg2">
                  <a:lumMod val="25000"/>
                </a:schemeClr>
              </a:solidFill>
              <a:latin typeface="+mj-lt"/>
            </a:endParaRPr>
          </a:p>
        </p:txBody>
      </p:sp>
      <p:grpSp>
        <p:nvGrpSpPr>
          <p:cNvPr id="3" name="Agrupar 2">
            <a:extLst>
              <a:ext uri="{FF2B5EF4-FFF2-40B4-BE49-F238E27FC236}">
                <a16:creationId xmlns:a16="http://schemas.microsoft.com/office/drawing/2014/main" id="{0904C110-F9A7-C5C9-5E6B-E518B0D78B0D}"/>
              </a:ext>
            </a:extLst>
          </p:cNvPr>
          <p:cNvGrpSpPr/>
          <p:nvPr/>
        </p:nvGrpSpPr>
        <p:grpSpPr>
          <a:xfrm>
            <a:off x="1019175" y="3501525"/>
            <a:ext cx="10148156" cy="1080000"/>
            <a:chOff x="1019174" y="1676603"/>
            <a:chExt cx="10148156" cy="1080000"/>
          </a:xfrm>
        </p:grpSpPr>
        <p:grpSp>
          <p:nvGrpSpPr>
            <p:cNvPr id="5" name="Agrupar 4">
              <a:extLst>
                <a:ext uri="{FF2B5EF4-FFF2-40B4-BE49-F238E27FC236}">
                  <a16:creationId xmlns:a16="http://schemas.microsoft.com/office/drawing/2014/main" id="{BE0CF3E1-B07C-E808-3338-BF1CB03A4F91}"/>
                </a:ext>
              </a:extLst>
            </p:cNvPr>
            <p:cNvGrpSpPr/>
            <p:nvPr/>
          </p:nvGrpSpPr>
          <p:grpSpPr>
            <a:xfrm>
              <a:off x="1019174" y="1676603"/>
              <a:ext cx="3121093" cy="1080000"/>
              <a:chOff x="1019174" y="1676603"/>
              <a:chExt cx="3121093" cy="1080000"/>
            </a:xfrm>
          </p:grpSpPr>
          <p:sp>
            <p:nvSpPr>
              <p:cNvPr id="16" name="Retângulo: Cantos Arredondados 15">
                <a:extLst>
                  <a:ext uri="{FF2B5EF4-FFF2-40B4-BE49-F238E27FC236}">
                    <a16:creationId xmlns:a16="http://schemas.microsoft.com/office/drawing/2014/main" id="{BD89808E-63D9-B45C-5116-0A1C1AF917C2}"/>
                  </a:ext>
                </a:extLst>
              </p:cNvPr>
              <p:cNvSpPr/>
              <p:nvPr/>
            </p:nvSpPr>
            <p:spPr>
              <a:xfrm>
                <a:off x="1019174" y="1676603"/>
                <a:ext cx="3121093" cy="108000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3FAEDBD2-12DC-36F0-32C2-327A30085C8B}"/>
                  </a:ext>
                </a:extLst>
              </p:cNvPr>
              <p:cNvSpPr txBox="1"/>
              <p:nvPr/>
            </p:nvSpPr>
            <p:spPr>
              <a:xfrm>
                <a:off x="1217329" y="2031937"/>
                <a:ext cx="2702801" cy="369332"/>
              </a:xfrm>
              <a:prstGeom prst="rect">
                <a:avLst/>
              </a:prstGeom>
              <a:noFill/>
            </p:spPr>
            <p:txBody>
              <a:bodyPr wrap="square">
                <a:spAutoFit/>
              </a:bodyPr>
              <a:lstStyle/>
              <a:p>
                <a:r>
                  <a:rPr lang="pt-BR" b="1" dirty="0">
                    <a:effectLst/>
                  </a:rPr>
                  <a:t>Processador</a:t>
                </a:r>
                <a:endParaRPr lang="pt-BR" b="1" dirty="0"/>
              </a:p>
            </p:txBody>
          </p:sp>
        </p:grpSp>
        <p:grpSp>
          <p:nvGrpSpPr>
            <p:cNvPr id="8" name="Agrupar 7">
              <a:extLst>
                <a:ext uri="{FF2B5EF4-FFF2-40B4-BE49-F238E27FC236}">
                  <a16:creationId xmlns:a16="http://schemas.microsoft.com/office/drawing/2014/main" id="{3DF12CDC-F2AF-37B7-D176-C558F5EA3C56}"/>
                </a:ext>
              </a:extLst>
            </p:cNvPr>
            <p:cNvGrpSpPr/>
            <p:nvPr/>
          </p:nvGrpSpPr>
          <p:grpSpPr>
            <a:xfrm>
              <a:off x="4535453" y="1676603"/>
              <a:ext cx="3121093" cy="1080000"/>
              <a:chOff x="4535453" y="1676603"/>
              <a:chExt cx="3121093" cy="1080000"/>
            </a:xfrm>
          </p:grpSpPr>
          <p:sp>
            <p:nvSpPr>
              <p:cNvPr id="13" name="Retângulo: Cantos Arredondados 12">
                <a:extLst>
                  <a:ext uri="{FF2B5EF4-FFF2-40B4-BE49-F238E27FC236}">
                    <a16:creationId xmlns:a16="http://schemas.microsoft.com/office/drawing/2014/main" id="{02805E45-424F-55A5-0C75-429C0C3CDB62}"/>
                  </a:ext>
                </a:extLst>
              </p:cNvPr>
              <p:cNvSpPr/>
              <p:nvPr/>
            </p:nvSpPr>
            <p:spPr>
              <a:xfrm>
                <a:off x="4535453" y="1676603"/>
                <a:ext cx="3121093" cy="108000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CaixaDeTexto 13">
                <a:extLst>
                  <a:ext uri="{FF2B5EF4-FFF2-40B4-BE49-F238E27FC236}">
                    <a16:creationId xmlns:a16="http://schemas.microsoft.com/office/drawing/2014/main" id="{737B74AF-FB7D-BE91-C47A-59E751507A22}"/>
                  </a:ext>
                </a:extLst>
              </p:cNvPr>
              <p:cNvSpPr txBox="1"/>
              <p:nvPr/>
            </p:nvSpPr>
            <p:spPr>
              <a:xfrm>
                <a:off x="4739104" y="2031937"/>
                <a:ext cx="2702801" cy="369332"/>
              </a:xfrm>
              <a:prstGeom prst="rect">
                <a:avLst/>
              </a:prstGeom>
              <a:noFill/>
            </p:spPr>
            <p:txBody>
              <a:bodyPr wrap="square">
                <a:spAutoFit/>
              </a:bodyPr>
              <a:lstStyle/>
              <a:p>
                <a:r>
                  <a:rPr lang="pt-BR" b="1" dirty="0">
                    <a:effectLst/>
                  </a:rPr>
                  <a:t>Memória</a:t>
                </a:r>
                <a:endParaRPr lang="pt-BR" b="1" dirty="0"/>
              </a:p>
            </p:txBody>
          </p:sp>
        </p:grpSp>
        <p:grpSp>
          <p:nvGrpSpPr>
            <p:cNvPr id="9" name="Agrupar 8">
              <a:extLst>
                <a:ext uri="{FF2B5EF4-FFF2-40B4-BE49-F238E27FC236}">
                  <a16:creationId xmlns:a16="http://schemas.microsoft.com/office/drawing/2014/main" id="{22AD4688-940E-5AFA-925B-F58FDD9966D6}"/>
                </a:ext>
              </a:extLst>
            </p:cNvPr>
            <p:cNvGrpSpPr/>
            <p:nvPr/>
          </p:nvGrpSpPr>
          <p:grpSpPr>
            <a:xfrm>
              <a:off x="8046237" y="1676603"/>
              <a:ext cx="3121093" cy="1080000"/>
              <a:chOff x="8046237" y="1676603"/>
              <a:chExt cx="3121093" cy="1080000"/>
            </a:xfrm>
          </p:grpSpPr>
          <p:sp>
            <p:nvSpPr>
              <p:cNvPr id="10" name="Retângulo: Cantos Arredondados 9">
                <a:extLst>
                  <a:ext uri="{FF2B5EF4-FFF2-40B4-BE49-F238E27FC236}">
                    <a16:creationId xmlns:a16="http://schemas.microsoft.com/office/drawing/2014/main" id="{D5BB841F-D7C7-B7D7-53D1-AE36FA3EAFD9}"/>
                  </a:ext>
                </a:extLst>
              </p:cNvPr>
              <p:cNvSpPr/>
              <p:nvPr/>
            </p:nvSpPr>
            <p:spPr>
              <a:xfrm>
                <a:off x="8046237" y="1676603"/>
                <a:ext cx="3121093" cy="108000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353EEC9C-3984-7D34-6134-ADBE090614C2}"/>
                  </a:ext>
                </a:extLst>
              </p:cNvPr>
              <p:cNvSpPr txBox="1"/>
              <p:nvPr/>
            </p:nvSpPr>
            <p:spPr>
              <a:xfrm>
                <a:off x="8260880" y="2031937"/>
                <a:ext cx="2702801" cy="369332"/>
              </a:xfrm>
              <a:prstGeom prst="rect">
                <a:avLst/>
              </a:prstGeom>
              <a:noFill/>
            </p:spPr>
            <p:txBody>
              <a:bodyPr wrap="square">
                <a:spAutoFit/>
              </a:bodyPr>
              <a:lstStyle/>
              <a:p>
                <a:r>
                  <a:rPr lang="pt-BR" b="1" dirty="0">
                    <a:effectLst/>
                  </a:rPr>
                  <a:t>Entrada/saída (E/S)</a:t>
                </a:r>
                <a:endParaRPr lang="pt-BR" b="1" dirty="0"/>
              </a:p>
            </p:txBody>
          </p:sp>
        </p:grpSp>
      </p:grpSp>
    </p:spTree>
    <p:extLst>
      <p:ext uri="{BB962C8B-B14F-4D97-AF65-F5344CB8AC3E}">
        <p14:creationId xmlns:p14="http://schemas.microsoft.com/office/powerpoint/2010/main" val="3206219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Organização de um sistema de computação</a:t>
            </a:r>
          </a:p>
        </p:txBody>
      </p:sp>
      <p:sp>
        <p:nvSpPr>
          <p:cNvPr id="2" name="Espaço Reservado para Texto 1">
            <a:extLst>
              <a:ext uri="{FF2B5EF4-FFF2-40B4-BE49-F238E27FC236}">
                <a16:creationId xmlns:a16="http://schemas.microsoft.com/office/drawing/2014/main" id="{FDE59E89-B321-DC72-1DB7-3B8F9739B5F4}"/>
              </a:ext>
            </a:extLst>
          </p:cNvPr>
          <p:cNvSpPr>
            <a:spLocks noGrp="1"/>
          </p:cNvSpPr>
          <p:nvPr>
            <p:ph type="body" sz="quarter" idx="11"/>
          </p:nvPr>
        </p:nvSpPr>
        <p:spPr/>
        <p:txBody>
          <a:bodyPr/>
          <a:lstStyle/>
          <a:p>
            <a:r>
              <a:rPr lang="pt-BR" dirty="0"/>
              <a:t>Barramento</a:t>
            </a:r>
          </a:p>
        </p:txBody>
      </p:sp>
      <p:sp>
        <p:nvSpPr>
          <p:cNvPr id="4" name="CaixaDeTexto 3">
            <a:extLst>
              <a:ext uri="{FF2B5EF4-FFF2-40B4-BE49-F238E27FC236}">
                <a16:creationId xmlns:a16="http://schemas.microsoft.com/office/drawing/2014/main" id="{457E3351-A1D7-C06C-4505-BE96A56AA7C9}"/>
              </a:ext>
            </a:extLst>
          </p:cNvPr>
          <p:cNvSpPr txBox="1"/>
          <p:nvPr/>
        </p:nvSpPr>
        <p:spPr>
          <a:xfrm>
            <a:off x="1019175" y="2312988"/>
            <a:ext cx="9741189" cy="646331"/>
          </a:xfrm>
          <a:prstGeom prst="rect">
            <a:avLst/>
          </a:prstGeom>
          <a:noFill/>
        </p:spPr>
        <p:txBody>
          <a:bodyPr wrap="square">
            <a:spAutoFit/>
          </a:bodyPr>
          <a:lstStyle/>
          <a:p>
            <a:r>
              <a:rPr lang="pt-BR" b="0" i="0" dirty="0">
                <a:solidFill>
                  <a:schemeClr val="bg2">
                    <a:lumMod val="25000"/>
                  </a:schemeClr>
                </a:solidFill>
                <a:effectLst/>
                <a:latin typeface="+mj-lt"/>
              </a:rPr>
              <a:t>Como se trata de componentes eletrônicos, a comunicação e o controle entre eles realiza-se por sinais elétricos que percorrem fios. Estes fios são chamados, em conjunto, de barramento.</a:t>
            </a:r>
            <a:endParaRPr lang="pt-BR" dirty="0">
              <a:solidFill>
                <a:schemeClr val="bg2">
                  <a:lumMod val="25000"/>
                </a:schemeClr>
              </a:solidFill>
              <a:latin typeface="+mj-lt"/>
            </a:endParaRPr>
          </a:p>
        </p:txBody>
      </p:sp>
      <p:pic>
        <p:nvPicPr>
          <p:cNvPr id="12" name="Imagem 11" descr="Diagrama&#10;&#10;Descrição gerada automaticamente">
            <a:extLst>
              <a:ext uri="{FF2B5EF4-FFF2-40B4-BE49-F238E27FC236}">
                <a16:creationId xmlns:a16="http://schemas.microsoft.com/office/drawing/2014/main" id="{FDD320BF-0630-DFE0-B936-DEFC2C716D5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07334" y="3204895"/>
            <a:ext cx="8177333" cy="3068905"/>
          </a:xfrm>
          <a:prstGeom prst="rect">
            <a:avLst/>
          </a:prstGeom>
        </p:spPr>
      </p:pic>
    </p:spTree>
    <p:extLst>
      <p:ext uri="{BB962C8B-B14F-4D97-AF65-F5344CB8AC3E}">
        <p14:creationId xmlns:p14="http://schemas.microsoft.com/office/powerpoint/2010/main" val="1590290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Desenvolvimento do computador em quatro gerações</a:t>
            </a:r>
          </a:p>
        </p:txBody>
      </p:sp>
      <p:sp>
        <p:nvSpPr>
          <p:cNvPr id="8" name="Espaço Reservado para Texto 7">
            <a:extLst>
              <a:ext uri="{FF2B5EF4-FFF2-40B4-BE49-F238E27FC236}">
                <a16:creationId xmlns:a16="http://schemas.microsoft.com/office/drawing/2014/main" id="{81389501-DE01-0134-AD30-9E5276D8F71A}"/>
              </a:ext>
            </a:extLst>
          </p:cNvPr>
          <p:cNvSpPr>
            <a:spLocks noGrp="1"/>
          </p:cNvSpPr>
          <p:nvPr>
            <p:ph type="body" sz="quarter" idx="11"/>
          </p:nvPr>
        </p:nvSpPr>
        <p:spPr/>
        <p:txBody>
          <a:bodyPr/>
          <a:lstStyle/>
          <a:p>
            <a:r>
              <a:rPr lang="pt-BR" dirty="0"/>
              <a:t>Terceira geração: circuitos integrados</a:t>
            </a:r>
          </a:p>
        </p:txBody>
      </p:sp>
      <p:sp>
        <p:nvSpPr>
          <p:cNvPr id="3" name="CaixaDeTexto 2">
            <a:extLst>
              <a:ext uri="{FF2B5EF4-FFF2-40B4-BE49-F238E27FC236}">
                <a16:creationId xmlns:a16="http://schemas.microsoft.com/office/drawing/2014/main" id="{C3F096E0-39B7-57EC-CCA4-BDDA56546EB2}"/>
              </a:ext>
            </a:extLst>
          </p:cNvPr>
          <p:cNvSpPr txBox="1"/>
          <p:nvPr/>
        </p:nvSpPr>
        <p:spPr>
          <a:xfrm>
            <a:off x="1019175" y="2790687"/>
            <a:ext cx="5649480" cy="2031325"/>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Década de 1960: avanço com circuitos integrados (CI), pastilhas de silício com circuitos miniaturizados.</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Popularmente conhecidos como chips de computador.</a:t>
            </a:r>
          </a:p>
          <a:p>
            <a:pPr marL="285750" indent="-285750" algn="l">
              <a:buFont typeface="Arial" panose="020B0604020202020204" pitchFamily="34" charset="0"/>
              <a:buChar char="•"/>
            </a:pPr>
            <a:endParaRPr lang="pt-BR" dirty="0">
              <a:solidFill>
                <a:schemeClr val="bg2">
                  <a:lumMod val="25000"/>
                </a:schemeClr>
              </a:solidFill>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Com o uso de transistores e CI, os computadores ficaram menores e cada vez mais baratos.</a:t>
            </a:r>
          </a:p>
        </p:txBody>
      </p:sp>
      <p:pic>
        <p:nvPicPr>
          <p:cNvPr id="5" name="Imagem 4" descr="Uma imagem contendo eletrônico, circuito&#10;&#10;Descrição gerada automaticamente">
            <a:extLst>
              <a:ext uri="{FF2B5EF4-FFF2-40B4-BE49-F238E27FC236}">
                <a16:creationId xmlns:a16="http://schemas.microsoft.com/office/drawing/2014/main" id="{688ECDD7-82FB-1A37-BE77-5A17B7ED25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07441" y="2508971"/>
            <a:ext cx="3857721" cy="2893291"/>
          </a:xfrm>
          <a:prstGeom prst="rect">
            <a:avLst/>
          </a:prstGeom>
        </p:spPr>
      </p:pic>
    </p:spTree>
    <p:extLst>
      <p:ext uri="{BB962C8B-B14F-4D97-AF65-F5344CB8AC3E}">
        <p14:creationId xmlns:p14="http://schemas.microsoft.com/office/powerpoint/2010/main" val="1849175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Organização de um sistema de computação</a:t>
            </a:r>
          </a:p>
        </p:txBody>
      </p:sp>
      <p:sp>
        <p:nvSpPr>
          <p:cNvPr id="2" name="Espaço Reservado para Texto 1">
            <a:extLst>
              <a:ext uri="{FF2B5EF4-FFF2-40B4-BE49-F238E27FC236}">
                <a16:creationId xmlns:a16="http://schemas.microsoft.com/office/drawing/2014/main" id="{33AA31FE-8AF7-1389-5B93-E388E1FED8D9}"/>
              </a:ext>
            </a:extLst>
          </p:cNvPr>
          <p:cNvSpPr>
            <a:spLocks noGrp="1"/>
          </p:cNvSpPr>
          <p:nvPr>
            <p:ph type="body" sz="quarter" idx="11"/>
          </p:nvPr>
        </p:nvSpPr>
        <p:spPr>
          <a:xfrm>
            <a:off x="1038223" y="1320710"/>
            <a:ext cx="10153650" cy="857250"/>
          </a:xfrm>
        </p:spPr>
        <p:txBody>
          <a:bodyPr/>
          <a:lstStyle/>
          <a:p>
            <a:r>
              <a:rPr lang="pt-BR" dirty="0"/>
              <a:t>Barramento</a:t>
            </a:r>
          </a:p>
        </p:txBody>
      </p:sp>
      <p:grpSp>
        <p:nvGrpSpPr>
          <p:cNvPr id="4" name="Agrupar 3">
            <a:extLst>
              <a:ext uri="{FF2B5EF4-FFF2-40B4-BE49-F238E27FC236}">
                <a16:creationId xmlns:a16="http://schemas.microsoft.com/office/drawing/2014/main" id="{06624E59-B49D-038C-4064-2756E3A2FB57}"/>
              </a:ext>
            </a:extLst>
          </p:cNvPr>
          <p:cNvGrpSpPr/>
          <p:nvPr/>
        </p:nvGrpSpPr>
        <p:grpSpPr>
          <a:xfrm>
            <a:off x="1019175" y="2199568"/>
            <a:ext cx="10153650" cy="4007267"/>
            <a:chOff x="1019175" y="1091204"/>
            <a:chExt cx="10153650" cy="4007267"/>
          </a:xfrm>
        </p:grpSpPr>
        <p:grpSp>
          <p:nvGrpSpPr>
            <p:cNvPr id="5" name="Agrupar 4">
              <a:extLst>
                <a:ext uri="{FF2B5EF4-FFF2-40B4-BE49-F238E27FC236}">
                  <a16:creationId xmlns:a16="http://schemas.microsoft.com/office/drawing/2014/main" id="{EF286291-AF36-25DB-2AD1-BC49452165AD}"/>
                </a:ext>
              </a:extLst>
            </p:cNvPr>
            <p:cNvGrpSpPr/>
            <p:nvPr/>
          </p:nvGrpSpPr>
          <p:grpSpPr>
            <a:xfrm>
              <a:off x="1019175" y="1091204"/>
              <a:ext cx="10153650" cy="2003807"/>
              <a:chOff x="1019175" y="675349"/>
              <a:chExt cx="10153650" cy="2003807"/>
            </a:xfrm>
          </p:grpSpPr>
          <p:grpSp>
            <p:nvGrpSpPr>
              <p:cNvPr id="20" name="Agrupar 19">
                <a:extLst>
                  <a:ext uri="{FF2B5EF4-FFF2-40B4-BE49-F238E27FC236}">
                    <a16:creationId xmlns:a16="http://schemas.microsoft.com/office/drawing/2014/main" id="{8C395898-F802-729B-F805-5D73A3BB7F24}"/>
                  </a:ext>
                </a:extLst>
              </p:cNvPr>
              <p:cNvGrpSpPr/>
              <p:nvPr/>
            </p:nvGrpSpPr>
            <p:grpSpPr>
              <a:xfrm>
                <a:off x="1019175" y="1047507"/>
                <a:ext cx="10153650" cy="1631649"/>
                <a:chOff x="1019175" y="1047507"/>
                <a:chExt cx="10153650" cy="1631649"/>
              </a:xfrm>
            </p:grpSpPr>
            <p:sp>
              <p:nvSpPr>
                <p:cNvPr id="22" name="Retângulo 21">
                  <a:extLst>
                    <a:ext uri="{FF2B5EF4-FFF2-40B4-BE49-F238E27FC236}">
                      <a16:creationId xmlns:a16="http://schemas.microsoft.com/office/drawing/2014/main" id="{EA9A5C34-070A-3856-2B13-B6C3A3665F47}"/>
                    </a:ext>
                  </a:extLst>
                </p:cNvPr>
                <p:cNvSpPr/>
                <p:nvPr/>
              </p:nvSpPr>
              <p:spPr>
                <a:xfrm>
                  <a:off x="1019175" y="1047507"/>
                  <a:ext cx="10153650" cy="163164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CaixaDeTexto 22">
                  <a:extLst>
                    <a:ext uri="{FF2B5EF4-FFF2-40B4-BE49-F238E27FC236}">
                      <a16:creationId xmlns:a16="http://schemas.microsoft.com/office/drawing/2014/main" id="{819F6ED0-6287-4659-930A-A9C0372EE75A}"/>
                    </a:ext>
                  </a:extLst>
                </p:cNvPr>
                <p:cNvSpPr txBox="1"/>
                <p:nvPr/>
              </p:nvSpPr>
              <p:spPr>
                <a:xfrm>
                  <a:off x="1666874" y="1663276"/>
                  <a:ext cx="889635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2000" dirty="0">
                      <a:solidFill>
                        <a:prstClr val="white"/>
                      </a:solidFill>
                      <a:latin typeface="Calibri" panose="020F0502020204030204"/>
                    </a:rPr>
                    <a:t>V</a:t>
                  </a:r>
                  <a:r>
                    <a:rPr kumimoji="0" lang="pt-BR" sz="2000" b="0" i="0" u="none" strike="noStrike" kern="1200" cap="none" spc="0" normalizeH="0" baseline="0" noProof="0" dirty="0" err="1">
                      <a:ln>
                        <a:noFill/>
                      </a:ln>
                      <a:solidFill>
                        <a:prstClr val="white"/>
                      </a:solidFill>
                      <a:effectLst/>
                      <a:uLnTx/>
                      <a:uFillTx/>
                      <a:latin typeface="Calibri" panose="020F0502020204030204"/>
                      <a:ea typeface="+mn-ea"/>
                      <a:cs typeface="+mn-cs"/>
                    </a:rPr>
                    <a:t>ocê</a:t>
                  </a:r>
                  <a:r>
                    <a:rPr lang="pt-BR" sz="2000" dirty="0">
                      <a:solidFill>
                        <a:prstClr val="white"/>
                      </a:solidFill>
                      <a:latin typeface="Calibri" panose="020F0502020204030204"/>
                    </a:rPr>
                    <a:t> </a:t>
                  </a:r>
                  <a:r>
                    <a:rPr kumimoji="0" lang="pt-BR" sz="2000" b="0" i="0" u="none" strike="noStrike" kern="1200" cap="none" spc="0" normalizeH="0" baseline="0" noProof="0" dirty="0">
                      <a:ln>
                        <a:noFill/>
                      </a:ln>
                      <a:solidFill>
                        <a:prstClr val="white"/>
                      </a:solidFill>
                      <a:effectLst/>
                      <a:uLnTx/>
                      <a:uFillTx/>
                      <a:latin typeface="Calibri" panose="020F0502020204030204"/>
                      <a:ea typeface="+mn-ea"/>
                      <a:cs typeface="+mn-cs"/>
                    </a:rPr>
                    <a:t>sabe definir qual é a função do barramento?</a:t>
                  </a:r>
                </a:p>
              </p:txBody>
            </p:sp>
          </p:grpSp>
          <p:pic>
            <p:nvPicPr>
              <p:cNvPr id="21" name="Imagem 20">
                <a:extLst>
                  <a:ext uri="{FF2B5EF4-FFF2-40B4-BE49-F238E27FC236}">
                    <a16:creationId xmlns:a16="http://schemas.microsoft.com/office/drawing/2014/main" id="{27AF0109-CA42-1E7F-4E1D-A1BA4CEB60EB}"/>
                  </a:ext>
                </a:extLst>
              </p:cNvPr>
              <p:cNvPicPr>
                <a:picLocks noChangeAspect="1"/>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l="4783" t="12189" r="5958" b="12853"/>
              <a:stretch/>
            </p:blipFill>
            <p:spPr>
              <a:xfrm>
                <a:off x="1504978" y="675349"/>
                <a:ext cx="617147" cy="612490"/>
              </a:xfrm>
              <a:prstGeom prst="ellipse">
                <a:avLst/>
              </a:prstGeom>
            </p:spPr>
          </p:pic>
        </p:grpSp>
        <p:grpSp>
          <p:nvGrpSpPr>
            <p:cNvPr id="15" name="Agrupar 14">
              <a:extLst>
                <a:ext uri="{FF2B5EF4-FFF2-40B4-BE49-F238E27FC236}">
                  <a16:creationId xmlns:a16="http://schemas.microsoft.com/office/drawing/2014/main" id="{615B4136-3557-BEF5-48E0-9E3AD230FA9C}"/>
                </a:ext>
              </a:extLst>
            </p:cNvPr>
            <p:cNvGrpSpPr/>
            <p:nvPr/>
          </p:nvGrpSpPr>
          <p:grpSpPr>
            <a:xfrm>
              <a:off x="1019175" y="3095012"/>
              <a:ext cx="10153650" cy="2003459"/>
              <a:chOff x="1041187" y="3010264"/>
              <a:chExt cx="10153650" cy="2003459"/>
            </a:xfrm>
          </p:grpSpPr>
          <p:sp>
            <p:nvSpPr>
              <p:cNvPr id="17" name="Retângulo 16">
                <a:extLst>
                  <a:ext uri="{FF2B5EF4-FFF2-40B4-BE49-F238E27FC236}">
                    <a16:creationId xmlns:a16="http://schemas.microsoft.com/office/drawing/2014/main" id="{741FC2EC-6617-46FD-B380-EB056D86CF28}"/>
                  </a:ext>
                </a:extLst>
              </p:cNvPr>
              <p:cNvSpPr/>
              <p:nvPr/>
            </p:nvSpPr>
            <p:spPr>
              <a:xfrm>
                <a:off x="1041187" y="3010264"/>
                <a:ext cx="10153650" cy="2003459"/>
              </a:xfrm>
              <a:prstGeom prst="rect">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CaixaDeTexto 17">
                <a:extLst>
                  <a:ext uri="{FF2B5EF4-FFF2-40B4-BE49-F238E27FC236}">
                    <a16:creationId xmlns:a16="http://schemas.microsoft.com/office/drawing/2014/main" id="{49C033BD-5BA4-63DD-9BCC-9FA5D8459497}"/>
                  </a:ext>
                </a:extLst>
              </p:cNvPr>
              <p:cNvSpPr txBox="1"/>
              <p:nvPr/>
            </p:nvSpPr>
            <p:spPr>
              <a:xfrm>
                <a:off x="1688886" y="3475523"/>
                <a:ext cx="889634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a:ln>
                      <a:noFill/>
                    </a:ln>
                    <a:solidFill>
                      <a:srgbClr val="00397B"/>
                    </a:solidFill>
                    <a:effectLst/>
                    <a:uLnTx/>
                    <a:uFillTx/>
                    <a:latin typeface="Calibri" panose="020F0502020204030204"/>
                    <a:ea typeface="+mn-ea"/>
                    <a:cs typeface="+mn-cs"/>
                  </a:rPr>
                  <a:t>Resposta</a:t>
                </a:r>
              </a:p>
            </p:txBody>
          </p:sp>
          <p:sp>
            <p:nvSpPr>
              <p:cNvPr id="19" name="CaixaDeTexto 18">
                <a:extLst>
                  <a:ext uri="{FF2B5EF4-FFF2-40B4-BE49-F238E27FC236}">
                    <a16:creationId xmlns:a16="http://schemas.microsoft.com/office/drawing/2014/main" id="{C2F35DB3-C8DF-19A3-DF77-CD7453BBFA79}"/>
                  </a:ext>
                </a:extLst>
              </p:cNvPr>
              <p:cNvSpPr txBox="1"/>
              <p:nvPr/>
            </p:nvSpPr>
            <p:spPr>
              <a:xfrm>
                <a:off x="1688887" y="3988381"/>
                <a:ext cx="88963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Barramento é um conjunto de fios que têm por função transportar sinais de informação e sinais de controle e comunicação entre os componentes interligados.</a:t>
                </a:r>
              </a:p>
            </p:txBody>
          </p:sp>
        </p:grpSp>
      </p:grpSp>
    </p:spTree>
    <p:extLst>
      <p:ext uri="{BB962C8B-B14F-4D97-AF65-F5344CB8AC3E}">
        <p14:creationId xmlns:p14="http://schemas.microsoft.com/office/powerpoint/2010/main" val="3644156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Organização de um sistema de computação</a:t>
            </a:r>
          </a:p>
        </p:txBody>
      </p:sp>
      <p:sp>
        <p:nvSpPr>
          <p:cNvPr id="2" name="Espaço Reservado para Texto 1">
            <a:extLst>
              <a:ext uri="{FF2B5EF4-FFF2-40B4-BE49-F238E27FC236}">
                <a16:creationId xmlns:a16="http://schemas.microsoft.com/office/drawing/2014/main" id="{33AA31FE-8AF7-1389-5B93-E388E1FED8D9}"/>
              </a:ext>
            </a:extLst>
          </p:cNvPr>
          <p:cNvSpPr>
            <a:spLocks noGrp="1"/>
          </p:cNvSpPr>
          <p:nvPr>
            <p:ph type="body" sz="quarter" idx="11"/>
          </p:nvPr>
        </p:nvSpPr>
        <p:spPr>
          <a:xfrm>
            <a:off x="1038223" y="1320710"/>
            <a:ext cx="10153650" cy="857250"/>
          </a:xfrm>
        </p:spPr>
        <p:txBody>
          <a:bodyPr/>
          <a:lstStyle/>
          <a:p>
            <a:r>
              <a:rPr lang="pt-BR" dirty="0"/>
              <a:t>Barramento</a:t>
            </a:r>
          </a:p>
        </p:txBody>
      </p:sp>
      <p:grpSp>
        <p:nvGrpSpPr>
          <p:cNvPr id="3" name="Agrupar 2">
            <a:extLst>
              <a:ext uri="{FF2B5EF4-FFF2-40B4-BE49-F238E27FC236}">
                <a16:creationId xmlns:a16="http://schemas.microsoft.com/office/drawing/2014/main" id="{1AD8E047-2A3C-2612-9F78-DFB6B29D1B4A}"/>
              </a:ext>
            </a:extLst>
          </p:cNvPr>
          <p:cNvGrpSpPr/>
          <p:nvPr/>
        </p:nvGrpSpPr>
        <p:grpSpPr>
          <a:xfrm>
            <a:off x="1019175" y="2312988"/>
            <a:ext cx="10148156" cy="3504793"/>
            <a:chOff x="1019174" y="1676603"/>
            <a:chExt cx="10148156" cy="3504793"/>
          </a:xfrm>
        </p:grpSpPr>
        <p:grpSp>
          <p:nvGrpSpPr>
            <p:cNvPr id="6" name="Agrupar 5">
              <a:extLst>
                <a:ext uri="{FF2B5EF4-FFF2-40B4-BE49-F238E27FC236}">
                  <a16:creationId xmlns:a16="http://schemas.microsoft.com/office/drawing/2014/main" id="{A44EE782-BB0E-A0D1-B644-DFC28E218638}"/>
                </a:ext>
              </a:extLst>
            </p:cNvPr>
            <p:cNvGrpSpPr/>
            <p:nvPr/>
          </p:nvGrpSpPr>
          <p:grpSpPr>
            <a:xfrm>
              <a:off x="1019174" y="1676603"/>
              <a:ext cx="3121093" cy="3504793"/>
              <a:chOff x="1019174" y="1676603"/>
              <a:chExt cx="3121093" cy="3504793"/>
            </a:xfrm>
          </p:grpSpPr>
          <p:sp>
            <p:nvSpPr>
              <p:cNvPr id="24" name="Retângulo: Cantos Arredondados 23">
                <a:extLst>
                  <a:ext uri="{FF2B5EF4-FFF2-40B4-BE49-F238E27FC236}">
                    <a16:creationId xmlns:a16="http://schemas.microsoft.com/office/drawing/2014/main" id="{A274D852-B0BB-9E7E-3D2F-5046D62FEBFC}"/>
                  </a:ext>
                </a:extLst>
              </p:cNvPr>
              <p:cNvSpPr/>
              <p:nvPr/>
            </p:nvSpPr>
            <p:spPr>
              <a:xfrm>
                <a:off x="1019174"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aixaDeTexto 24">
                <a:extLst>
                  <a:ext uri="{FF2B5EF4-FFF2-40B4-BE49-F238E27FC236}">
                    <a16:creationId xmlns:a16="http://schemas.microsoft.com/office/drawing/2014/main" id="{C9B72630-0227-4260-AE49-AC9CF6C2B2B9}"/>
                  </a:ext>
                </a:extLst>
              </p:cNvPr>
              <p:cNvSpPr txBox="1"/>
              <p:nvPr/>
            </p:nvSpPr>
            <p:spPr>
              <a:xfrm>
                <a:off x="1228319" y="1913935"/>
                <a:ext cx="2702801" cy="646331"/>
              </a:xfrm>
              <a:prstGeom prst="rect">
                <a:avLst/>
              </a:prstGeom>
              <a:noFill/>
            </p:spPr>
            <p:txBody>
              <a:bodyPr wrap="square">
                <a:spAutoFit/>
              </a:bodyPr>
              <a:lstStyle/>
              <a:p>
                <a:r>
                  <a:rPr lang="pt-BR" b="1" dirty="0">
                    <a:effectLst/>
                  </a:rPr>
                  <a:t>Barramentos de dados (BD)</a:t>
                </a:r>
                <a:endParaRPr lang="pt-BR" b="1" dirty="0"/>
              </a:p>
            </p:txBody>
          </p:sp>
          <p:sp>
            <p:nvSpPr>
              <p:cNvPr id="26" name="CaixaDeTexto 25">
                <a:extLst>
                  <a:ext uri="{FF2B5EF4-FFF2-40B4-BE49-F238E27FC236}">
                    <a16:creationId xmlns:a16="http://schemas.microsoft.com/office/drawing/2014/main" id="{A19F94CB-AA9F-48E2-6F4D-3C9EDAAB3E4D}"/>
                  </a:ext>
                </a:extLst>
              </p:cNvPr>
              <p:cNvSpPr txBox="1"/>
              <p:nvPr/>
            </p:nvSpPr>
            <p:spPr>
              <a:xfrm>
                <a:off x="1228319" y="2630438"/>
                <a:ext cx="2702801" cy="1077218"/>
              </a:xfrm>
              <a:prstGeom prst="rect">
                <a:avLst/>
              </a:prstGeom>
              <a:noFill/>
            </p:spPr>
            <p:txBody>
              <a:bodyPr wrap="square">
                <a:spAutoFit/>
              </a:bodyPr>
              <a:lstStyle/>
              <a:p>
                <a:r>
                  <a:rPr lang="pt-BR" sz="1600" dirty="0">
                    <a:solidFill>
                      <a:schemeClr val="bg2">
                        <a:lumMod val="25000"/>
                      </a:schemeClr>
                    </a:solidFill>
                    <a:effectLst/>
                  </a:rPr>
                  <a:t>São bidirecionais, transportam bits de dados entre o processador e outro componente, vice-versa.</a:t>
                </a:r>
                <a:endParaRPr lang="pt-BR" sz="1600" dirty="0">
                  <a:solidFill>
                    <a:schemeClr val="bg2">
                      <a:lumMod val="25000"/>
                    </a:schemeClr>
                  </a:solidFill>
                </a:endParaRPr>
              </a:p>
            </p:txBody>
          </p:sp>
        </p:grpSp>
        <p:grpSp>
          <p:nvGrpSpPr>
            <p:cNvPr id="8" name="Agrupar 7">
              <a:extLst>
                <a:ext uri="{FF2B5EF4-FFF2-40B4-BE49-F238E27FC236}">
                  <a16:creationId xmlns:a16="http://schemas.microsoft.com/office/drawing/2014/main" id="{EA7B3EA3-169C-9AF3-9D3C-6EA247A84CFA}"/>
                </a:ext>
              </a:extLst>
            </p:cNvPr>
            <p:cNvGrpSpPr/>
            <p:nvPr/>
          </p:nvGrpSpPr>
          <p:grpSpPr>
            <a:xfrm>
              <a:off x="4535453" y="1676603"/>
              <a:ext cx="3121093" cy="3504793"/>
              <a:chOff x="4535453" y="1676603"/>
              <a:chExt cx="3121093" cy="3504793"/>
            </a:xfrm>
          </p:grpSpPr>
          <p:sp>
            <p:nvSpPr>
              <p:cNvPr id="13" name="Retângulo: Cantos Arredondados 12">
                <a:extLst>
                  <a:ext uri="{FF2B5EF4-FFF2-40B4-BE49-F238E27FC236}">
                    <a16:creationId xmlns:a16="http://schemas.microsoft.com/office/drawing/2014/main" id="{2A726285-7DD8-1AD0-1E8B-FB421C760FC3}"/>
                  </a:ext>
                </a:extLst>
              </p:cNvPr>
              <p:cNvSpPr/>
              <p:nvPr/>
            </p:nvSpPr>
            <p:spPr>
              <a:xfrm>
                <a:off x="4535453"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09B852D3-5C3C-C63B-1105-C9096068C0CE}"/>
                  </a:ext>
                </a:extLst>
              </p:cNvPr>
              <p:cNvSpPr txBox="1"/>
              <p:nvPr/>
            </p:nvSpPr>
            <p:spPr>
              <a:xfrm>
                <a:off x="4744599" y="1915473"/>
                <a:ext cx="2702801" cy="646331"/>
              </a:xfrm>
              <a:prstGeom prst="rect">
                <a:avLst/>
              </a:prstGeom>
              <a:noFill/>
            </p:spPr>
            <p:txBody>
              <a:bodyPr wrap="square">
                <a:spAutoFit/>
              </a:bodyPr>
              <a:lstStyle/>
              <a:p>
                <a:r>
                  <a:rPr lang="pt-BR" b="1" dirty="0">
                    <a:effectLst/>
                  </a:rPr>
                  <a:t>Barramentos de endereços (BE)</a:t>
                </a:r>
                <a:endParaRPr lang="pt-BR" b="1" dirty="0"/>
              </a:p>
            </p:txBody>
          </p:sp>
          <p:sp>
            <p:nvSpPr>
              <p:cNvPr id="16" name="CaixaDeTexto 15">
                <a:extLst>
                  <a:ext uri="{FF2B5EF4-FFF2-40B4-BE49-F238E27FC236}">
                    <a16:creationId xmlns:a16="http://schemas.microsoft.com/office/drawing/2014/main" id="{1766C5B1-79D2-280E-B591-5BCAD9C71410}"/>
                  </a:ext>
                </a:extLst>
              </p:cNvPr>
              <p:cNvSpPr txBox="1"/>
              <p:nvPr/>
            </p:nvSpPr>
            <p:spPr>
              <a:xfrm>
                <a:off x="4744599" y="2631976"/>
                <a:ext cx="2702801" cy="1569660"/>
              </a:xfrm>
              <a:prstGeom prst="rect">
                <a:avLst/>
              </a:prstGeom>
              <a:noFill/>
            </p:spPr>
            <p:txBody>
              <a:bodyPr wrap="square">
                <a:spAutoFit/>
              </a:bodyPr>
              <a:lstStyle/>
              <a:p>
                <a:r>
                  <a:rPr lang="pt-BR" sz="1600" dirty="0">
                    <a:solidFill>
                      <a:schemeClr val="bg2">
                        <a:lumMod val="25000"/>
                      </a:schemeClr>
                    </a:solidFill>
                    <a:effectLst/>
                  </a:rPr>
                  <a:t>São unidirecionais, transportam bits de um endereço de acesso de memória ou de um dispositivo de E/S, do processador para o controlador do barramento.</a:t>
                </a:r>
                <a:endParaRPr lang="pt-BR" sz="1600" dirty="0">
                  <a:solidFill>
                    <a:schemeClr val="bg2">
                      <a:lumMod val="25000"/>
                    </a:schemeClr>
                  </a:solidFill>
                </a:endParaRPr>
              </a:p>
            </p:txBody>
          </p:sp>
        </p:grpSp>
        <p:grpSp>
          <p:nvGrpSpPr>
            <p:cNvPr id="9" name="Agrupar 8">
              <a:extLst>
                <a:ext uri="{FF2B5EF4-FFF2-40B4-BE49-F238E27FC236}">
                  <a16:creationId xmlns:a16="http://schemas.microsoft.com/office/drawing/2014/main" id="{425EC7DA-3F93-9972-4EDC-3C3162F82DA8}"/>
                </a:ext>
              </a:extLst>
            </p:cNvPr>
            <p:cNvGrpSpPr/>
            <p:nvPr/>
          </p:nvGrpSpPr>
          <p:grpSpPr>
            <a:xfrm>
              <a:off x="8046237" y="1676603"/>
              <a:ext cx="3121093" cy="3504793"/>
              <a:chOff x="8046237" y="1676603"/>
              <a:chExt cx="3121093" cy="3504793"/>
            </a:xfrm>
          </p:grpSpPr>
          <p:sp>
            <p:nvSpPr>
              <p:cNvPr id="10" name="Retângulo: Cantos Arredondados 9">
                <a:extLst>
                  <a:ext uri="{FF2B5EF4-FFF2-40B4-BE49-F238E27FC236}">
                    <a16:creationId xmlns:a16="http://schemas.microsoft.com/office/drawing/2014/main" id="{B00DC5BC-54DC-134E-F1B5-0955D1CE866D}"/>
                  </a:ext>
                </a:extLst>
              </p:cNvPr>
              <p:cNvSpPr/>
              <p:nvPr/>
            </p:nvSpPr>
            <p:spPr>
              <a:xfrm>
                <a:off x="8046237"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7316FE00-EF9C-5BF4-441D-51327E526AE2}"/>
                  </a:ext>
                </a:extLst>
              </p:cNvPr>
              <p:cNvSpPr txBox="1"/>
              <p:nvPr/>
            </p:nvSpPr>
            <p:spPr>
              <a:xfrm>
                <a:off x="8260880" y="1946009"/>
                <a:ext cx="2702801" cy="646331"/>
              </a:xfrm>
              <a:prstGeom prst="rect">
                <a:avLst/>
              </a:prstGeom>
              <a:noFill/>
            </p:spPr>
            <p:txBody>
              <a:bodyPr wrap="square">
                <a:spAutoFit/>
              </a:bodyPr>
              <a:lstStyle/>
              <a:p>
                <a:r>
                  <a:rPr lang="pt-BR" b="1" dirty="0">
                    <a:effectLst/>
                  </a:rPr>
                  <a:t>Barramentos de controle (BC)</a:t>
                </a:r>
                <a:endParaRPr lang="pt-BR" b="1" dirty="0"/>
              </a:p>
            </p:txBody>
          </p:sp>
          <p:sp>
            <p:nvSpPr>
              <p:cNvPr id="12" name="CaixaDeTexto 11">
                <a:extLst>
                  <a:ext uri="{FF2B5EF4-FFF2-40B4-BE49-F238E27FC236}">
                    <a16:creationId xmlns:a16="http://schemas.microsoft.com/office/drawing/2014/main" id="{F8040CFF-2E6D-3C23-9434-B5823B7B5134}"/>
                  </a:ext>
                </a:extLst>
              </p:cNvPr>
              <p:cNvSpPr txBox="1"/>
              <p:nvPr/>
            </p:nvSpPr>
            <p:spPr>
              <a:xfrm>
                <a:off x="8260880" y="2662512"/>
                <a:ext cx="2702801" cy="1077218"/>
              </a:xfrm>
              <a:prstGeom prst="rect">
                <a:avLst/>
              </a:prstGeom>
              <a:noFill/>
            </p:spPr>
            <p:txBody>
              <a:bodyPr wrap="square">
                <a:spAutoFit/>
              </a:bodyPr>
              <a:lstStyle/>
              <a:p>
                <a:r>
                  <a:rPr lang="pt-BR" sz="1600" dirty="0">
                    <a:solidFill>
                      <a:schemeClr val="bg2">
                        <a:lumMod val="25000"/>
                      </a:schemeClr>
                    </a:solidFill>
                    <a:effectLst/>
                  </a:rPr>
                  <a:t>Possuem fios que enviam sinais específicos de controle e comunicação durante uma determinada operação.</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18699155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Organização de um sistema de computação</a:t>
            </a:r>
          </a:p>
        </p:txBody>
      </p:sp>
      <p:sp>
        <p:nvSpPr>
          <p:cNvPr id="2" name="Espaço Reservado para Texto 1">
            <a:extLst>
              <a:ext uri="{FF2B5EF4-FFF2-40B4-BE49-F238E27FC236}">
                <a16:creationId xmlns:a16="http://schemas.microsoft.com/office/drawing/2014/main" id="{33AA31FE-8AF7-1389-5B93-E388E1FED8D9}"/>
              </a:ext>
            </a:extLst>
          </p:cNvPr>
          <p:cNvSpPr>
            <a:spLocks noGrp="1"/>
          </p:cNvSpPr>
          <p:nvPr>
            <p:ph type="body" sz="quarter" idx="11"/>
          </p:nvPr>
        </p:nvSpPr>
        <p:spPr>
          <a:xfrm>
            <a:off x="1038223" y="1320710"/>
            <a:ext cx="10153650" cy="857250"/>
          </a:xfrm>
        </p:spPr>
        <p:txBody>
          <a:bodyPr/>
          <a:lstStyle/>
          <a:p>
            <a:r>
              <a:rPr lang="pt-BR" dirty="0"/>
              <a:t>Barramento</a:t>
            </a:r>
          </a:p>
        </p:txBody>
      </p:sp>
      <p:sp>
        <p:nvSpPr>
          <p:cNvPr id="5" name="CaixaDeTexto 4">
            <a:extLst>
              <a:ext uri="{FF2B5EF4-FFF2-40B4-BE49-F238E27FC236}">
                <a16:creationId xmlns:a16="http://schemas.microsoft.com/office/drawing/2014/main" id="{A3123C24-C650-DB1A-4720-91A7EB0741DA}"/>
              </a:ext>
            </a:extLst>
          </p:cNvPr>
          <p:cNvSpPr txBox="1"/>
          <p:nvPr/>
        </p:nvSpPr>
        <p:spPr>
          <a:xfrm>
            <a:off x="1038223" y="1951672"/>
            <a:ext cx="9834128" cy="1477328"/>
          </a:xfrm>
          <a:prstGeom prst="rect">
            <a:avLst/>
          </a:prstGeom>
          <a:noFill/>
        </p:spPr>
        <p:txBody>
          <a:bodyPr wrap="square">
            <a:spAutoFit/>
          </a:bodyPr>
          <a:lstStyle/>
          <a:p>
            <a:r>
              <a:rPr lang="pt-BR" b="0" i="0" dirty="0">
                <a:solidFill>
                  <a:schemeClr val="bg2">
                    <a:lumMod val="25000"/>
                  </a:schemeClr>
                </a:solidFill>
                <a:effectLst/>
                <a:latin typeface="+mj-lt"/>
              </a:rPr>
              <a:t>A soma dos fios do BC, do BD e do BE é igual ao total de pinos do processador ou total de furos do soquete, ou seja: </a:t>
            </a:r>
            <a:r>
              <a:rPr lang="pt-BR" b="1" i="0" dirty="0" err="1">
                <a:solidFill>
                  <a:schemeClr val="bg2">
                    <a:lumMod val="25000"/>
                  </a:schemeClr>
                </a:solidFill>
                <a:effectLst/>
                <a:latin typeface="+mj-lt"/>
              </a:rPr>
              <a:t>Totalpinos</a:t>
            </a:r>
            <a:r>
              <a:rPr lang="pt-BR" b="1" i="0" dirty="0">
                <a:solidFill>
                  <a:schemeClr val="bg2">
                    <a:lumMod val="25000"/>
                  </a:schemeClr>
                </a:solidFill>
                <a:effectLst/>
                <a:latin typeface="+mj-lt"/>
              </a:rPr>
              <a:t> = BD + BE + BC</a:t>
            </a:r>
            <a:r>
              <a:rPr lang="pt-BR" b="0" i="0" dirty="0">
                <a:solidFill>
                  <a:schemeClr val="bg2">
                    <a:lumMod val="25000"/>
                  </a:schemeClr>
                </a:solidFill>
                <a:effectLst/>
                <a:latin typeface="+mj-lt"/>
              </a:rPr>
              <a:t>.</a:t>
            </a:r>
          </a:p>
          <a:p>
            <a:endParaRPr lang="pt-BR" dirty="0">
              <a:solidFill>
                <a:schemeClr val="bg2">
                  <a:lumMod val="25000"/>
                </a:schemeClr>
              </a:solidFill>
              <a:latin typeface="+mj-lt"/>
            </a:endParaRPr>
          </a:p>
          <a:p>
            <a:r>
              <a:rPr lang="pt-BR" dirty="0">
                <a:solidFill>
                  <a:schemeClr val="bg2">
                    <a:lumMod val="25000"/>
                  </a:schemeClr>
                </a:solidFill>
                <a:latin typeface="+mj-lt"/>
              </a:rPr>
              <a:t>Em uma operação de transferência ou acesso (seja para leitura ou para escrita, exemplificado na (figura A), o barramento é único, embora dividido em grupos de fios que realizam funções diferentes (figura B):</a:t>
            </a:r>
          </a:p>
        </p:txBody>
      </p:sp>
      <p:pic>
        <p:nvPicPr>
          <p:cNvPr id="17" name="Imagem 16" descr="Gráfico, Gráfico de radar&#10;&#10;Descrição gerada automaticamente">
            <a:extLst>
              <a:ext uri="{FF2B5EF4-FFF2-40B4-BE49-F238E27FC236}">
                <a16:creationId xmlns:a16="http://schemas.microsoft.com/office/drawing/2014/main" id="{52677F9D-5E05-F39A-2267-21808281E3E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26507" y="3749394"/>
            <a:ext cx="4452211" cy="1787896"/>
          </a:xfrm>
          <a:prstGeom prst="rect">
            <a:avLst/>
          </a:prstGeom>
        </p:spPr>
      </p:pic>
      <p:pic>
        <p:nvPicPr>
          <p:cNvPr id="21" name="Imagem 20" descr="Diagrama&#10;&#10;Descrição gerada automaticamente com confiança baixa">
            <a:extLst>
              <a:ext uri="{FF2B5EF4-FFF2-40B4-BE49-F238E27FC236}">
                <a16:creationId xmlns:a16="http://schemas.microsoft.com/office/drawing/2014/main" id="{4AA84EF9-BC35-B082-586B-F97FF93638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76425" y="4004511"/>
            <a:ext cx="4663646" cy="1352580"/>
          </a:xfrm>
          <a:prstGeom prst="rect">
            <a:avLst/>
          </a:prstGeom>
        </p:spPr>
      </p:pic>
      <p:grpSp>
        <p:nvGrpSpPr>
          <p:cNvPr id="22" name="Agrupar 21">
            <a:extLst>
              <a:ext uri="{FF2B5EF4-FFF2-40B4-BE49-F238E27FC236}">
                <a16:creationId xmlns:a16="http://schemas.microsoft.com/office/drawing/2014/main" id="{E73D5748-5E05-4599-3511-52A6BEDDC60D}"/>
              </a:ext>
            </a:extLst>
          </p:cNvPr>
          <p:cNvGrpSpPr/>
          <p:nvPr/>
        </p:nvGrpSpPr>
        <p:grpSpPr>
          <a:xfrm>
            <a:off x="1891646" y="5596074"/>
            <a:ext cx="3687072" cy="548113"/>
            <a:chOff x="2033178" y="4089941"/>
            <a:chExt cx="3687072" cy="548113"/>
          </a:xfrm>
        </p:grpSpPr>
        <p:sp>
          <p:nvSpPr>
            <p:cNvPr id="28" name="CaixaDeTexto 27">
              <a:extLst>
                <a:ext uri="{FF2B5EF4-FFF2-40B4-BE49-F238E27FC236}">
                  <a16:creationId xmlns:a16="http://schemas.microsoft.com/office/drawing/2014/main" id="{48569534-34A1-1FB1-E020-9987EA41EB29}"/>
                </a:ext>
              </a:extLst>
            </p:cNvPr>
            <p:cNvSpPr txBox="1"/>
            <p:nvPr/>
          </p:nvSpPr>
          <p:spPr>
            <a:xfrm>
              <a:off x="2033179" y="4089941"/>
              <a:ext cx="3077518" cy="523220"/>
            </a:xfrm>
            <a:prstGeom prst="rect">
              <a:avLst/>
            </a:prstGeom>
            <a:noFill/>
          </p:spPr>
          <p:txBody>
            <a:bodyPr wrap="square">
              <a:spAutoFit/>
            </a:bodyPr>
            <a:lstStyle/>
            <a:p>
              <a:r>
                <a:rPr lang="pt-BR" sz="1400" dirty="0">
                  <a:effectLst/>
                </a:rPr>
                <a:t>Figura A: operação de acesso do processador à memória principal.</a:t>
              </a:r>
              <a:endParaRPr lang="pt-BR" sz="1400" dirty="0"/>
            </a:p>
          </p:txBody>
        </p:sp>
        <p:cxnSp>
          <p:nvCxnSpPr>
            <p:cNvPr id="29" name="Conector reto 28">
              <a:extLst>
                <a:ext uri="{FF2B5EF4-FFF2-40B4-BE49-F238E27FC236}">
                  <a16:creationId xmlns:a16="http://schemas.microsoft.com/office/drawing/2014/main" id="{0265CB2E-BC8A-C9A0-5950-2BA9480067EA}"/>
                </a:ext>
              </a:extLst>
            </p:cNvPr>
            <p:cNvCxnSpPr>
              <a:cxnSpLocks/>
            </p:cNvCxnSpPr>
            <p:nvPr/>
          </p:nvCxnSpPr>
          <p:spPr>
            <a:xfrm>
              <a:off x="2033178" y="4638054"/>
              <a:ext cx="3687072"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grpSp>
      <p:grpSp>
        <p:nvGrpSpPr>
          <p:cNvPr id="30" name="Agrupar 29">
            <a:extLst>
              <a:ext uri="{FF2B5EF4-FFF2-40B4-BE49-F238E27FC236}">
                <a16:creationId xmlns:a16="http://schemas.microsoft.com/office/drawing/2014/main" id="{ACDF271E-A404-54E2-D3AF-64F28AD17DFB}"/>
              </a:ext>
            </a:extLst>
          </p:cNvPr>
          <p:cNvGrpSpPr/>
          <p:nvPr/>
        </p:nvGrpSpPr>
        <p:grpSpPr>
          <a:xfrm>
            <a:off x="6218883" y="5571181"/>
            <a:ext cx="3687072" cy="548113"/>
            <a:chOff x="2033178" y="4089941"/>
            <a:chExt cx="3687072" cy="548113"/>
          </a:xfrm>
        </p:grpSpPr>
        <p:sp>
          <p:nvSpPr>
            <p:cNvPr id="31" name="CaixaDeTexto 30">
              <a:extLst>
                <a:ext uri="{FF2B5EF4-FFF2-40B4-BE49-F238E27FC236}">
                  <a16:creationId xmlns:a16="http://schemas.microsoft.com/office/drawing/2014/main" id="{D4767C10-A220-60A6-695C-F2E87AB10536}"/>
                </a:ext>
              </a:extLst>
            </p:cNvPr>
            <p:cNvSpPr txBox="1"/>
            <p:nvPr/>
          </p:nvSpPr>
          <p:spPr>
            <a:xfrm>
              <a:off x="2033179" y="4089941"/>
              <a:ext cx="3077518" cy="523220"/>
            </a:xfrm>
            <a:prstGeom prst="rect">
              <a:avLst/>
            </a:prstGeom>
            <a:noFill/>
          </p:spPr>
          <p:txBody>
            <a:bodyPr wrap="square">
              <a:spAutoFit/>
            </a:bodyPr>
            <a:lstStyle/>
            <a:p>
              <a:r>
                <a:rPr lang="pt-BR" sz="1400" dirty="0">
                  <a:effectLst/>
                </a:rPr>
                <a:t>Figura B: Divisão do barramento em grupos de fios com funções diferentes.</a:t>
              </a:r>
              <a:endParaRPr lang="pt-BR" sz="1400" dirty="0"/>
            </a:p>
          </p:txBody>
        </p:sp>
        <p:cxnSp>
          <p:nvCxnSpPr>
            <p:cNvPr id="32" name="Conector reto 31">
              <a:extLst>
                <a:ext uri="{FF2B5EF4-FFF2-40B4-BE49-F238E27FC236}">
                  <a16:creationId xmlns:a16="http://schemas.microsoft.com/office/drawing/2014/main" id="{1968F900-1389-DD54-A3AB-164395E5B614}"/>
                </a:ext>
              </a:extLst>
            </p:cNvPr>
            <p:cNvCxnSpPr>
              <a:cxnSpLocks/>
            </p:cNvCxnSpPr>
            <p:nvPr/>
          </p:nvCxnSpPr>
          <p:spPr>
            <a:xfrm>
              <a:off x="2033178" y="4638054"/>
              <a:ext cx="3687072"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35438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Organização de um sistema de computação</a:t>
            </a:r>
          </a:p>
        </p:txBody>
      </p:sp>
      <p:sp>
        <p:nvSpPr>
          <p:cNvPr id="2" name="Espaço Reservado para Texto 1">
            <a:extLst>
              <a:ext uri="{FF2B5EF4-FFF2-40B4-BE49-F238E27FC236}">
                <a16:creationId xmlns:a16="http://schemas.microsoft.com/office/drawing/2014/main" id="{33AA31FE-8AF7-1389-5B93-E388E1FED8D9}"/>
              </a:ext>
            </a:extLst>
          </p:cNvPr>
          <p:cNvSpPr>
            <a:spLocks noGrp="1"/>
          </p:cNvSpPr>
          <p:nvPr>
            <p:ph type="body" sz="quarter" idx="11"/>
          </p:nvPr>
        </p:nvSpPr>
        <p:spPr>
          <a:xfrm>
            <a:off x="1038223" y="1320710"/>
            <a:ext cx="10153650" cy="857250"/>
          </a:xfrm>
        </p:spPr>
        <p:txBody>
          <a:bodyPr/>
          <a:lstStyle/>
          <a:p>
            <a:r>
              <a:rPr lang="pt-BR" dirty="0"/>
              <a:t>Barramento</a:t>
            </a:r>
          </a:p>
        </p:txBody>
      </p:sp>
      <p:pic>
        <p:nvPicPr>
          <p:cNvPr id="4" name="Imagem 3" descr="Diagrama&#10;&#10;Descrição gerada automaticamente">
            <a:extLst>
              <a:ext uri="{FF2B5EF4-FFF2-40B4-BE49-F238E27FC236}">
                <a16:creationId xmlns:a16="http://schemas.microsoft.com/office/drawing/2014/main" id="{28DC3BC5-B7CA-849A-51CC-6AAAA905AA1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60618" y="1692216"/>
            <a:ext cx="5070764" cy="4581584"/>
          </a:xfrm>
          <a:prstGeom prst="rect">
            <a:avLst/>
          </a:prstGeom>
        </p:spPr>
      </p:pic>
    </p:spTree>
    <p:extLst>
      <p:ext uri="{BB962C8B-B14F-4D97-AF65-F5344CB8AC3E}">
        <p14:creationId xmlns:p14="http://schemas.microsoft.com/office/powerpoint/2010/main" val="5035942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Organização de um sistema de computação</a:t>
            </a:r>
          </a:p>
        </p:txBody>
      </p:sp>
      <p:sp>
        <p:nvSpPr>
          <p:cNvPr id="2" name="Espaço Reservado para Texto 1">
            <a:extLst>
              <a:ext uri="{FF2B5EF4-FFF2-40B4-BE49-F238E27FC236}">
                <a16:creationId xmlns:a16="http://schemas.microsoft.com/office/drawing/2014/main" id="{33AA31FE-8AF7-1389-5B93-E388E1FED8D9}"/>
              </a:ext>
            </a:extLst>
          </p:cNvPr>
          <p:cNvSpPr>
            <a:spLocks noGrp="1"/>
          </p:cNvSpPr>
          <p:nvPr>
            <p:ph type="body" sz="quarter" idx="11"/>
          </p:nvPr>
        </p:nvSpPr>
        <p:spPr>
          <a:xfrm>
            <a:off x="1038223" y="1320710"/>
            <a:ext cx="10153650" cy="857250"/>
          </a:xfrm>
        </p:spPr>
        <p:txBody>
          <a:bodyPr/>
          <a:lstStyle/>
          <a:p>
            <a:r>
              <a:rPr lang="pt-BR" dirty="0"/>
              <a:t>Processadores</a:t>
            </a:r>
          </a:p>
        </p:txBody>
      </p:sp>
      <p:sp>
        <p:nvSpPr>
          <p:cNvPr id="5" name="CaixaDeTexto 4">
            <a:extLst>
              <a:ext uri="{FF2B5EF4-FFF2-40B4-BE49-F238E27FC236}">
                <a16:creationId xmlns:a16="http://schemas.microsoft.com/office/drawing/2014/main" id="{CA7C370D-D332-D2C0-B4BC-2BA290E52A92}"/>
              </a:ext>
            </a:extLst>
          </p:cNvPr>
          <p:cNvSpPr txBox="1"/>
          <p:nvPr/>
        </p:nvSpPr>
        <p:spPr>
          <a:xfrm>
            <a:off x="1038223" y="1991140"/>
            <a:ext cx="9916104" cy="646331"/>
          </a:xfrm>
          <a:prstGeom prst="rect">
            <a:avLst/>
          </a:prstGeom>
          <a:noFill/>
        </p:spPr>
        <p:txBody>
          <a:bodyPr wrap="square">
            <a:spAutoFit/>
          </a:bodyPr>
          <a:lstStyle/>
          <a:p>
            <a:r>
              <a:rPr lang="pt-BR" b="0" i="0" dirty="0">
                <a:solidFill>
                  <a:schemeClr val="bg2">
                    <a:lumMod val="25000"/>
                  </a:schemeClr>
                </a:solidFill>
                <a:effectLst/>
                <a:latin typeface="+mj-lt"/>
              </a:rPr>
              <a:t>Os </a:t>
            </a:r>
            <a:r>
              <a:rPr lang="pt-BR" b="1" i="0" dirty="0">
                <a:solidFill>
                  <a:schemeClr val="bg2">
                    <a:lumMod val="25000"/>
                  </a:schemeClr>
                </a:solidFill>
                <a:effectLst/>
                <a:latin typeface="+mj-lt"/>
              </a:rPr>
              <a:t>processadores</a:t>
            </a:r>
            <a:r>
              <a:rPr lang="pt-BR" b="0" i="0" dirty="0">
                <a:solidFill>
                  <a:schemeClr val="bg2">
                    <a:lumMod val="25000"/>
                  </a:schemeClr>
                </a:solidFill>
                <a:effectLst/>
                <a:latin typeface="+mj-lt"/>
              </a:rPr>
              <a:t> são projetados com a capacidade de realizarem diretamente (pelo hardware) pequenas e simples (primitivas) </a:t>
            </a:r>
            <a:r>
              <a:rPr lang="pt-BR" b="1" i="0" dirty="0">
                <a:solidFill>
                  <a:schemeClr val="bg2">
                    <a:lumMod val="25000"/>
                  </a:schemeClr>
                </a:solidFill>
                <a:effectLst/>
                <a:latin typeface="+mj-lt"/>
              </a:rPr>
              <a:t>operações</a:t>
            </a:r>
            <a:r>
              <a:rPr lang="pt-BR" dirty="0">
                <a:solidFill>
                  <a:schemeClr val="bg2">
                    <a:lumMod val="25000"/>
                  </a:schemeClr>
                </a:solidFill>
                <a:latin typeface="+mj-lt"/>
              </a:rPr>
              <a:t>.</a:t>
            </a:r>
          </a:p>
        </p:txBody>
      </p:sp>
      <p:grpSp>
        <p:nvGrpSpPr>
          <p:cNvPr id="6" name="Agrupar 5">
            <a:extLst>
              <a:ext uri="{FF2B5EF4-FFF2-40B4-BE49-F238E27FC236}">
                <a16:creationId xmlns:a16="http://schemas.microsoft.com/office/drawing/2014/main" id="{73CB48FE-B5E9-1D6D-83E1-C2E89E3B5142}"/>
              </a:ext>
            </a:extLst>
          </p:cNvPr>
          <p:cNvGrpSpPr/>
          <p:nvPr/>
        </p:nvGrpSpPr>
        <p:grpSpPr>
          <a:xfrm>
            <a:off x="2605519" y="2829129"/>
            <a:ext cx="6637372" cy="1391402"/>
            <a:chOff x="2873374" y="1676604"/>
            <a:chExt cx="6637372" cy="1391402"/>
          </a:xfrm>
        </p:grpSpPr>
        <p:grpSp>
          <p:nvGrpSpPr>
            <p:cNvPr id="8" name="Agrupar 7">
              <a:extLst>
                <a:ext uri="{FF2B5EF4-FFF2-40B4-BE49-F238E27FC236}">
                  <a16:creationId xmlns:a16="http://schemas.microsoft.com/office/drawing/2014/main" id="{01DF4CCB-5B6E-AB43-8997-6C96C7647BB5}"/>
                </a:ext>
              </a:extLst>
            </p:cNvPr>
            <p:cNvGrpSpPr/>
            <p:nvPr/>
          </p:nvGrpSpPr>
          <p:grpSpPr>
            <a:xfrm>
              <a:off x="2873374" y="1676604"/>
              <a:ext cx="3121093" cy="1391402"/>
              <a:chOff x="2873374" y="1676604"/>
              <a:chExt cx="3121093" cy="1391402"/>
            </a:xfrm>
          </p:grpSpPr>
          <p:sp>
            <p:nvSpPr>
              <p:cNvPr id="13" name="Retângulo: Cantos Arredondados 12">
                <a:extLst>
                  <a:ext uri="{FF2B5EF4-FFF2-40B4-BE49-F238E27FC236}">
                    <a16:creationId xmlns:a16="http://schemas.microsoft.com/office/drawing/2014/main" id="{0094ABB1-75D1-999F-8026-691126FCD254}"/>
                  </a:ext>
                </a:extLst>
              </p:cNvPr>
              <p:cNvSpPr/>
              <p:nvPr/>
            </p:nvSpPr>
            <p:spPr>
              <a:xfrm>
                <a:off x="2873374" y="1676604"/>
                <a:ext cx="3121093" cy="139140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098284AE-DB73-8C79-1EC3-F18A21DC308D}"/>
                  </a:ext>
                </a:extLst>
              </p:cNvPr>
              <p:cNvSpPr txBox="1"/>
              <p:nvPr/>
            </p:nvSpPr>
            <p:spPr>
              <a:xfrm>
                <a:off x="3082519" y="1847145"/>
                <a:ext cx="2791809" cy="830997"/>
              </a:xfrm>
              <a:prstGeom prst="rect">
                <a:avLst/>
              </a:prstGeom>
              <a:noFill/>
            </p:spPr>
            <p:txBody>
              <a:bodyPr wrap="square">
                <a:spAutoFit/>
              </a:bodyPr>
              <a:lstStyle/>
              <a:p>
                <a:r>
                  <a:rPr lang="pt-BR" sz="1600" dirty="0">
                    <a:solidFill>
                      <a:schemeClr val="bg2">
                        <a:lumMod val="25000"/>
                      </a:schemeClr>
                    </a:solidFill>
                    <a:effectLst/>
                  </a:rPr>
                  <a:t>Executar operações aritméticas com 2 números (somar, subtrair, multiplicar, dividir)</a:t>
                </a:r>
                <a:endParaRPr lang="pt-BR" sz="1600" dirty="0">
                  <a:solidFill>
                    <a:schemeClr val="bg2">
                      <a:lumMod val="25000"/>
                    </a:schemeClr>
                  </a:solidFill>
                </a:endParaRPr>
              </a:p>
            </p:txBody>
          </p:sp>
        </p:grpSp>
        <p:grpSp>
          <p:nvGrpSpPr>
            <p:cNvPr id="9" name="Agrupar 8">
              <a:extLst>
                <a:ext uri="{FF2B5EF4-FFF2-40B4-BE49-F238E27FC236}">
                  <a16:creationId xmlns:a16="http://schemas.microsoft.com/office/drawing/2014/main" id="{548EC8B2-B774-913D-D255-E50492F2AE58}"/>
                </a:ext>
              </a:extLst>
            </p:cNvPr>
            <p:cNvGrpSpPr/>
            <p:nvPr/>
          </p:nvGrpSpPr>
          <p:grpSpPr>
            <a:xfrm>
              <a:off x="6389653" y="1676604"/>
              <a:ext cx="3121093" cy="1391402"/>
              <a:chOff x="6389653" y="1676604"/>
              <a:chExt cx="3121093" cy="1391402"/>
            </a:xfrm>
          </p:grpSpPr>
          <p:sp>
            <p:nvSpPr>
              <p:cNvPr id="10" name="Retângulo: Cantos Arredondados 9">
                <a:extLst>
                  <a:ext uri="{FF2B5EF4-FFF2-40B4-BE49-F238E27FC236}">
                    <a16:creationId xmlns:a16="http://schemas.microsoft.com/office/drawing/2014/main" id="{AF467E77-D8F1-5DF3-17B6-D8E7ECF5AEDC}"/>
                  </a:ext>
                </a:extLst>
              </p:cNvPr>
              <p:cNvSpPr/>
              <p:nvPr/>
            </p:nvSpPr>
            <p:spPr>
              <a:xfrm>
                <a:off x="6389653" y="1676604"/>
                <a:ext cx="3121093" cy="139140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60DC7495-E7C9-3587-0D1D-8982E4FAED38}"/>
                  </a:ext>
                </a:extLst>
              </p:cNvPr>
              <p:cNvSpPr txBox="1"/>
              <p:nvPr/>
            </p:nvSpPr>
            <p:spPr>
              <a:xfrm>
                <a:off x="6506435" y="1881667"/>
                <a:ext cx="2702801" cy="584775"/>
              </a:xfrm>
              <a:prstGeom prst="rect">
                <a:avLst/>
              </a:prstGeom>
              <a:noFill/>
            </p:spPr>
            <p:txBody>
              <a:bodyPr wrap="square">
                <a:spAutoFit/>
              </a:bodyPr>
              <a:lstStyle/>
              <a:p>
                <a:r>
                  <a:rPr lang="pt-BR" sz="1600" dirty="0">
                    <a:solidFill>
                      <a:schemeClr val="bg2">
                        <a:lumMod val="25000"/>
                      </a:schemeClr>
                    </a:solidFill>
                    <a:effectLst/>
                  </a:rPr>
                  <a:t>Mover um número (dado) de um local para outro</a:t>
                </a:r>
                <a:endParaRPr lang="pt-BR" sz="1600" dirty="0">
                  <a:solidFill>
                    <a:schemeClr val="bg2">
                      <a:lumMod val="25000"/>
                    </a:schemeClr>
                  </a:solidFill>
                </a:endParaRPr>
              </a:p>
            </p:txBody>
          </p:sp>
        </p:grpSp>
      </p:grpSp>
      <p:grpSp>
        <p:nvGrpSpPr>
          <p:cNvPr id="16" name="Agrupar 15">
            <a:extLst>
              <a:ext uri="{FF2B5EF4-FFF2-40B4-BE49-F238E27FC236}">
                <a16:creationId xmlns:a16="http://schemas.microsoft.com/office/drawing/2014/main" id="{E3CFDF10-BD57-844C-0829-42446F16C0B2}"/>
              </a:ext>
            </a:extLst>
          </p:cNvPr>
          <p:cNvGrpSpPr/>
          <p:nvPr/>
        </p:nvGrpSpPr>
        <p:grpSpPr>
          <a:xfrm>
            <a:off x="2605519" y="4608746"/>
            <a:ext cx="6637372" cy="1391402"/>
            <a:chOff x="2873374" y="1676604"/>
            <a:chExt cx="6637372" cy="1391402"/>
          </a:xfrm>
        </p:grpSpPr>
        <p:grpSp>
          <p:nvGrpSpPr>
            <p:cNvPr id="17" name="Agrupar 16">
              <a:extLst>
                <a:ext uri="{FF2B5EF4-FFF2-40B4-BE49-F238E27FC236}">
                  <a16:creationId xmlns:a16="http://schemas.microsoft.com/office/drawing/2014/main" id="{903CBFA6-E407-E585-49B6-CEC1C838F1B0}"/>
                </a:ext>
              </a:extLst>
            </p:cNvPr>
            <p:cNvGrpSpPr/>
            <p:nvPr/>
          </p:nvGrpSpPr>
          <p:grpSpPr>
            <a:xfrm>
              <a:off x="2873374" y="1676604"/>
              <a:ext cx="3121093" cy="1391402"/>
              <a:chOff x="2873374" y="1676604"/>
              <a:chExt cx="3121093" cy="1391402"/>
            </a:xfrm>
          </p:grpSpPr>
          <p:sp>
            <p:nvSpPr>
              <p:cNvPr id="21" name="Retângulo: Cantos Arredondados 20">
                <a:extLst>
                  <a:ext uri="{FF2B5EF4-FFF2-40B4-BE49-F238E27FC236}">
                    <a16:creationId xmlns:a16="http://schemas.microsoft.com/office/drawing/2014/main" id="{1156BB25-665A-2186-77C4-8D00E6D8F0DF}"/>
                  </a:ext>
                </a:extLst>
              </p:cNvPr>
              <p:cNvSpPr/>
              <p:nvPr/>
            </p:nvSpPr>
            <p:spPr>
              <a:xfrm>
                <a:off x="2873374" y="1676604"/>
                <a:ext cx="3121093" cy="139140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a:extLst>
                  <a:ext uri="{FF2B5EF4-FFF2-40B4-BE49-F238E27FC236}">
                    <a16:creationId xmlns:a16="http://schemas.microsoft.com/office/drawing/2014/main" id="{DE4EA248-B692-4D01-11C5-9BAA96C01C93}"/>
                  </a:ext>
                </a:extLst>
              </p:cNvPr>
              <p:cNvSpPr txBox="1"/>
              <p:nvPr/>
            </p:nvSpPr>
            <p:spPr>
              <a:xfrm>
                <a:off x="3082519" y="1847145"/>
                <a:ext cx="2791809" cy="830997"/>
              </a:xfrm>
              <a:prstGeom prst="rect">
                <a:avLst/>
              </a:prstGeom>
              <a:noFill/>
            </p:spPr>
            <p:txBody>
              <a:bodyPr wrap="square">
                <a:spAutoFit/>
              </a:bodyPr>
              <a:lstStyle/>
              <a:p>
                <a:r>
                  <a:rPr lang="pt-BR" sz="1600" dirty="0">
                    <a:solidFill>
                      <a:schemeClr val="bg2">
                        <a:lumMod val="25000"/>
                      </a:schemeClr>
                    </a:solidFill>
                    <a:effectLst/>
                  </a:rPr>
                  <a:t>Mover um número (dado) de dispositivo de entrada ou de saída</a:t>
                </a:r>
                <a:endParaRPr lang="pt-BR" sz="1600" dirty="0">
                  <a:solidFill>
                    <a:schemeClr val="bg2">
                      <a:lumMod val="25000"/>
                    </a:schemeClr>
                  </a:solidFill>
                </a:endParaRPr>
              </a:p>
            </p:txBody>
          </p:sp>
        </p:grpSp>
        <p:grpSp>
          <p:nvGrpSpPr>
            <p:cNvPr id="18" name="Agrupar 17">
              <a:extLst>
                <a:ext uri="{FF2B5EF4-FFF2-40B4-BE49-F238E27FC236}">
                  <a16:creationId xmlns:a16="http://schemas.microsoft.com/office/drawing/2014/main" id="{6F24CFEC-A26E-BEAB-1028-ACCB10BEF9DE}"/>
                </a:ext>
              </a:extLst>
            </p:cNvPr>
            <p:cNvGrpSpPr/>
            <p:nvPr/>
          </p:nvGrpSpPr>
          <p:grpSpPr>
            <a:xfrm>
              <a:off x="6389653" y="1676604"/>
              <a:ext cx="3121093" cy="1391402"/>
              <a:chOff x="6389653" y="1676604"/>
              <a:chExt cx="3121093" cy="1391402"/>
            </a:xfrm>
          </p:grpSpPr>
          <p:sp>
            <p:nvSpPr>
              <p:cNvPr id="19" name="Retângulo: Cantos Arredondados 18">
                <a:extLst>
                  <a:ext uri="{FF2B5EF4-FFF2-40B4-BE49-F238E27FC236}">
                    <a16:creationId xmlns:a16="http://schemas.microsoft.com/office/drawing/2014/main" id="{3FC79705-B94C-0E42-C0BA-7B11B2F0B56C}"/>
                  </a:ext>
                </a:extLst>
              </p:cNvPr>
              <p:cNvSpPr/>
              <p:nvPr/>
            </p:nvSpPr>
            <p:spPr>
              <a:xfrm>
                <a:off x="6389653" y="1676604"/>
                <a:ext cx="3121093" cy="139140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A49D7610-8496-C179-1755-5AAEA62B68FC}"/>
                  </a:ext>
                </a:extLst>
              </p:cNvPr>
              <p:cNvSpPr txBox="1"/>
              <p:nvPr/>
            </p:nvSpPr>
            <p:spPr>
              <a:xfrm>
                <a:off x="6506435" y="1881667"/>
                <a:ext cx="2702801" cy="584775"/>
              </a:xfrm>
              <a:prstGeom prst="rect">
                <a:avLst/>
              </a:prstGeom>
              <a:noFill/>
            </p:spPr>
            <p:txBody>
              <a:bodyPr wrap="square">
                <a:spAutoFit/>
              </a:bodyPr>
              <a:lstStyle/>
              <a:p>
                <a:r>
                  <a:rPr lang="pt-BR" sz="1600" dirty="0">
                    <a:solidFill>
                      <a:schemeClr val="bg2">
                        <a:lumMod val="25000"/>
                      </a:schemeClr>
                    </a:solidFill>
                    <a:effectLst/>
                  </a:rPr>
                  <a:t>Desviar a sequência de controle</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31990397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Organização de um sistema de computação</a:t>
            </a:r>
          </a:p>
        </p:txBody>
      </p:sp>
      <p:sp>
        <p:nvSpPr>
          <p:cNvPr id="2" name="Espaço Reservado para Texto 1">
            <a:extLst>
              <a:ext uri="{FF2B5EF4-FFF2-40B4-BE49-F238E27FC236}">
                <a16:creationId xmlns:a16="http://schemas.microsoft.com/office/drawing/2014/main" id="{33AA31FE-8AF7-1389-5B93-E388E1FED8D9}"/>
              </a:ext>
            </a:extLst>
          </p:cNvPr>
          <p:cNvSpPr>
            <a:spLocks noGrp="1"/>
          </p:cNvSpPr>
          <p:nvPr>
            <p:ph type="body" sz="quarter" idx="11"/>
          </p:nvPr>
        </p:nvSpPr>
        <p:spPr>
          <a:xfrm>
            <a:off x="1038223" y="1320710"/>
            <a:ext cx="10153650" cy="857250"/>
          </a:xfrm>
        </p:spPr>
        <p:txBody>
          <a:bodyPr/>
          <a:lstStyle/>
          <a:p>
            <a:r>
              <a:rPr lang="pt-BR" dirty="0"/>
              <a:t>Processadores</a:t>
            </a:r>
          </a:p>
        </p:txBody>
      </p:sp>
      <p:sp>
        <p:nvSpPr>
          <p:cNvPr id="5" name="CaixaDeTexto 4">
            <a:extLst>
              <a:ext uri="{FF2B5EF4-FFF2-40B4-BE49-F238E27FC236}">
                <a16:creationId xmlns:a16="http://schemas.microsoft.com/office/drawing/2014/main" id="{CA7C370D-D332-D2C0-B4BC-2BA290E52A92}"/>
              </a:ext>
            </a:extLst>
          </p:cNvPr>
          <p:cNvSpPr txBox="1"/>
          <p:nvPr/>
        </p:nvSpPr>
        <p:spPr>
          <a:xfrm>
            <a:off x="1038223" y="1991140"/>
            <a:ext cx="9916104" cy="1200329"/>
          </a:xfrm>
          <a:prstGeom prst="rect">
            <a:avLst/>
          </a:prstGeom>
          <a:noFill/>
        </p:spPr>
        <p:txBody>
          <a:bodyPr wrap="square">
            <a:spAutoFit/>
          </a:bodyPr>
          <a:lstStyle/>
          <a:p>
            <a:r>
              <a:rPr lang="pt-BR" b="0" i="0" dirty="0">
                <a:solidFill>
                  <a:schemeClr val="bg2">
                    <a:lumMod val="25000"/>
                  </a:schemeClr>
                </a:solidFill>
                <a:effectLst/>
                <a:latin typeface="+mj-lt"/>
              </a:rPr>
              <a:t>A execução de um comando em linguagem de alto nível (por exemplo, Pascal), como X = A + B requer, primeiro, sua conversão para instruções de máquina e, em seguida, sua execução propriamente dita (figura), ou seja, somar o valor indicado por A com o valor indicado por B e armazenar o resultado no local indicado por A.</a:t>
            </a:r>
            <a:endParaRPr lang="pt-BR" dirty="0">
              <a:solidFill>
                <a:schemeClr val="bg2">
                  <a:lumMod val="25000"/>
                </a:schemeClr>
              </a:solidFill>
              <a:latin typeface="+mj-lt"/>
            </a:endParaRPr>
          </a:p>
        </p:txBody>
      </p:sp>
      <p:pic>
        <p:nvPicPr>
          <p:cNvPr id="4" name="Imagem 3" descr="Interface gráfica do usuário&#10;&#10;Descrição gerada automaticamente">
            <a:extLst>
              <a:ext uri="{FF2B5EF4-FFF2-40B4-BE49-F238E27FC236}">
                <a16:creationId xmlns:a16="http://schemas.microsoft.com/office/drawing/2014/main" id="{9365E9B4-7199-BAC1-5B25-88D2149A31D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66923" y="3843048"/>
            <a:ext cx="8096250" cy="1628775"/>
          </a:xfrm>
          <a:prstGeom prst="rect">
            <a:avLst/>
          </a:prstGeom>
        </p:spPr>
      </p:pic>
    </p:spTree>
    <p:extLst>
      <p:ext uri="{BB962C8B-B14F-4D97-AF65-F5344CB8AC3E}">
        <p14:creationId xmlns:p14="http://schemas.microsoft.com/office/powerpoint/2010/main" val="24675222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Organização de um sistema de computação</a:t>
            </a:r>
          </a:p>
        </p:txBody>
      </p:sp>
      <p:sp>
        <p:nvSpPr>
          <p:cNvPr id="2" name="Espaço Reservado para Texto 1">
            <a:extLst>
              <a:ext uri="{FF2B5EF4-FFF2-40B4-BE49-F238E27FC236}">
                <a16:creationId xmlns:a16="http://schemas.microsoft.com/office/drawing/2014/main" id="{33AA31FE-8AF7-1389-5B93-E388E1FED8D9}"/>
              </a:ext>
            </a:extLst>
          </p:cNvPr>
          <p:cNvSpPr>
            <a:spLocks noGrp="1"/>
          </p:cNvSpPr>
          <p:nvPr>
            <p:ph type="body" sz="quarter" idx="11"/>
          </p:nvPr>
        </p:nvSpPr>
        <p:spPr>
          <a:xfrm>
            <a:off x="1038223" y="1320710"/>
            <a:ext cx="10153650" cy="857250"/>
          </a:xfrm>
        </p:spPr>
        <p:txBody>
          <a:bodyPr/>
          <a:lstStyle/>
          <a:p>
            <a:r>
              <a:rPr lang="pt-BR" dirty="0"/>
              <a:t>Processadores</a:t>
            </a:r>
          </a:p>
        </p:txBody>
      </p:sp>
      <p:sp>
        <p:nvSpPr>
          <p:cNvPr id="5" name="CaixaDeTexto 4">
            <a:extLst>
              <a:ext uri="{FF2B5EF4-FFF2-40B4-BE49-F238E27FC236}">
                <a16:creationId xmlns:a16="http://schemas.microsoft.com/office/drawing/2014/main" id="{CA7C370D-D332-D2C0-B4BC-2BA290E52A92}"/>
              </a:ext>
            </a:extLst>
          </p:cNvPr>
          <p:cNvSpPr txBox="1"/>
          <p:nvPr/>
        </p:nvSpPr>
        <p:spPr>
          <a:xfrm>
            <a:off x="1038223" y="2250677"/>
            <a:ext cx="9916104" cy="369332"/>
          </a:xfrm>
          <a:prstGeom prst="rect">
            <a:avLst/>
          </a:prstGeom>
          <a:noFill/>
        </p:spPr>
        <p:txBody>
          <a:bodyPr wrap="square">
            <a:spAutoFit/>
          </a:bodyPr>
          <a:lstStyle/>
          <a:p>
            <a:r>
              <a:rPr lang="pt-BR" b="0" i="0" dirty="0">
                <a:solidFill>
                  <a:schemeClr val="bg2">
                    <a:lumMod val="25000"/>
                  </a:schemeClr>
                </a:solidFill>
                <a:effectLst/>
                <a:latin typeface="+mj-lt"/>
              </a:rPr>
              <a:t>Os processadores, então:</a:t>
            </a:r>
            <a:endParaRPr lang="pt-BR" dirty="0">
              <a:solidFill>
                <a:schemeClr val="bg2">
                  <a:lumMod val="25000"/>
                </a:schemeClr>
              </a:solidFill>
              <a:latin typeface="+mj-lt"/>
            </a:endParaRPr>
          </a:p>
        </p:txBody>
      </p:sp>
      <p:grpSp>
        <p:nvGrpSpPr>
          <p:cNvPr id="3" name="Agrupar 2">
            <a:extLst>
              <a:ext uri="{FF2B5EF4-FFF2-40B4-BE49-F238E27FC236}">
                <a16:creationId xmlns:a16="http://schemas.microsoft.com/office/drawing/2014/main" id="{D36416BE-867B-7128-540A-0CE2744F0358}"/>
              </a:ext>
            </a:extLst>
          </p:cNvPr>
          <p:cNvGrpSpPr/>
          <p:nvPr/>
        </p:nvGrpSpPr>
        <p:grpSpPr>
          <a:xfrm>
            <a:off x="2668352" y="3062058"/>
            <a:ext cx="6637372" cy="2073361"/>
            <a:chOff x="2873374" y="1676603"/>
            <a:chExt cx="6637372" cy="2073361"/>
          </a:xfrm>
        </p:grpSpPr>
        <p:grpSp>
          <p:nvGrpSpPr>
            <p:cNvPr id="6" name="Agrupar 5">
              <a:extLst>
                <a:ext uri="{FF2B5EF4-FFF2-40B4-BE49-F238E27FC236}">
                  <a16:creationId xmlns:a16="http://schemas.microsoft.com/office/drawing/2014/main" id="{B2ECEB25-36BB-8725-0E10-9BE6166CC633}"/>
                </a:ext>
              </a:extLst>
            </p:cNvPr>
            <p:cNvGrpSpPr/>
            <p:nvPr/>
          </p:nvGrpSpPr>
          <p:grpSpPr>
            <a:xfrm>
              <a:off x="2873374" y="1676603"/>
              <a:ext cx="3121093" cy="2073361"/>
              <a:chOff x="2873374" y="1676603"/>
              <a:chExt cx="3121093" cy="2073361"/>
            </a:xfrm>
          </p:grpSpPr>
          <p:sp>
            <p:nvSpPr>
              <p:cNvPr id="12" name="Retângulo: Cantos Arredondados 11">
                <a:extLst>
                  <a:ext uri="{FF2B5EF4-FFF2-40B4-BE49-F238E27FC236}">
                    <a16:creationId xmlns:a16="http://schemas.microsoft.com/office/drawing/2014/main" id="{DD24B8DD-5B7A-EC2F-6195-1560A41BCA60}"/>
                  </a:ext>
                </a:extLst>
              </p:cNvPr>
              <p:cNvSpPr/>
              <p:nvPr/>
            </p:nvSpPr>
            <p:spPr>
              <a:xfrm>
                <a:off x="2873374" y="1676603"/>
                <a:ext cx="3121093" cy="207336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5570A5E3-8B6C-AA43-122A-0CB026E5A90A}"/>
                  </a:ext>
                </a:extLst>
              </p:cNvPr>
              <p:cNvSpPr txBox="1"/>
              <p:nvPr/>
            </p:nvSpPr>
            <p:spPr>
              <a:xfrm>
                <a:off x="3082519" y="1913935"/>
                <a:ext cx="2702801" cy="369332"/>
              </a:xfrm>
              <a:prstGeom prst="rect">
                <a:avLst/>
              </a:prstGeom>
              <a:noFill/>
            </p:spPr>
            <p:txBody>
              <a:bodyPr wrap="square">
                <a:spAutoFit/>
              </a:bodyPr>
              <a:lstStyle/>
              <a:p>
                <a:r>
                  <a:rPr lang="pt-BR" b="1" dirty="0"/>
                  <a:t>Interpretam</a:t>
                </a:r>
              </a:p>
            </p:txBody>
          </p:sp>
          <p:sp>
            <p:nvSpPr>
              <p:cNvPr id="14" name="CaixaDeTexto 13">
                <a:extLst>
                  <a:ext uri="{FF2B5EF4-FFF2-40B4-BE49-F238E27FC236}">
                    <a16:creationId xmlns:a16="http://schemas.microsoft.com/office/drawing/2014/main" id="{C6310311-028F-726F-3382-77AE1885DF09}"/>
                  </a:ext>
                </a:extLst>
              </p:cNvPr>
              <p:cNvSpPr txBox="1"/>
              <p:nvPr/>
            </p:nvSpPr>
            <p:spPr>
              <a:xfrm>
                <a:off x="3082519" y="2630438"/>
                <a:ext cx="2702801" cy="830997"/>
              </a:xfrm>
              <a:prstGeom prst="rect">
                <a:avLst/>
              </a:prstGeom>
              <a:noFill/>
            </p:spPr>
            <p:txBody>
              <a:bodyPr wrap="square">
                <a:spAutoFit/>
              </a:bodyPr>
              <a:lstStyle/>
              <a:p>
                <a:r>
                  <a:rPr lang="pt-BR" sz="1600" dirty="0">
                    <a:solidFill>
                      <a:schemeClr val="bg2">
                        <a:lumMod val="25000"/>
                      </a:schemeClr>
                    </a:solidFill>
                    <a:effectLst/>
                  </a:rPr>
                  <a:t>O que fazer (qual a operação – no exemplo anterior, a operação era SOMAR).</a:t>
                </a:r>
                <a:endParaRPr lang="pt-BR" sz="1600" dirty="0">
                  <a:solidFill>
                    <a:schemeClr val="bg2">
                      <a:lumMod val="25000"/>
                    </a:schemeClr>
                  </a:solidFill>
                </a:endParaRPr>
              </a:p>
            </p:txBody>
          </p:sp>
        </p:grpSp>
        <p:grpSp>
          <p:nvGrpSpPr>
            <p:cNvPr id="8" name="Agrupar 7">
              <a:extLst>
                <a:ext uri="{FF2B5EF4-FFF2-40B4-BE49-F238E27FC236}">
                  <a16:creationId xmlns:a16="http://schemas.microsoft.com/office/drawing/2014/main" id="{957D93FC-7062-C1DF-76F2-1E6D92390EF5}"/>
                </a:ext>
              </a:extLst>
            </p:cNvPr>
            <p:cNvGrpSpPr/>
            <p:nvPr/>
          </p:nvGrpSpPr>
          <p:grpSpPr>
            <a:xfrm>
              <a:off x="6389653" y="1676603"/>
              <a:ext cx="3121093" cy="2073361"/>
              <a:chOff x="6389653" y="1676603"/>
              <a:chExt cx="3121093" cy="2073361"/>
            </a:xfrm>
          </p:grpSpPr>
          <p:sp>
            <p:nvSpPr>
              <p:cNvPr id="9" name="Retângulo: Cantos Arredondados 8">
                <a:extLst>
                  <a:ext uri="{FF2B5EF4-FFF2-40B4-BE49-F238E27FC236}">
                    <a16:creationId xmlns:a16="http://schemas.microsoft.com/office/drawing/2014/main" id="{3B7504D5-E839-ABEB-CE17-5C74F2AC4154}"/>
                  </a:ext>
                </a:extLst>
              </p:cNvPr>
              <p:cNvSpPr/>
              <p:nvPr/>
            </p:nvSpPr>
            <p:spPr>
              <a:xfrm>
                <a:off x="6389653" y="1676603"/>
                <a:ext cx="3121093" cy="207336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29A66B51-3ED6-3724-62D6-FBC948CC91DD}"/>
                  </a:ext>
                </a:extLst>
              </p:cNvPr>
              <p:cNvSpPr txBox="1"/>
              <p:nvPr/>
            </p:nvSpPr>
            <p:spPr>
              <a:xfrm>
                <a:off x="6598799" y="1915473"/>
                <a:ext cx="2702801" cy="369332"/>
              </a:xfrm>
              <a:prstGeom prst="rect">
                <a:avLst/>
              </a:prstGeom>
              <a:noFill/>
            </p:spPr>
            <p:txBody>
              <a:bodyPr wrap="square">
                <a:spAutoFit/>
              </a:bodyPr>
              <a:lstStyle/>
              <a:p>
                <a:r>
                  <a:rPr lang="pt-BR" b="1" dirty="0">
                    <a:effectLst/>
                  </a:rPr>
                  <a:t>Executam</a:t>
                </a:r>
                <a:endParaRPr lang="pt-BR" b="1" dirty="0"/>
              </a:p>
            </p:txBody>
          </p:sp>
          <p:sp>
            <p:nvSpPr>
              <p:cNvPr id="11" name="CaixaDeTexto 10">
                <a:extLst>
                  <a:ext uri="{FF2B5EF4-FFF2-40B4-BE49-F238E27FC236}">
                    <a16:creationId xmlns:a16="http://schemas.microsoft.com/office/drawing/2014/main" id="{BE1945B5-B1A6-E2D9-D310-BBEEFFA14DC4}"/>
                  </a:ext>
                </a:extLst>
              </p:cNvPr>
              <p:cNvSpPr txBox="1"/>
              <p:nvPr/>
            </p:nvSpPr>
            <p:spPr>
              <a:xfrm>
                <a:off x="6598799" y="2631976"/>
                <a:ext cx="2702801" cy="830997"/>
              </a:xfrm>
              <a:prstGeom prst="rect">
                <a:avLst/>
              </a:prstGeom>
              <a:noFill/>
            </p:spPr>
            <p:txBody>
              <a:bodyPr wrap="square">
                <a:spAutoFit/>
              </a:bodyPr>
              <a:lstStyle/>
              <a:p>
                <a:r>
                  <a:rPr lang="pt-BR" sz="1600" dirty="0">
                    <a:solidFill>
                      <a:schemeClr val="bg2">
                        <a:lumMod val="25000"/>
                      </a:schemeClr>
                    </a:solidFill>
                    <a:effectLst/>
                  </a:rPr>
                  <a:t>A operação (como fazer– algoritmo para completar a operação propriamente dita).</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9676872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Organização de um sistema de computação</a:t>
            </a:r>
          </a:p>
        </p:txBody>
      </p:sp>
      <p:sp>
        <p:nvSpPr>
          <p:cNvPr id="2" name="Espaço Reservado para Texto 1">
            <a:extLst>
              <a:ext uri="{FF2B5EF4-FFF2-40B4-BE49-F238E27FC236}">
                <a16:creationId xmlns:a16="http://schemas.microsoft.com/office/drawing/2014/main" id="{33AA31FE-8AF7-1389-5B93-E388E1FED8D9}"/>
              </a:ext>
            </a:extLst>
          </p:cNvPr>
          <p:cNvSpPr>
            <a:spLocks noGrp="1"/>
          </p:cNvSpPr>
          <p:nvPr>
            <p:ph type="body" sz="quarter" idx="11"/>
          </p:nvPr>
        </p:nvSpPr>
        <p:spPr>
          <a:xfrm>
            <a:off x="1038223" y="1320710"/>
            <a:ext cx="10153650" cy="857250"/>
          </a:xfrm>
        </p:spPr>
        <p:txBody>
          <a:bodyPr/>
          <a:lstStyle/>
          <a:p>
            <a:r>
              <a:rPr lang="pt-BR" dirty="0"/>
              <a:t>Processadores</a:t>
            </a:r>
          </a:p>
        </p:txBody>
      </p:sp>
      <p:sp>
        <p:nvSpPr>
          <p:cNvPr id="5" name="CaixaDeTexto 4">
            <a:extLst>
              <a:ext uri="{FF2B5EF4-FFF2-40B4-BE49-F238E27FC236}">
                <a16:creationId xmlns:a16="http://schemas.microsoft.com/office/drawing/2014/main" id="{CA7C370D-D332-D2C0-B4BC-2BA290E52A92}"/>
              </a:ext>
            </a:extLst>
          </p:cNvPr>
          <p:cNvSpPr txBox="1"/>
          <p:nvPr/>
        </p:nvSpPr>
        <p:spPr>
          <a:xfrm>
            <a:off x="1038223" y="2177960"/>
            <a:ext cx="9916104" cy="1200329"/>
          </a:xfrm>
          <a:prstGeom prst="rect">
            <a:avLst/>
          </a:prstGeom>
          <a:noFill/>
        </p:spPr>
        <p:txBody>
          <a:bodyPr wrap="square">
            <a:spAutoFit/>
          </a:bodyPr>
          <a:lstStyle/>
          <a:p>
            <a:r>
              <a:rPr lang="pt-BR" b="0" i="0" dirty="0">
                <a:solidFill>
                  <a:schemeClr val="bg2">
                    <a:lumMod val="25000"/>
                  </a:schemeClr>
                </a:solidFill>
                <a:effectLst/>
                <a:latin typeface="+mj-lt"/>
              </a:rPr>
              <a:t>Uma instrução de máquina consiste no conjunto de bits que identifica uma determinada operação primitiva a ser realizada diretamente pelo hardware, por exemplo, 1001 00111 00001.</a:t>
            </a:r>
          </a:p>
          <a:p>
            <a:endParaRPr lang="pt-BR" dirty="0">
              <a:solidFill>
                <a:schemeClr val="bg2">
                  <a:lumMod val="25000"/>
                </a:schemeClr>
              </a:solidFill>
              <a:latin typeface="+mj-lt"/>
            </a:endParaRPr>
          </a:p>
          <a:p>
            <a:r>
              <a:rPr lang="pt-BR" dirty="0">
                <a:solidFill>
                  <a:schemeClr val="bg2">
                    <a:lumMod val="25000"/>
                  </a:schemeClr>
                </a:solidFill>
                <a:latin typeface="+mj-lt"/>
              </a:rPr>
              <a:t>Podemos citar como exemplos de operações primitivas:</a:t>
            </a:r>
          </a:p>
        </p:txBody>
      </p:sp>
      <p:sp>
        <p:nvSpPr>
          <p:cNvPr id="15" name="CaixaDeTexto 14">
            <a:extLst>
              <a:ext uri="{FF2B5EF4-FFF2-40B4-BE49-F238E27FC236}">
                <a16:creationId xmlns:a16="http://schemas.microsoft.com/office/drawing/2014/main" id="{223C8C2B-17DC-884F-6C58-3BA730298CC5}"/>
              </a:ext>
            </a:extLst>
          </p:cNvPr>
          <p:cNvSpPr txBox="1"/>
          <p:nvPr/>
        </p:nvSpPr>
        <p:spPr>
          <a:xfrm>
            <a:off x="1038223" y="3842861"/>
            <a:ext cx="7721600" cy="212686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pt-BR" b="0" i="0" dirty="0">
                <a:solidFill>
                  <a:schemeClr val="bg2">
                    <a:lumMod val="25000"/>
                  </a:schemeClr>
                </a:solidFill>
                <a:effectLst/>
                <a:latin typeface="+mj-lt"/>
              </a:rPr>
              <a:t>Operações aritméticas– Somar, subtrair, multiplicar e dividir;</a:t>
            </a:r>
          </a:p>
          <a:p>
            <a:pPr marL="285750" indent="-285750" algn="l">
              <a:lnSpc>
                <a:spcPct val="150000"/>
              </a:lnSpc>
              <a:buFont typeface="Arial" panose="020B0604020202020204" pitchFamily="34" charset="0"/>
              <a:buChar char="•"/>
            </a:pPr>
            <a:r>
              <a:rPr lang="pt-BR" b="0" i="0" dirty="0">
                <a:solidFill>
                  <a:schemeClr val="bg2">
                    <a:lumMod val="25000"/>
                  </a:schemeClr>
                </a:solidFill>
                <a:effectLst/>
                <a:latin typeface="+mj-lt"/>
              </a:rPr>
              <a:t>Operações lógicas– AND, OR, XOR;</a:t>
            </a:r>
          </a:p>
          <a:p>
            <a:pPr marL="285750" indent="-285750" algn="l">
              <a:lnSpc>
                <a:spcPct val="150000"/>
              </a:lnSpc>
              <a:buFont typeface="Arial" panose="020B0604020202020204" pitchFamily="34" charset="0"/>
              <a:buChar char="•"/>
            </a:pPr>
            <a:r>
              <a:rPr lang="pt-BR" b="0" i="0" dirty="0">
                <a:solidFill>
                  <a:schemeClr val="bg2">
                    <a:lumMod val="25000"/>
                  </a:schemeClr>
                </a:solidFill>
                <a:effectLst/>
                <a:latin typeface="+mj-lt"/>
              </a:rPr>
              <a:t>Operações de entrada e saída de dados;</a:t>
            </a:r>
          </a:p>
          <a:p>
            <a:pPr marL="285750" indent="-285750" algn="l">
              <a:lnSpc>
                <a:spcPct val="150000"/>
              </a:lnSpc>
              <a:buFont typeface="Arial" panose="020B0604020202020204" pitchFamily="34" charset="0"/>
              <a:buChar char="•"/>
            </a:pPr>
            <a:r>
              <a:rPr lang="pt-BR" b="0" i="0" dirty="0">
                <a:solidFill>
                  <a:schemeClr val="bg2">
                    <a:lumMod val="25000"/>
                  </a:schemeClr>
                </a:solidFill>
                <a:effectLst/>
                <a:latin typeface="+mj-lt"/>
              </a:rPr>
              <a:t>Operações de desvio de controle;</a:t>
            </a:r>
          </a:p>
          <a:p>
            <a:pPr marL="285750" indent="-285750" algn="l">
              <a:lnSpc>
                <a:spcPct val="150000"/>
              </a:lnSpc>
              <a:buFont typeface="Arial" panose="020B0604020202020204" pitchFamily="34" charset="0"/>
              <a:buChar char="•"/>
            </a:pPr>
            <a:r>
              <a:rPr lang="pt-BR" b="0" i="0" dirty="0">
                <a:solidFill>
                  <a:schemeClr val="bg2">
                    <a:lumMod val="25000"/>
                  </a:schemeClr>
                </a:solidFill>
                <a:effectLst/>
                <a:latin typeface="+mj-lt"/>
              </a:rPr>
              <a:t>Operações de movimentação de dados.</a:t>
            </a:r>
          </a:p>
        </p:txBody>
      </p:sp>
    </p:spTree>
    <p:extLst>
      <p:ext uri="{BB962C8B-B14F-4D97-AF65-F5344CB8AC3E}">
        <p14:creationId xmlns:p14="http://schemas.microsoft.com/office/powerpoint/2010/main" val="11012626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Organização de um sistema de computação</a:t>
            </a:r>
          </a:p>
        </p:txBody>
      </p:sp>
      <p:sp>
        <p:nvSpPr>
          <p:cNvPr id="2" name="Espaço Reservado para Texto 1">
            <a:extLst>
              <a:ext uri="{FF2B5EF4-FFF2-40B4-BE49-F238E27FC236}">
                <a16:creationId xmlns:a16="http://schemas.microsoft.com/office/drawing/2014/main" id="{33AA31FE-8AF7-1389-5B93-E388E1FED8D9}"/>
              </a:ext>
            </a:extLst>
          </p:cNvPr>
          <p:cNvSpPr>
            <a:spLocks noGrp="1"/>
          </p:cNvSpPr>
          <p:nvPr>
            <p:ph type="body" sz="quarter" idx="11"/>
          </p:nvPr>
        </p:nvSpPr>
        <p:spPr>
          <a:xfrm>
            <a:off x="1038223" y="1320710"/>
            <a:ext cx="10153650" cy="857250"/>
          </a:xfrm>
        </p:spPr>
        <p:txBody>
          <a:bodyPr/>
          <a:lstStyle/>
          <a:p>
            <a:r>
              <a:rPr lang="pt-BR" dirty="0"/>
              <a:t>Ciclo de instruções</a:t>
            </a:r>
          </a:p>
        </p:txBody>
      </p:sp>
      <p:grpSp>
        <p:nvGrpSpPr>
          <p:cNvPr id="3" name="Agrupar 2">
            <a:extLst>
              <a:ext uri="{FF2B5EF4-FFF2-40B4-BE49-F238E27FC236}">
                <a16:creationId xmlns:a16="http://schemas.microsoft.com/office/drawing/2014/main" id="{D657C9C5-CF8C-843C-360C-51C01A70703A}"/>
              </a:ext>
            </a:extLst>
          </p:cNvPr>
          <p:cNvGrpSpPr/>
          <p:nvPr/>
        </p:nvGrpSpPr>
        <p:grpSpPr>
          <a:xfrm>
            <a:off x="2081154" y="2312988"/>
            <a:ext cx="7789545" cy="3467442"/>
            <a:chOff x="2201227" y="1749894"/>
            <a:chExt cx="7789545" cy="3467442"/>
          </a:xfrm>
        </p:grpSpPr>
        <p:sp>
          <p:nvSpPr>
            <p:cNvPr id="4" name="Retângulo: Cantos Arredondados 3">
              <a:extLst>
                <a:ext uri="{FF2B5EF4-FFF2-40B4-BE49-F238E27FC236}">
                  <a16:creationId xmlns:a16="http://schemas.microsoft.com/office/drawing/2014/main" id="{756A5EDE-2D86-CC6A-C498-0BD6B1494149}"/>
                </a:ext>
              </a:extLst>
            </p:cNvPr>
            <p:cNvSpPr/>
            <p:nvPr/>
          </p:nvSpPr>
          <p:spPr>
            <a:xfrm>
              <a:off x="2201227" y="1749894"/>
              <a:ext cx="7789545" cy="34674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E6432638-B8AD-AD00-C7FC-B02CD596F1B2}"/>
                </a:ext>
              </a:extLst>
            </p:cNvPr>
            <p:cNvSpPr txBox="1"/>
            <p:nvPr/>
          </p:nvSpPr>
          <p:spPr>
            <a:xfrm>
              <a:off x="2382989" y="2076956"/>
              <a:ext cx="3121092" cy="369332"/>
            </a:xfrm>
            <a:prstGeom prst="rect">
              <a:avLst/>
            </a:prstGeom>
            <a:noFill/>
          </p:spPr>
          <p:txBody>
            <a:bodyPr wrap="square">
              <a:spAutoFit/>
            </a:bodyPr>
            <a:lstStyle/>
            <a:p>
              <a:r>
                <a:rPr lang="pt-BR" b="1" dirty="0">
                  <a:effectLst/>
                </a:rPr>
                <a:t>Conjunto de instruções</a:t>
              </a:r>
              <a:endParaRPr lang="pt-BR" b="1" dirty="0"/>
            </a:p>
          </p:txBody>
        </p:sp>
        <p:sp>
          <p:nvSpPr>
            <p:cNvPr id="8" name="CaixaDeTexto 7">
              <a:extLst>
                <a:ext uri="{FF2B5EF4-FFF2-40B4-BE49-F238E27FC236}">
                  <a16:creationId xmlns:a16="http://schemas.microsoft.com/office/drawing/2014/main" id="{934ECD97-52E0-F535-ACAE-AAD518C3E865}"/>
                </a:ext>
              </a:extLst>
            </p:cNvPr>
            <p:cNvSpPr txBox="1"/>
            <p:nvPr/>
          </p:nvSpPr>
          <p:spPr>
            <a:xfrm>
              <a:off x="2382988" y="2793459"/>
              <a:ext cx="3121093" cy="1569660"/>
            </a:xfrm>
            <a:prstGeom prst="rect">
              <a:avLst/>
            </a:prstGeom>
            <a:noFill/>
          </p:spPr>
          <p:txBody>
            <a:bodyPr wrap="square">
              <a:spAutoFit/>
            </a:bodyPr>
            <a:lstStyle/>
            <a:p>
              <a:r>
                <a:rPr lang="pt-BR" sz="1600" dirty="0">
                  <a:solidFill>
                    <a:schemeClr val="bg2">
                      <a:lumMod val="25000"/>
                    </a:schemeClr>
                  </a:solidFill>
                </a:rPr>
                <a:t>S</a:t>
              </a:r>
              <a:r>
                <a:rPr lang="pt-BR" sz="1600" dirty="0">
                  <a:solidFill>
                    <a:schemeClr val="bg2">
                      <a:lumMod val="25000"/>
                    </a:schemeClr>
                  </a:solidFill>
                  <a:effectLst/>
                </a:rPr>
                <a:t>ão todas as possíveis instruções que podem ser interpretadas e executadas por um processador. Por exemplo, o Intel 8080 tinha 78 instruções de máquina, o Pentium 4 tinha 247;</a:t>
              </a:r>
            </a:p>
          </p:txBody>
        </p:sp>
        <p:sp>
          <p:nvSpPr>
            <p:cNvPr id="9" name="CaixaDeTexto 8">
              <a:extLst>
                <a:ext uri="{FF2B5EF4-FFF2-40B4-BE49-F238E27FC236}">
                  <a16:creationId xmlns:a16="http://schemas.microsoft.com/office/drawing/2014/main" id="{0761B146-53AD-70CF-483B-2486B43E2927}"/>
                </a:ext>
              </a:extLst>
            </p:cNvPr>
            <p:cNvSpPr txBox="1"/>
            <p:nvPr/>
          </p:nvSpPr>
          <p:spPr>
            <a:xfrm>
              <a:off x="6633275" y="2076956"/>
              <a:ext cx="3121092" cy="369332"/>
            </a:xfrm>
            <a:prstGeom prst="rect">
              <a:avLst/>
            </a:prstGeom>
            <a:noFill/>
          </p:spPr>
          <p:txBody>
            <a:bodyPr wrap="square">
              <a:spAutoFit/>
            </a:bodyPr>
            <a:lstStyle/>
            <a:p>
              <a:r>
                <a:rPr lang="pt-BR" b="1" dirty="0">
                  <a:effectLst/>
                </a:rPr>
                <a:t>Ciclo de instruções</a:t>
              </a:r>
              <a:endParaRPr lang="pt-BR" b="1" dirty="0"/>
            </a:p>
          </p:txBody>
        </p:sp>
        <p:sp>
          <p:nvSpPr>
            <p:cNvPr id="10" name="CaixaDeTexto 9">
              <a:extLst>
                <a:ext uri="{FF2B5EF4-FFF2-40B4-BE49-F238E27FC236}">
                  <a16:creationId xmlns:a16="http://schemas.microsoft.com/office/drawing/2014/main" id="{9F8BB297-1D4B-E669-A2BA-480D207072B3}"/>
                </a:ext>
              </a:extLst>
            </p:cNvPr>
            <p:cNvSpPr txBox="1"/>
            <p:nvPr/>
          </p:nvSpPr>
          <p:spPr>
            <a:xfrm>
              <a:off x="6633274" y="2793459"/>
              <a:ext cx="3121093" cy="1077218"/>
            </a:xfrm>
            <a:prstGeom prst="rect">
              <a:avLst/>
            </a:prstGeom>
            <a:noFill/>
          </p:spPr>
          <p:txBody>
            <a:bodyPr wrap="square">
              <a:spAutoFit/>
            </a:bodyPr>
            <a:lstStyle/>
            <a:p>
              <a:r>
                <a:rPr lang="pt-BR" sz="1600" dirty="0">
                  <a:solidFill>
                    <a:schemeClr val="bg2">
                      <a:lumMod val="25000"/>
                    </a:schemeClr>
                  </a:solidFill>
                  <a:effectLst/>
                </a:rPr>
                <a:t>É um conjunto de instruções de máquina sequencialmente organizadas para a execução de um programa.</a:t>
              </a:r>
            </a:p>
          </p:txBody>
        </p:sp>
        <p:grpSp>
          <p:nvGrpSpPr>
            <p:cNvPr id="11" name="Agrupar 10">
              <a:extLst>
                <a:ext uri="{FF2B5EF4-FFF2-40B4-BE49-F238E27FC236}">
                  <a16:creationId xmlns:a16="http://schemas.microsoft.com/office/drawing/2014/main" id="{C834E291-92D4-805D-6E69-DE5C725BE761}"/>
                </a:ext>
              </a:extLst>
            </p:cNvPr>
            <p:cNvGrpSpPr/>
            <p:nvPr/>
          </p:nvGrpSpPr>
          <p:grpSpPr>
            <a:xfrm>
              <a:off x="5882639" y="1951527"/>
              <a:ext cx="371475" cy="3122933"/>
              <a:chOff x="5882639" y="1951527"/>
              <a:chExt cx="371475" cy="3122933"/>
            </a:xfrm>
          </p:grpSpPr>
          <p:cxnSp>
            <p:nvCxnSpPr>
              <p:cNvPr id="12" name="Conector reto 11">
                <a:extLst>
                  <a:ext uri="{FF2B5EF4-FFF2-40B4-BE49-F238E27FC236}">
                    <a16:creationId xmlns:a16="http://schemas.microsoft.com/office/drawing/2014/main" id="{711967FA-87B2-8559-3F9A-FA33832E7340}"/>
                  </a:ext>
                </a:extLst>
              </p:cNvPr>
              <p:cNvCxnSpPr>
                <a:cxnSpLocks/>
              </p:cNvCxnSpPr>
              <p:nvPr/>
            </p:nvCxnSpPr>
            <p:spPr>
              <a:xfrm>
                <a:off x="6068377" y="1951527"/>
                <a:ext cx="0" cy="3122933"/>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D156C745-8C45-EAD5-52A5-E5E403B3B25C}"/>
                  </a:ext>
                </a:extLst>
              </p:cNvPr>
              <p:cNvSpPr/>
              <p:nvPr/>
            </p:nvSpPr>
            <p:spPr>
              <a:xfrm>
                <a:off x="5882639" y="3327256"/>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Sinal de Multiplicação 13">
                <a:extLst>
                  <a:ext uri="{FF2B5EF4-FFF2-40B4-BE49-F238E27FC236}">
                    <a16:creationId xmlns:a16="http://schemas.microsoft.com/office/drawing/2014/main" id="{C365691B-DE99-BBB8-C7DA-408D785BE959}"/>
                  </a:ext>
                </a:extLst>
              </p:cNvPr>
              <p:cNvSpPr/>
              <p:nvPr/>
            </p:nvSpPr>
            <p:spPr>
              <a:xfrm>
                <a:off x="5954553" y="3399170"/>
                <a:ext cx="227646" cy="227646"/>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grpSp>
      </p:grpSp>
    </p:spTree>
    <p:extLst>
      <p:ext uri="{BB962C8B-B14F-4D97-AF65-F5344CB8AC3E}">
        <p14:creationId xmlns:p14="http://schemas.microsoft.com/office/powerpoint/2010/main" val="20666903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Organização de um sistema de computação</a:t>
            </a:r>
          </a:p>
        </p:txBody>
      </p:sp>
      <p:sp>
        <p:nvSpPr>
          <p:cNvPr id="2" name="Espaço Reservado para Texto 1">
            <a:extLst>
              <a:ext uri="{FF2B5EF4-FFF2-40B4-BE49-F238E27FC236}">
                <a16:creationId xmlns:a16="http://schemas.microsoft.com/office/drawing/2014/main" id="{33AA31FE-8AF7-1389-5B93-E388E1FED8D9}"/>
              </a:ext>
            </a:extLst>
          </p:cNvPr>
          <p:cNvSpPr>
            <a:spLocks noGrp="1"/>
          </p:cNvSpPr>
          <p:nvPr>
            <p:ph type="body" sz="quarter" idx="11"/>
          </p:nvPr>
        </p:nvSpPr>
        <p:spPr>
          <a:xfrm>
            <a:off x="1038223" y="1320710"/>
            <a:ext cx="10153650" cy="857250"/>
          </a:xfrm>
        </p:spPr>
        <p:txBody>
          <a:bodyPr/>
          <a:lstStyle/>
          <a:p>
            <a:r>
              <a:rPr lang="pt-BR" dirty="0"/>
              <a:t>Ciclo de instruções</a:t>
            </a:r>
          </a:p>
        </p:txBody>
      </p:sp>
      <p:pic>
        <p:nvPicPr>
          <p:cNvPr id="15" name="Imagem 14" descr="Diagrama&#10;&#10;Descrição gerada automaticamente">
            <a:extLst>
              <a:ext uri="{FF2B5EF4-FFF2-40B4-BE49-F238E27FC236}">
                <a16:creationId xmlns:a16="http://schemas.microsoft.com/office/drawing/2014/main" id="{D643DF15-EC88-51AB-408F-41D44868766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79313" y="1749335"/>
            <a:ext cx="2411013" cy="4558135"/>
          </a:xfrm>
          <a:prstGeom prst="rect">
            <a:avLst/>
          </a:prstGeom>
        </p:spPr>
      </p:pic>
    </p:spTree>
    <p:extLst>
      <p:ext uri="{BB962C8B-B14F-4D97-AF65-F5344CB8AC3E}">
        <p14:creationId xmlns:p14="http://schemas.microsoft.com/office/powerpoint/2010/main" val="3766135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Desenvolvimento do computador em quatro gerações</a:t>
            </a:r>
          </a:p>
        </p:txBody>
      </p:sp>
      <p:sp>
        <p:nvSpPr>
          <p:cNvPr id="8" name="Espaço Reservado para Texto 7">
            <a:extLst>
              <a:ext uri="{FF2B5EF4-FFF2-40B4-BE49-F238E27FC236}">
                <a16:creationId xmlns:a16="http://schemas.microsoft.com/office/drawing/2014/main" id="{81389501-DE01-0134-AD30-9E5276D8F71A}"/>
              </a:ext>
            </a:extLst>
          </p:cNvPr>
          <p:cNvSpPr>
            <a:spLocks noGrp="1"/>
          </p:cNvSpPr>
          <p:nvPr>
            <p:ph type="body" sz="quarter" idx="11"/>
          </p:nvPr>
        </p:nvSpPr>
        <p:spPr>
          <a:xfrm>
            <a:off x="1019175" y="1227391"/>
            <a:ext cx="10153650" cy="857250"/>
          </a:xfrm>
        </p:spPr>
        <p:txBody>
          <a:bodyPr/>
          <a:lstStyle/>
          <a:p>
            <a:r>
              <a:rPr lang="pt-BR" dirty="0"/>
              <a:t>Terceira geração: circuitos integrados</a:t>
            </a:r>
          </a:p>
        </p:txBody>
      </p:sp>
      <p:sp>
        <p:nvSpPr>
          <p:cNvPr id="3" name="CaixaDeTexto 2">
            <a:extLst>
              <a:ext uri="{FF2B5EF4-FFF2-40B4-BE49-F238E27FC236}">
                <a16:creationId xmlns:a16="http://schemas.microsoft.com/office/drawing/2014/main" id="{C3F096E0-39B7-57EC-CCA4-BDDA56546EB2}"/>
              </a:ext>
            </a:extLst>
          </p:cNvPr>
          <p:cNvSpPr txBox="1"/>
          <p:nvPr/>
        </p:nvSpPr>
        <p:spPr>
          <a:xfrm>
            <a:off x="1019175" y="1837866"/>
            <a:ext cx="9596405" cy="646331"/>
          </a:xfrm>
          <a:prstGeom prst="rect">
            <a:avLst/>
          </a:prstGeom>
          <a:noFill/>
        </p:spPr>
        <p:txBody>
          <a:bodyPr wrap="square">
            <a:spAutoFit/>
          </a:bodyPr>
          <a:lstStyle/>
          <a:p>
            <a:pPr algn="l"/>
            <a:r>
              <a:rPr lang="pt-BR" b="0" i="0" dirty="0">
                <a:solidFill>
                  <a:schemeClr val="bg2">
                    <a:lumMod val="25000"/>
                  </a:schemeClr>
                </a:solidFill>
                <a:effectLst/>
                <a:latin typeface="+mj-lt"/>
              </a:rPr>
              <a:t>Em 1970, houve a eclosão dos computadores pessoais. Duas famosas empresas do setor, aliás, surgiram nesse período:</a:t>
            </a:r>
          </a:p>
        </p:txBody>
      </p:sp>
      <p:grpSp>
        <p:nvGrpSpPr>
          <p:cNvPr id="2" name="Agrupar 1">
            <a:extLst>
              <a:ext uri="{FF2B5EF4-FFF2-40B4-BE49-F238E27FC236}">
                <a16:creationId xmlns:a16="http://schemas.microsoft.com/office/drawing/2014/main" id="{02C16E99-67C7-2157-3290-57D2EE10C2FF}"/>
              </a:ext>
            </a:extLst>
          </p:cNvPr>
          <p:cNvGrpSpPr/>
          <p:nvPr/>
        </p:nvGrpSpPr>
        <p:grpSpPr>
          <a:xfrm>
            <a:off x="2835858" y="2684532"/>
            <a:ext cx="6520283" cy="3589268"/>
            <a:chOff x="2839236" y="1625991"/>
            <a:chExt cx="6520283" cy="3589268"/>
          </a:xfrm>
        </p:grpSpPr>
        <p:grpSp>
          <p:nvGrpSpPr>
            <p:cNvPr id="4" name="Agrupar 3">
              <a:extLst>
                <a:ext uri="{FF2B5EF4-FFF2-40B4-BE49-F238E27FC236}">
                  <a16:creationId xmlns:a16="http://schemas.microsoft.com/office/drawing/2014/main" id="{D645F386-133D-1D63-3023-34CB3949DD0A}"/>
                </a:ext>
              </a:extLst>
            </p:cNvPr>
            <p:cNvGrpSpPr/>
            <p:nvPr/>
          </p:nvGrpSpPr>
          <p:grpSpPr>
            <a:xfrm>
              <a:off x="2839236" y="1625991"/>
              <a:ext cx="3121093" cy="3589268"/>
              <a:chOff x="2661436" y="1594241"/>
              <a:chExt cx="3121093" cy="3589268"/>
            </a:xfrm>
          </p:grpSpPr>
          <p:sp>
            <p:nvSpPr>
              <p:cNvPr id="13" name="Retângulo: Cantos Arredondados 12">
                <a:extLst>
                  <a:ext uri="{FF2B5EF4-FFF2-40B4-BE49-F238E27FC236}">
                    <a16:creationId xmlns:a16="http://schemas.microsoft.com/office/drawing/2014/main" id="{26B7B889-4988-467B-F04D-634234D02D80}"/>
                  </a:ext>
                </a:extLst>
              </p:cNvPr>
              <p:cNvSpPr/>
              <p:nvPr/>
            </p:nvSpPr>
            <p:spPr>
              <a:xfrm>
                <a:off x="2661436" y="2256867"/>
                <a:ext cx="3121093" cy="29266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2">
                      <a:lumMod val="25000"/>
                    </a:schemeClr>
                  </a:solidFill>
                </a:endParaRPr>
              </a:p>
            </p:txBody>
          </p:sp>
          <p:sp>
            <p:nvSpPr>
              <p:cNvPr id="14" name="CaixaDeTexto 13">
                <a:extLst>
                  <a:ext uri="{FF2B5EF4-FFF2-40B4-BE49-F238E27FC236}">
                    <a16:creationId xmlns:a16="http://schemas.microsoft.com/office/drawing/2014/main" id="{7CFB6E19-47CA-7930-32CB-7243FAC93152}"/>
                  </a:ext>
                </a:extLst>
              </p:cNvPr>
              <p:cNvSpPr txBox="1"/>
              <p:nvPr/>
            </p:nvSpPr>
            <p:spPr>
              <a:xfrm>
                <a:off x="2870581" y="3375014"/>
                <a:ext cx="2702801" cy="369332"/>
              </a:xfrm>
              <a:prstGeom prst="rect">
                <a:avLst/>
              </a:prstGeom>
              <a:noFill/>
            </p:spPr>
            <p:txBody>
              <a:bodyPr wrap="square">
                <a:spAutoFit/>
              </a:bodyPr>
              <a:lstStyle/>
              <a:p>
                <a:r>
                  <a:rPr lang="pt-BR" b="1" dirty="0">
                    <a:effectLst/>
                  </a:rPr>
                  <a:t>Microsoft Corporation</a:t>
                </a:r>
                <a:endParaRPr lang="pt-BR" b="1" dirty="0"/>
              </a:p>
            </p:txBody>
          </p:sp>
          <p:sp>
            <p:nvSpPr>
              <p:cNvPr id="15" name="CaixaDeTexto 14">
                <a:extLst>
                  <a:ext uri="{FF2B5EF4-FFF2-40B4-BE49-F238E27FC236}">
                    <a16:creationId xmlns:a16="http://schemas.microsoft.com/office/drawing/2014/main" id="{3239D5C7-A123-10F7-4520-45932960C9C7}"/>
                  </a:ext>
                </a:extLst>
              </p:cNvPr>
              <p:cNvSpPr txBox="1"/>
              <p:nvPr/>
            </p:nvSpPr>
            <p:spPr>
              <a:xfrm>
                <a:off x="2870580" y="3756652"/>
                <a:ext cx="2702801" cy="1323439"/>
              </a:xfrm>
              <a:prstGeom prst="rect">
                <a:avLst/>
              </a:prstGeom>
              <a:noFill/>
            </p:spPr>
            <p:txBody>
              <a:bodyPr wrap="square">
                <a:spAutoFit/>
              </a:bodyPr>
              <a:lstStyle/>
              <a:p>
                <a:r>
                  <a:rPr lang="pt-BR" sz="1600" dirty="0">
                    <a:solidFill>
                      <a:schemeClr val="bg2">
                        <a:lumMod val="25000"/>
                      </a:schemeClr>
                    </a:solidFill>
                    <a:effectLst/>
                  </a:rPr>
                  <a:t>Maior faturamento em software, conhecida pelo Windows e Office. Fundada em 1975 por Bill Gates e Paul Allen nos EUA.</a:t>
                </a:r>
                <a:endParaRPr lang="pt-BR" sz="1600" dirty="0">
                  <a:solidFill>
                    <a:schemeClr val="bg2">
                      <a:lumMod val="25000"/>
                    </a:schemeClr>
                  </a:solidFill>
                </a:endParaRPr>
              </a:p>
            </p:txBody>
          </p:sp>
          <p:pic>
            <p:nvPicPr>
              <p:cNvPr id="16" name="Imagem 15">
                <a:extLst>
                  <a:ext uri="{FF2B5EF4-FFF2-40B4-BE49-F238E27FC236}">
                    <a16:creationId xmlns:a16="http://schemas.microsoft.com/office/drawing/2014/main" id="{995F3055-7B4C-88A2-4DC7-A4052AB6FF2A}"/>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661436" y="1594241"/>
                <a:ext cx="3121093" cy="1560546"/>
              </a:xfrm>
              <a:prstGeom prst="rect">
                <a:avLst/>
              </a:prstGeom>
            </p:spPr>
          </p:pic>
        </p:grpSp>
        <p:grpSp>
          <p:nvGrpSpPr>
            <p:cNvPr id="6" name="Agrupar 5">
              <a:extLst>
                <a:ext uri="{FF2B5EF4-FFF2-40B4-BE49-F238E27FC236}">
                  <a16:creationId xmlns:a16="http://schemas.microsoft.com/office/drawing/2014/main" id="{CBC604EF-EBD3-F6E4-4A37-5D34032C53FB}"/>
                </a:ext>
              </a:extLst>
            </p:cNvPr>
            <p:cNvGrpSpPr/>
            <p:nvPr/>
          </p:nvGrpSpPr>
          <p:grpSpPr>
            <a:xfrm>
              <a:off x="6238426" y="1625991"/>
              <a:ext cx="3121093" cy="3589268"/>
              <a:chOff x="2661436" y="1594241"/>
              <a:chExt cx="3121093" cy="3589268"/>
            </a:xfrm>
          </p:grpSpPr>
          <p:sp>
            <p:nvSpPr>
              <p:cNvPr id="9" name="Retângulo: Cantos Arredondados 8">
                <a:extLst>
                  <a:ext uri="{FF2B5EF4-FFF2-40B4-BE49-F238E27FC236}">
                    <a16:creationId xmlns:a16="http://schemas.microsoft.com/office/drawing/2014/main" id="{4B5803E3-F7BA-D753-68BA-A6E8398F0141}"/>
                  </a:ext>
                </a:extLst>
              </p:cNvPr>
              <p:cNvSpPr/>
              <p:nvPr/>
            </p:nvSpPr>
            <p:spPr>
              <a:xfrm>
                <a:off x="2661436" y="2256867"/>
                <a:ext cx="3121093" cy="29266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2">
                      <a:lumMod val="25000"/>
                    </a:schemeClr>
                  </a:solidFill>
                </a:endParaRPr>
              </a:p>
            </p:txBody>
          </p:sp>
          <p:sp>
            <p:nvSpPr>
              <p:cNvPr id="10" name="CaixaDeTexto 9">
                <a:extLst>
                  <a:ext uri="{FF2B5EF4-FFF2-40B4-BE49-F238E27FC236}">
                    <a16:creationId xmlns:a16="http://schemas.microsoft.com/office/drawing/2014/main" id="{778C3045-724E-1B0E-D966-C4FCADF87F37}"/>
                  </a:ext>
                </a:extLst>
              </p:cNvPr>
              <p:cNvSpPr txBox="1"/>
              <p:nvPr/>
            </p:nvSpPr>
            <p:spPr>
              <a:xfrm>
                <a:off x="2870581" y="3375014"/>
                <a:ext cx="2702801" cy="369332"/>
              </a:xfrm>
              <a:prstGeom prst="rect">
                <a:avLst/>
              </a:prstGeom>
              <a:noFill/>
            </p:spPr>
            <p:txBody>
              <a:bodyPr wrap="square">
                <a:spAutoFit/>
              </a:bodyPr>
              <a:lstStyle/>
              <a:p>
                <a:r>
                  <a:rPr lang="pt-BR" b="1" dirty="0">
                    <a:effectLst/>
                  </a:rPr>
                  <a:t>Apple Inc.</a:t>
                </a:r>
                <a:endParaRPr lang="pt-BR" b="1" dirty="0"/>
              </a:p>
            </p:txBody>
          </p:sp>
          <p:sp>
            <p:nvSpPr>
              <p:cNvPr id="11" name="CaixaDeTexto 10">
                <a:extLst>
                  <a:ext uri="{FF2B5EF4-FFF2-40B4-BE49-F238E27FC236}">
                    <a16:creationId xmlns:a16="http://schemas.microsoft.com/office/drawing/2014/main" id="{1C529A33-F509-E41C-F29B-47E96A4F71E1}"/>
                  </a:ext>
                </a:extLst>
              </p:cNvPr>
              <p:cNvSpPr txBox="1"/>
              <p:nvPr/>
            </p:nvSpPr>
            <p:spPr>
              <a:xfrm>
                <a:off x="2870581" y="3762797"/>
                <a:ext cx="2801407" cy="1323439"/>
              </a:xfrm>
              <a:prstGeom prst="rect">
                <a:avLst/>
              </a:prstGeom>
              <a:noFill/>
            </p:spPr>
            <p:txBody>
              <a:bodyPr wrap="square">
                <a:spAutoFit/>
              </a:bodyPr>
              <a:lstStyle/>
              <a:p>
                <a:r>
                  <a:rPr lang="pt-BR" sz="1600" dirty="0">
                    <a:solidFill>
                      <a:schemeClr val="bg2">
                        <a:lumMod val="25000"/>
                      </a:schemeClr>
                    </a:solidFill>
                    <a:effectLst/>
                  </a:rPr>
                  <a:t>Em 1976, vendeu 200 unidades do Apple I; sucesso com o Apple II no ano seguinte. Em 1980, a Apple abriu seu capital na Bolsa de Nova York.</a:t>
                </a:r>
                <a:endParaRPr lang="pt-BR" sz="1600" dirty="0">
                  <a:solidFill>
                    <a:schemeClr val="bg2">
                      <a:lumMod val="25000"/>
                    </a:schemeClr>
                  </a:solidFill>
                </a:endParaRPr>
              </a:p>
            </p:txBody>
          </p:sp>
          <p:pic>
            <p:nvPicPr>
              <p:cNvPr id="12" name="Imagem 11">
                <a:extLst>
                  <a:ext uri="{FF2B5EF4-FFF2-40B4-BE49-F238E27FC236}">
                    <a16:creationId xmlns:a16="http://schemas.microsoft.com/office/drawing/2014/main" id="{B0522990-1113-93D6-EBC4-B47CC8ECC4F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661436" y="1594241"/>
                <a:ext cx="3121093" cy="1560546"/>
              </a:xfrm>
              <a:prstGeom prst="rect">
                <a:avLst/>
              </a:prstGeom>
            </p:spPr>
          </p:pic>
        </p:grpSp>
      </p:grpSp>
    </p:spTree>
    <p:extLst>
      <p:ext uri="{BB962C8B-B14F-4D97-AF65-F5344CB8AC3E}">
        <p14:creationId xmlns:p14="http://schemas.microsoft.com/office/powerpoint/2010/main" val="37287427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Organização de um sistema de computação</a:t>
            </a:r>
          </a:p>
        </p:txBody>
      </p:sp>
      <p:sp>
        <p:nvSpPr>
          <p:cNvPr id="2" name="Espaço Reservado para Texto 1">
            <a:extLst>
              <a:ext uri="{FF2B5EF4-FFF2-40B4-BE49-F238E27FC236}">
                <a16:creationId xmlns:a16="http://schemas.microsoft.com/office/drawing/2014/main" id="{33AA31FE-8AF7-1389-5B93-E388E1FED8D9}"/>
              </a:ext>
            </a:extLst>
          </p:cNvPr>
          <p:cNvSpPr>
            <a:spLocks noGrp="1"/>
          </p:cNvSpPr>
          <p:nvPr>
            <p:ph type="body" sz="quarter" idx="11"/>
          </p:nvPr>
        </p:nvSpPr>
        <p:spPr>
          <a:xfrm>
            <a:off x="1038223" y="1320710"/>
            <a:ext cx="10153650" cy="857250"/>
          </a:xfrm>
        </p:spPr>
        <p:txBody>
          <a:bodyPr/>
          <a:lstStyle/>
          <a:p>
            <a:r>
              <a:rPr lang="pt-BR" dirty="0"/>
              <a:t>Ciclo de instruções</a:t>
            </a:r>
          </a:p>
        </p:txBody>
      </p:sp>
      <p:sp>
        <p:nvSpPr>
          <p:cNvPr id="4" name="CaixaDeTexto 3">
            <a:extLst>
              <a:ext uri="{FF2B5EF4-FFF2-40B4-BE49-F238E27FC236}">
                <a16:creationId xmlns:a16="http://schemas.microsoft.com/office/drawing/2014/main" id="{5F2E4001-E934-7802-1400-3BC88693E6B8}"/>
              </a:ext>
            </a:extLst>
          </p:cNvPr>
          <p:cNvSpPr txBox="1"/>
          <p:nvPr/>
        </p:nvSpPr>
        <p:spPr>
          <a:xfrm>
            <a:off x="1019174" y="2037307"/>
            <a:ext cx="9436389" cy="1200329"/>
          </a:xfrm>
          <a:prstGeom prst="rect">
            <a:avLst/>
          </a:prstGeom>
          <a:noFill/>
        </p:spPr>
        <p:txBody>
          <a:bodyPr wrap="square">
            <a:spAutoFit/>
          </a:bodyPr>
          <a:lstStyle/>
          <a:p>
            <a:r>
              <a:rPr lang="pt-BR" b="0" i="0" dirty="0">
                <a:solidFill>
                  <a:schemeClr val="bg2">
                    <a:lumMod val="25000"/>
                  </a:schemeClr>
                </a:solidFill>
                <a:effectLst/>
                <a:latin typeface="+mj-lt"/>
              </a:rPr>
              <a:t>O formato básico de uma instrução de máquina é constituído de duas partes. Vamos conferir!</a:t>
            </a:r>
            <a:br>
              <a:rPr lang="pt-BR" dirty="0">
                <a:solidFill>
                  <a:schemeClr val="bg2">
                    <a:lumMod val="25000"/>
                  </a:schemeClr>
                </a:solidFill>
                <a:latin typeface="+mj-lt"/>
              </a:rPr>
            </a:br>
            <a:br>
              <a:rPr lang="pt-BR" dirty="0">
                <a:solidFill>
                  <a:schemeClr val="bg2">
                    <a:lumMod val="25000"/>
                  </a:schemeClr>
                </a:solidFill>
                <a:latin typeface="+mj-lt"/>
              </a:rPr>
            </a:br>
            <a:r>
              <a:rPr lang="pt-BR" b="1" i="0" dirty="0">
                <a:solidFill>
                  <a:schemeClr val="bg2">
                    <a:lumMod val="25000"/>
                  </a:schemeClr>
                </a:solidFill>
                <a:effectLst/>
                <a:latin typeface="+mj-lt"/>
              </a:rPr>
              <a:t>Código de operação (</a:t>
            </a:r>
            <a:r>
              <a:rPr lang="pt-BR" b="1" i="0" dirty="0" err="1">
                <a:solidFill>
                  <a:schemeClr val="bg2">
                    <a:lumMod val="25000"/>
                  </a:schemeClr>
                </a:solidFill>
                <a:effectLst/>
                <a:latin typeface="+mj-lt"/>
              </a:rPr>
              <a:t>C.Op</a:t>
            </a:r>
            <a:r>
              <a:rPr lang="pt-BR" b="1" i="0" dirty="0">
                <a:solidFill>
                  <a:schemeClr val="bg2">
                    <a:lumMod val="25000"/>
                  </a:schemeClr>
                </a:solidFill>
                <a:effectLst/>
                <a:latin typeface="+mj-lt"/>
              </a:rPr>
              <a:t>.)</a:t>
            </a:r>
            <a:r>
              <a:rPr lang="pt-BR" b="0" i="0" dirty="0">
                <a:solidFill>
                  <a:schemeClr val="bg2">
                    <a:lumMod val="25000"/>
                  </a:schemeClr>
                </a:solidFill>
                <a:effectLst/>
                <a:latin typeface="+mj-lt"/>
              </a:rPr>
              <a:t>: Identificação da operação a ser realizada.</a:t>
            </a:r>
            <a:br>
              <a:rPr lang="pt-BR" dirty="0">
                <a:solidFill>
                  <a:schemeClr val="bg2">
                    <a:lumMod val="25000"/>
                  </a:schemeClr>
                </a:solidFill>
                <a:latin typeface="+mj-lt"/>
              </a:rPr>
            </a:br>
            <a:r>
              <a:rPr lang="pt-BR" b="1" i="0" dirty="0">
                <a:solidFill>
                  <a:schemeClr val="bg2">
                    <a:lumMod val="25000"/>
                  </a:schemeClr>
                </a:solidFill>
                <a:effectLst/>
                <a:latin typeface="+mj-lt"/>
              </a:rPr>
              <a:t>Operando(s) (Op.): </a:t>
            </a:r>
            <a:r>
              <a:rPr lang="pt-BR" b="0" i="0" dirty="0">
                <a:solidFill>
                  <a:schemeClr val="bg2">
                    <a:lumMod val="25000"/>
                  </a:schemeClr>
                </a:solidFill>
                <a:effectLst/>
                <a:latin typeface="+mj-lt"/>
              </a:rPr>
              <a:t>Pode ter 1, 2 ou 3.</a:t>
            </a:r>
            <a:endParaRPr lang="pt-BR" dirty="0">
              <a:solidFill>
                <a:schemeClr val="bg2">
                  <a:lumMod val="25000"/>
                </a:schemeClr>
              </a:solidFill>
              <a:latin typeface="+mj-lt"/>
            </a:endParaRPr>
          </a:p>
        </p:txBody>
      </p:sp>
      <p:pic>
        <p:nvPicPr>
          <p:cNvPr id="6" name="Imagem 5" descr="Tabela&#10;&#10;Descrição gerada automaticamente">
            <a:extLst>
              <a:ext uri="{FF2B5EF4-FFF2-40B4-BE49-F238E27FC236}">
                <a16:creationId xmlns:a16="http://schemas.microsoft.com/office/drawing/2014/main" id="{F2F5D019-9A31-0D11-3967-DE465FB2611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20327" y="3536284"/>
            <a:ext cx="5888327" cy="2605898"/>
          </a:xfrm>
          <a:prstGeom prst="rect">
            <a:avLst/>
          </a:prstGeom>
        </p:spPr>
      </p:pic>
    </p:spTree>
    <p:extLst>
      <p:ext uri="{BB962C8B-B14F-4D97-AF65-F5344CB8AC3E}">
        <p14:creationId xmlns:p14="http://schemas.microsoft.com/office/powerpoint/2010/main" val="1271195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Tendências</a:t>
            </a:r>
          </a:p>
        </p:txBody>
      </p:sp>
      <p:sp>
        <p:nvSpPr>
          <p:cNvPr id="4" name="CaixaDeTexto 3">
            <a:extLst>
              <a:ext uri="{FF2B5EF4-FFF2-40B4-BE49-F238E27FC236}">
                <a16:creationId xmlns:a16="http://schemas.microsoft.com/office/drawing/2014/main" id="{5F2E4001-E934-7802-1400-3BC88693E6B8}"/>
              </a:ext>
            </a:extLst>
          </p:cNvPr>
          <p:cNvSpPr txBox="1"/>
          <p:nvPr/>
        </p:nvSpPr>
        <p:spPr>
          <a:xfrm>
            <a:off x="1019175" y="1297325"/>
            <a:ext cx="9436389" cy="2031325"/>
          </a:xfrm>
          <a:prstGeom prst="rect">
            <a:avLst/>
          </a:prstGeom>
          <a:noFill/>
        </p:spPr>
        <p:txBody>
          <a:bodyPr wrap="square">
            <a:spAutoFit/>
          </a:bodyPr>
          <a:lstStyle/>
          <a:p>
            <a:pPr marL="285750" indent="-285750">
              <a:buFont typeface="Arial" panose="020B0604020202020204" pitchFamily="34" charset="0"/>
              <a:buChar char="•"/>
            </a:pPr>
            <a:r>
              <a:rPr lang="pt-BR" b="0" i="0" dirty="0">
                <a:solidFill>
                  <a:schemeClr val="bg2">
                    <a:lumMod val="25000"/>
                  </a:schemeClr>
                </a:solidFill>
                <a:effectLst/>
                <a:latin typeface="+mj-lt"/>
              </a:rPr>
              <a:t>Progresso tecnológico em computação é notável desde a sua criação.</a:t>
            </a:r>
          </a:p>
          <a:p>
            <a:pPr marL="285750" indent="-285750">
              <a:buFont typeface="Arial" panose="020B0604020202020204" pitchFamily="34" charset="0"/>
              <a:buChar char="•"/>
            </a:pPr>
            <a:endParaRPr lang="pt-BR" b="0" i="0" dirty="0">
              <a:solidFill>
                <a:schemeClr val="bg2">
                  <a:lumMod val="25000"/>
                </a:schemeClr>
              </a:solidFill>
              <a:effectLst/>
              <a:latin typeface="+mj-lt"/>
            </a:endParaRPr>
          </a:p>
          <a:p>
            <a:pPr marL="285750" indent="-285750">
              <a:buFont typeface="Arial" panose="020B0604020202020204" pitchFamily="34" charset="0"/>
              <a:buChar char="•"/>
            </a:pPr>
            <a:r>
              <a:rPr lang="pt-BR" b="0" i="0" dirty="0">
                <a:solidFill>
                  <a:schemeClr val="bg2">
                    <a:lumMod val="25000"/>
                  </a:schemeClr>
                </a:solidFill>
                <a:effectLst/>
                <a:latin typeface="+mj-lt"/>
              </a:rPr>
              <a:t>Telefones celulares atuais superam desempenho de computadores de 1993.</a:t>
            </a:r>
          </a:p>
          <a:p>
            <a:pPr marL="285750" indent="-285750">
              <a:buFont typeface="Arial" panose="020B0604020202020204" pitchFamily="34" charset="0"/>
              <a:buChar char="•"/>
            </a:pPr>
            <a:endParaRPr lang="pt-BR" b="0" i="0" dirty="0">
              <a:solidFill>
                <a:schemeClr val="bg2">
                  <a:lumMod val="25000"/>
                </a:schemeClr>
              </a:solidFill>
              <a:effectLst/>
              <a:latin typeface="+mj-lt"/>
            </a:endParaRPr>
          </a:p>
          <a:p>
            <a:pPr marL="285750" indent="-285750">
              <a:buFont typeface="Arial" panose="020B0604020202020204" pitchFamily="34" charset="0"/>
              <a:buChar char="•"/>
            </a:pPr>
            <a:r>
              <a:rPr lang="pt-BR" b="0" i="0" dirty="0">
                <a:solidFill>
                  <a:schemeClr val="bg2">
                    <a:lumMod val="25000"/>
                  </a:schemeClr>
                </a:solidFill>
                <a:effectLst/>
                <a:latin typeface="+mj-lt"/>
              </a:rPr>
              <a:t>Avanços em tecnologia e design impulsionam rápido progresso.</a:t>
            </a:r>
          </a:p>
          <a:p>
            <a:pPr marL="285750" indent="-285750">
              <a:buFont typeface="Arial" panose="020B0604020202020204" pitchFamily="34" charset="0"/>
              <a:buChar char="•"/>
            </a:pPr>
            <a:endParaRPr lang="pt-BR" b="0" i="0" dirty="0">
              <a:solidFill>
                <a:schemeClr val="bg2">
                  <a:lumMod val="25000"/>
                </a:schemeClr>
              </a:solidFill>
              <a:effectLst/>
              <a:latin typeface="+mj-lt"/>
            </a:endParaRPr>
          </a:p>
          <a:p>
            <a:pPr marL="285750" indent="-285750">
              <a:buFont typeface="Arial" panose="020B0604020202020204" pitchFamily="34" charset="0"/>
              <a:buChar char="•"/>
            </a:pPr>
            <a:r>
              <a:rPr lang="pt-BR" b="0" i="0" dirty="0">
                <a:solidFill>
                  <a:schemeClr val="bg2">
                    <a:lumMod val="25000"/>
                  </a:schemeClr>
                </a:solidFill>
                <a:effectLst/>
                <a:latin typeface="+mj-lt"/>
              </a:rPr>
              <a:t>Reflexão necessária sobre conhecimentos para liderar na área de computação no futuro.</a:t>
            </a:r>
            <a:endParaRPr lang="pt-BR" dirty="0">
              <a:solidFill>
                <a:schemeClr val="bg2">
                  <a:lumMod val="25000"/>
                </a:schemeClr>
              </a:solidFill>
              <a:latin typeface="+mj-lt"/>
            </a:endParaRPr>
          </a:p>
        </p:txBody>
      </p:sp>
      <p:pic>
        <p:nvPicPr>
          <p:cNvPr id="9" name="Imagem 8" descr="Diagrama&#10;&#10;Descrição gerada automaticamente">
            <a:extLst>
              <a:ext uri="{FF2B5EF4-FFF2-40B4-BE49-F238E27FC236}">
                <a16:creationId xmlns:a16="http://schemas.microsoft.com/office/drawing/2014/main" id="{5BC173C1-4567-96E1-BC53-8C71CAC53DD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70652" y="3759293"/>
            <a:ext cx="7956839" cy="2683120"/>
          </a:xfrm>
          <a:prstGeom prst="rect">
            <a:avLst/>
          </a:prstGeom>
        </p:spPr>
      </p:pic>
    </p:spTree>
    <p:extLst>
      <p:ext uri="{BB962C8B-B14F-4D97-AF65-F5344CB8AC3E}">
        <p14:creationId xmlns:p14="http://schemas.microsoft.com/office/powerpoint/2010/main" val="19829210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Subsistemas de processamento</a:t>
            </a:r>
          </a:p>
        </p:txBody>
      </p:sp>
      <p:grpSp>
        <p:nvGrpSpPr>
          <p:cNvPr id="2" name="Agrupar 1">
            <a:extLst>
              <a:ext uri="{FF2B5EF4-FFF2-40B4-BE49-F238E27FC236}">
                <a16:creationId xmlns:a16="http://schemas.microsoft.com/office/drawing/2014/main" id="{9CDF5B3E-6CAD-DAF4-F9B6-239EF982287C}"/>
              </a:ext>
            </a:extLst>
          </p:cNvPr>
          <p:cNvGrpSpPr/>
          <p:nvPr/>
        </p:nvGrpSpPr>
        <p:grpSpPr>
          <a:xfrm>
            <a:off x="2777314" y="1676603"/>
            <a:ext cx="6637372" cy="3504793"/>
            <a:chOff x="2873374" y="1676603"/>
            <a:chExt cx="6637372" cy="3504793"/>
          </a:xfrm>
        </p:grpSpPr>
        <p:grpSp>
          <p:nvGrpSpPr>
            <p:cNvPr id="3" name="Agrupar 2">
              <a:extLst>
                <a:ext uri="{FF2B5EF4-FFF2-40B4-BE49-F238E27FC236}">
                  <a16:creationId xmlns:a16="http://schemas.microsoft.com/office/drawing/2014/main" id="{253AD9CC-600B-7D9E-7F2B-62B86DCD8A72}"/>
                </a:ext>
              </a:extLst>
            </p:cNvPr>
            <p:cNvGrpSpPr/>
            <p:nvPr/>
          </p:nvGrpSpPr>
          <p:grpSpPr>
            <a:xfrm>
              <a:off x="2873374" y="1676603"/>
              <a:ext cx="3121093" cy="3504793"/>
              <a:chOff x="2873374" y="1676603"/>
              <a:chExt cx="3121093" cy="3504793"/>
            </a:xfrm>
          </p:grpSpPr>
          <p:sp>
            <p:nvSpPr>
              <p:cNvPr id="11" name="Retângulo: Cantos Arredondados 10">
                <a:extLst>
                  <a:ext uri="{FF2B5EF4-FFF2-40B4-BE49-F238E27FC236}">
                    <a16:creationId xmlns:a16="http://schemas.microsoft.com/office/drawing/2014/main" id="{31183218-28E9-F19E-8029-F7EF7D22A28A}"/>
                  </a:ext>
                </a:extLst>
              </p:cNvPr>
              <p:cNvSpPr/>
              <p:nvPr/>
            </p:nvSpPr>
            <p:spPr>
              <a:xfrm>
                <a:off x="2873374"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309DF600-7761-30F5-7478-590FB0E4177D}"/>
                  </a:ext>
                </a:extLst>
              </p:cNvPr>
              <p:cNvSpPr txBox="1"/>
              <p:nvPr/>
            </p:nvSpPr>
            <p:spPr>
              <a:xfrm>
                <a:off x="3082519" y="1913935"/>
                <a:ext cx="2702801" cy="369332"/>
              </a:xfrm>
              <a:prstGeom prst="rect">
                <a:avLst/>
              </a:prstGeom>
              <a:noFill/>
            </p:spPr>
            <p:txBody>
              <a:bodyPr wrap="square">
                <a:spAutoFit/>
              </a:bodyPr>
              <a:lstStyle/>
              <a:p>
                <a:r>
                  <a:rPr lang="pt-BR" b="1" dirty="0"/>
                  <a:t>Função processamento</a:t>
                </a:r>
              </a:p>
            </p:txBody>
          </p:sp>
          <p:sp>
            <p:nvSpPr>
              <p:cNvPr id="13" name="CaixaDeTexto 12">
                <a:extLst>
                  <a:ext uri="{FF2B5EF4-FFF2-40B4-BE49-F238E27FC236}">
                    <a16:creationId xmlns:a16="http://schemas.microsoft.com/office/drawing/2014/main" id="{39BAC78A-7A1A-D53F-1149-9DA0217C227D}"/>
                  </a:ext>
                </a:extLst>
              </p:cNvPr>
              <p:cNvSpPr txBox="1"/>
              <p:nvPr/>
            </p:nvSpPr>
            <p:spPr>
              <a:xfrm>
                <a:off x="3082519" y="2630438"/>
                <a:ext cx="2702801" cy="584775"/>
              </a:xfrm>
              <a:prstGeom prst="rect">
                <a:avLst/>
              </a:prstGeom>
              <a:noFill/>
            </p:spPr>
            <p:txBody>
              <a:bodyPr wrap="square">
                <a:spAutoFit/>
              </a:bodyPr>
              <a:lstStyle/>
              <a:p>
                <a:r>
                  <a:rPr lang="pt-BR" sz="1600" dirty="0">
                    <a:solidFill>
                      <a:schemeClr val="bg2">
                        <a:lumMod val="25000"/>
                      </a:schemeClr>
                    </a:solidFill>
                    <a:effectLst/>
                  </a:rPr>
                  <a:t>Responsável pelo processamento dos dados.</a:t>
                </a:r>
                <a:endParaRPr lang="pt-BR" sz="1600" dirty="0">
                  <a:solidFill>
                    <a:schemeClr val="bg2">
                      <a:lumMod val="25000"/>
                    </a:schemeClr>
                  </a:solidFill>
                </a:endParaRPr>
              </a:p>
            </p:txBody>
          </p:sp>
        </p:grpSp>
        <p:grpSp>
          <p:nvGrpSpPr>
            <p:cNvPr id="5" name="Agrupar 4">
              <a:extLst>
                <a:ext uri="{FF2B5EF4-FFF2-40B4-BE49-F238E27FC236}">
                  <a16:creationId xmlns:a16="http://schemas.microsoft.com/office/drawing/2014/main" id="{9FCFA232-A2F9-71FD-2304-1B9FC4806020}"/>
                </a:ext>
              </a:extLst>
            </p:cNvPr>
            <p:cNvGrpSpPr/>
            <p:nvPr/>
          </p:nvGrpSpPr>
          <p:grpSpPr>
            <a:xfrm>
              <a:off x="6389653" y="1676603"/>
              <a:ext cx="3121093" cy="3504793"/>
              <a:chOff x="6389653" y="1676603"/>
              <a:chExt cx="3121093" cy="3504793"/>
            </a:xfrm>
          </p:grpSpPr>
          <p:sp>
            <p:nvSpPr>
              <p:cNvPr id="6" name="Retângulo: Cantos Arredondados 5">
                <a:extLst>
                  <a:ext uri="{FF2B5EF4-FFF2-40B4-BE49-F238E27FC236}">
                    <a16:creationId xmlns:a16="http://schemas.microsoft.com/office/drawing/2014/main" id="{43DD0678-72B1-9490-441E-EEF03D8FFA82}"/>
                  </a:ext>
                </a:extLst>
              </p:cNvPr>
              <p:cNvSpPr/>
              <p:nvPr/>
            </p:nvSpPr>
            <p:spPr>
              <a:xfrm>
                <a:off x="6389653"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58C945F1-025B-D1D5-D86A-0BE3664702C0}"/>
                  </a:ext>
                </a:extLst>
              </p:cNvPr>
              <p:cNvSpPr txBox="1"/>
              <p:nvPr/>
            </p:nvSpPr>
            <p:spPr>
              <a:xfrm>
                <a:off x="6598799" y="1915473"/>
                <a:ext cx="2702801" cy="369332"/>
              </a:xfrm>
              <a:prstGeom prst="rect">
                <a:avLst/>
              </a:prstGeom>
              <a:noFill/>
            </p:spPr>
            <p:txBody>
              <a:bodyPr wrap="square">
                <a:spAutoFit/>
              </a:bodyPr>
              <a:lstStyle/>
              <a:p>
                <a:r>
                  <a:rPr lang="pt-BR" b="1" dirty="0">
                    <a:effectLst/>
                  </a:rPr>
                  <a:t>Função controle</a:t>
                </a:r>
                <a:endParaRPr lang="pt-BR" b="1" dirty="0"/>
              </a:p>
            </p:txBody>
          </p:sp>
          <p:sp>
            <p:nvSpPr>
              <p:cNvPr id="10" name="CaixaDeTexto 9">
                <a:extLst>
                  <a:ext uri="{FF2B5EF4-FFF2-40B4-BE49-F238E27FC236}">
                    <a16:creationId xmlns:a16="http://schemas.microsoft.com/office/drawing/2014/main" id="{C3D2507C-117E-7060-EA71-553F2A089954}"/>
                  </a:ext>
                </a:extLst>
              </p:cNvPr>
              <p:cNvSpPr txBox="1"/>
              <p:nvPr/>
            </p:nvSpPr>
            <p:spPr>
              <a:xfrm>
                <a:off x="6598799" y="2631976"/>
                <a:ext cx="2702801" cy="1815882"/>
              </a:xfrm>
              <a:prstGeom prst="rect">
                <a:avLst/>
              </a:prstGeom>
              <a:noFill/>
            </p:spPr>
            <p:txBody>
              <a:bodyPr wrap="square">
                <a:spAutoFit/>
              </a:bodyPr>
              <a:lstStyle/>
              <a:p>
                <a:r>
                  <a:rPr lang="pt-BR" sz="1600" dirty="0">
                    <a:solidFill>
                      <a:schemeClr val="bg2">
                        <a:lumMod val="25000"/>
                      </a:schemeClr>
                    </a:solidFill>
                    <a:effectLst/>
                  </a:rPr>
                  <a:t>É a parte funcional que realiza as atividades de buscar a instrução; interpretar as ações; gerar os sinais de controle para ativar as atividades requeridas (dentro ou fora do processador).</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15163616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Memória</a:t>
            </a:r>
          </a:p>
        </p:txBody>
      </p:sp>
      <p:sp>
        <p:nvSpPr>
          <p:cNvPr id="4" name="Espaço Reservado para Texto 3">
            <a:extLst>
              <a:ext uri="{FF2B5EF4-FFF2-40B4-BE49-F238E27FC236}">
                <a16:creationId xmlns:a16="http://schemas.microsoft.com/office/drawing/2014/main" id="{09D4FA76-EB89-273B-0D2D-7290E36DF148}"/>
              </a:ext>
            </a:extLst>
          </p:cNvPr>
          <p:cNvSpPr>
            <a:spLocks noGrp="1"/>
          </p:cNvSpPr>
          <p:nvPr>
            <p:ph type="body" sz="quarter" idx="11"/>
          </p:nvPr>
        </p:nvSpPr>
        <p:spPr/>
        <p:txBody>
          <a:bodyPr/>
          <a:lstStyle/>
          <a:p>
            <a:r>
              <a:rPr lang="pt-BR" dirty="0"/>
              <a:t>Tipos de memória</a:t>
            </a:r>
          </a:p>
        </p:txBody>
      </p:sp>
      <p:grpSp>
        <p:nvGrpSpPr>
          <p:cNvPr id="17" name="Agrupar 16">
            <a:extLst>
              <a:ext uri="{FF2B5EF4-FFF2-40B4-BE49-F238E27FC236}">
                <a16:creationId xmlns:a16="http://schemas.microsoft.com/office/drawing/2014/main" id="{90DC3BE1-6C6C-E24A-F727-D5BAE09873EF}"/>
              </a:ext>
            </a:extLst>
          </p:cNvPr>
          <p:cNvGrpSpPr/>
          <p:nvPr/>
        </p:nvGrpSpPr>
        <p:grpSpPr>
          <a:xfrm>
            <a:off x="1024669" y="2349000"/>
            <a:ext cx="10148156" cy="1080000"/>
            <a:chOff x="1019174" y="1676603"/>
            <a:chExt cx="10148156" cy="1080000"/>
          </a:xfrm>
        </p:grpSpPr>
        <p:grpSp>
          <p:nvGrpSpPr>
            <p:cNvPr id="18" name="Agrupar 17">
              <a:extLst>
                <a:ext uri="{FF2B5EF4-FFF2-40B4-BE49-F238E27FC236}">
                  <a16:creationId xmlns:a16="http://schemas.microsoft.com/office/drawing/2014/main" id="{943C3C27-4003-D83E-DFC3-C87D25620816}"/>
                </a:ext>
              </a:extLst>
            </p:cNvPr>
            <p:cNvGrpSpPr/>
            <p:nvPr/>
          </p:nvGrpSpPr>
          <p:grpSpPr>
            <a:xfrm>
              <a:off x="1019174" y="1676603"/>
              <a:ext cx="3121093" cy="1080000"/>
              <a:chOff x="1019174" y="1676603"/>
              <a:chExt cx="3121093" cy="1080000"/>
            </a:xfrm>
          </p:grpSpPr>
          <p:sp>
            <p:nvSpPr>
              <p:cNvPr id="25" name="Retângulo: Cantos Arredondados 24">
                <a:extLst>
                  <a:ext uri="{FF2B5EF4-FFF2-40B4-BE49-F238E27FC236}">
                    <a16:creationId xmlns:a16="http://schemas.microsoft.com/office/drawing/2014/main" id="{8F6E071D-3737-C732-385D-1F60C43667CD}"/>
                  </a:ext>
                </a:extLst>
              </p:cNvPr>
              <p:cNvSpPr/>
              <p:nvPr/>
            </p:nvSpPr>
            <p:spPr>
              <a:xfrm>
                <a:off x="1019174" y="1676603"/>
                <a:ext cx="3121093" cy="108000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CaixaDeTexto 25">
                <a:extLst>
                  <a:ext uri="{FF2B5EF4-FFF2-40B4-BE49-F238E27FC236}">
                    <a16:creationId xmlns:a16="http://schemas.microsoft.com/office/drawing/2014/main" id="{0E49E260-5AF0-BCCD-2510-61D1830115D6}"/>
                  </a:ext>
                </a:extLst>
              </p:cNvPr>
              <p:cNvSpPr txBox="1"/>
              <p:nvPr/>
            </p:nvSpPr>
            <p:spPr>
              <a:xfrm>
                <a:off x="1217329" y="2031937"/>
                <a:ext cx="2702801" cy="369332"/>
              </a:xfrm>
              <a:prstGeom prst="rect">
                <a:avLst/>
              </a:prstGeom>
              <a:noFill/>
            </p:spPr>
            <p:txBody>
              <a:bodyPr wrap="square">
                <a:spAutoFit/>
              </a:bodyPr>
              <a:lstStyle/>
              <a:p>
                <a:r>
                  <a:rPr lang="pt-BR" b="1" dirty="0">
                    <a:effectLst/>
                  </a:rPr>
                  <a:t>Registradores</a:t>
                </a:r>
                <a:endParaRPr lang="pt-BR" b="1" dirty="0"/>
              </a:p>
            </p:txBody>
          </p:sp>
        </p:grpSp>
        <p:grpSp>
          <p:nvGrpSpPr>
            <p:cNvPr id="19" name="Agrupar 18">
              <a:extLst>
                <a:ext uri="{FF2B5EF4-FFF2-40B4-BE49-F238E27FC236}">
                  <a16:creationId xmlns:a16="http://schemas.microsoft.com/office/drawing/2014/main" id="{3186B57F-5DE4-A394-0CAE-FB08DF4C0520}"/>
                </a:ext>
              </a:extLst>
            </p:cNvPr>
            <p:cNvGrpSpPr/>
            <p:nvPr/>
          </p:nvGrpSpPr>
          <p:grpSpPr>
            <a:xfrm>
              <a:off x="4535453" y="1676603"/>
              <a:ext cx="3121093" cy="1080000"/>
              <a:chOff x="4535453" y="1676603"/>
              <a:chExt cx="3121093" cy="1080000"/>
            </a:xfrm>
          </p:grpSpPr>
          <p:sp>
            <p:nvSpPr>
              <p:cNvPr id="23" name="Retângulo: Cantos Arredondados 22">
                <a:extLst>
                  <a:ext uri="{FF2B5EF4-FFF2-40B4-BE49-F238E27FC236}">
                    <a16:creationId xmlns:a16="http://schemas.microsoft.com/office/drawing/2014/main" id="{5C8EE89C-EECF-6451-C1C3-A20A57A1D0C5}"/>
                  </a:ext>
                </a:extLst>
              </p:cNvPr>
              <p:cNvSpPr/>
              <p:nvPr/>
            </p:nvSpPr>
            <p:spPr>
              <a:xfrm>
                <a:off x="4535453" y="1676603"/>
                <a:ext cx="3121093" cy="108000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CaixaDeTexto 23">
                <a:extLst>
                  <a:ext uri="{FF2B5EF4-FFF2-40B4-BE49-F238E27FC236}">
                    <a16:creationId xmlns:a16="http://schemas.microsoft.com/office/drawing/2014/main" id="{8D2FD402-C70C-0D5C-8BB8-3A3FA07BD324}"/>
                  </a:ext>
                </a:extLst>
              </p:cNvPr>
              <p:cNvSpPr txBox="1"/>
              <p:nvPr/>
            </p:nvSpPr>
            <p:spPr>
              <a:xfrm>
                <a:off x="4739104" y="2031937"/>
                <a:ext cx="2702801" cy="369332"/>
              </a:xfrm>
              <a:prstGeom prst="rect">
                <a:avLst/>
              </a:prstGeom>
              <a:noFill/>
            </p:spPr>
            <p:txBody>
              <a:bodyPr wrap="square">
                <a:spAutoFit/>
              </a:bodyPr>
              <a:lstStyle/>
              <a:p>
                <a:r>
                  <a:rPr lang="pt-BR" b="1" dirty="0">
                    <a:effectLst/>
                  </a:rPr>
                  <a:t>Memória cache</a:t>
                </a:r>
                <a:endParaRPr lang="pt-BR" b="1" dirty="0"/>
              </a:p>
            </p:txBody>
          </p:sp>
        </p:grpSp>
        <p:grpSp>
          <p:nvGrpSpPr>
            <p:cNvPr id="20" name="Agrupar 19">
              <a:extLst>
                <a:ext uri="{FF2B5EF4-FFF2-40B4-BE49-F238E27FC236}">
                  <a16:creationId xmlns:a16="http://schemas.microsoft.com/office/drawing/2014/main" id="{7F8007E3-A469-06CB-BF37-C329AAA395B1}"/>
                </a:ext>
              </a:extLst>
            </p:cNvPr>
            <p:cNvGrpSpPr/>
            <p:nvPr/>
          </p:nvGrpSpPr>
          <p:grpSpPr>
            <a:xfrm>
              <a:off x="8046237" y="1676603"/>
              <a:ext cx="3121093" cy="1080000"/>
              <a:chOff x="8046237" y="1676603"/>
              <a:chExt cx="3121093" cy="1080000"/>
            </a:xfrm>
          </p:grpSpPr>
          <p:sp>
            <p:nvSpPr>
              <p:cNvPr id="21" name="Retângulo: Cantos Arredondados 20">
                <a:extLst>
                  <a:ext uri="{FF2B5EF4-FFF2-40B4-BE49-F238E27FC236}">
                    <a16:creationId xmlns:a16="http://schemas.microsoft.com/office/drawing/2014/main" id="{6FE714A7-1E79-B66B-2F80-07EF776AEF50}"/>
                  </a:ext>
                </a:extLst>
              </p:cNvPr>
              <p:cNvSpPr/>
              <p:nvPr/>
            </p:nvSpPr>
            <p:spPr>
              <a:xfrm>
                <a:off x="8046237" y="1676603"/>
                <a:ext cx="3121093" cy="108000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a:extLst>
                  <a:ext uri="{FF2B5EF4-FFF2-40B4-BE49-F238E27FC236}">
                    <a16:creationId xmlns:a16="http://schemas.microsoft.com/office/drawing/2014/main" id="{C12187FB-88AE-6E27-3202-0AB5243E9480}"/>
                  </a:ext>
                </a:extLst>
              </p:cNvPr>
              <p:cNvSpPr txBox="1"/>
              <p:nvPr/>
            </p:nvSpPr>
            <p:spPr>
              <a:xfrm>
                <a:off x="8260880" y="2031937"/>
                <a:ext cx="2702801" cy="369332"/>
              </a:xfrm>
              <a:prstGeom prst="rect">
                <a:avLst/>
              </a:prstGeom>
              <a:noFill/>
            </p:spPr>
            <p:txBody>
              <a:bodyPr wrap="square">
                <a:spAutoFit/>
              </a:bodyPr>
              <a:lstStyle/>
              <a:p>
                <a:r>
                  <a:rPr lang="pt-BR" b="1" dirty="0">
                    <a:effectLst/>
                  </a:rPr>
                  <a:t>Memória principal– MP</a:t>
                </a:r>
                <a:endParaRPr lang="pt-BR" b="1" dirty="0"/>
              </a:p>
            </p:txBody>
          </p:sp>
        </p:grpSp>
      </p:grpSp>
      <p:grpSp>
        <p:nvGrpSpPr>
          <p:cNvPr id="27" name="Agrupar 26">
            <a:extLst>
              <a:ext uri="{FF2B5EF4-FFF2-40B4-BE49-F238E27FC236}">
                <a16:creationId xmlns:a16="http://schemas.microsoft.com/office/drawing/2014/main" id="{A18DB47C-AEFF-EA30-E317-5C7D6FCBDFE9}"/>
              </a:ext>
            </a:extLst>
          </p:cNvPr>
          <p:cNvGrpSpPr/>
          <p:nvPr/>
        </p:nvGrpSpPr>
        <p:grpSpPr>
          <a:xfrm>
            <a:off x="2234633" y="4170834"/>
            <a:ext cx="6637372" cy="1080000"/>
            <a:chOff x="1019174" y="1676603"/>
            <a:chExt cx="6637372" cy="1080000"/>
          </a:xfrm>
        </p:grpSpPr>
        <p:grpSp>
          <p:nvGrpSpPr>
            <p:cNvPr id="28" name="Agrupar 27">
              <a:extLst>
                <a:ext uri="{FF2B5EF4-FFF2-40B4-BE49-F238E27FC236}">
                  <a16:creationId xmlns:a16="http://schemas.microsoft.com/office/drawing/2014/main" id="{57142831-6F78-6DB1-8762-F5002200D64D}"/>
                </a:ext>
              </a:extLst>
            </p:cNvPr>
            <p:cNvGrpSpPr/>
            <p:nvPr/>
          </p:nvGrpSpPr>
          <p:grpSpPr>
            <a:xfrm>
              <a:off x="1019174" y="1676603"/>
              <a:ext cx="3121093" cy="1080000"/>
              <a:chOff x="1019174" y="1676603"/>
              <a:chExt cx="3121093" cy="1080000"/>
            </a:xfrm>
          </p:grpSpPr>
          <p:sp>
            <p:nvSpPr>
              <p:cNvPr id="35" name="Retângulo: Cantos Arredondados 34">
                <a:extLst>
                  <a:ext uri="{FF2B5EF4-FFF2-40B4-BE49-F238E27FC236}">
                    <a16:creationId xmlns:a16="http://schemas.microsoft.com/office/drawing/2014/main" id="{0B7E043A-7106-E451-949D-4D77A7B03AB6}"/>
                  </a:ext>
                </a:extLst>
              </p:cNvPr>
              <p:cNvSpPr/>
              <p:nvPr/>
            </p:nvSpPr>
            <p:spPr>
              <a:xfrm>
                <a:off x="1019174" y="1676603"/>
                <a:ext cx="3121093" cy="108000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CaixaDeTexto 35">
                <a:extLst>
                  <a:ext uri="{FF2B5EF4-FFF2-40B4-BE49-F238E27FC236}">
                    <a16:creationId xmlns:a16="http://schemas.microsoft.com/office/drawing/2014/main" id="{2FA6DBD4-E4EC-CDA6-B41B-27CFBCA0E2D4}"/>
                  </a:ext>
                </a:extLst>
              </p:cNvPr>
              <p:cNvSpPr txBox="1"/>
              <p:nvPr/>
            </p:nvSpPr>
            <p:spPr>
              <a:xfrm>
                <a:off x="1217329" y="2031937"/>
                <a:ext cx="2702801" cy="369332"/>
              </a:xfrm>
              <a:prstGeom prst="rect">
                <a:avLst/>
              </a:prstGeom>
              <a:noFill/>
            </p:spPr>
            <p:txBody>
              <a:bodyPr wrap="square">
                <a:spAutoFit/>
              </a:bodyPr>
              <a:lstStyle/>
              <a:p>
                <a:r>
                  <a:rPr lang="pt-BR" b="1" dirty="0">
                    <a:effectLst/>
                  </a:rPr>
                  <a:t>Memória secundária</a:t>
                </a:r>
                <a:endParaRPr lang="pt-BR" b="1" dirty="0"/>
              </a:p>
            </p:txBody>
          </p:sp>
        </p:grpSp>
        <p:grpSp>
          <p:nvGrpSpPr>
            <p:cNvPr id="29" name="Agrupar 28">
              <a:extLst>
                <a:ext uri="{FF2B5EF4-FFF2-40B4-BE49-F238E27FC236}">
                  <a16:creationId xmlns:a16="http://schemas.microsoft.com/office/drawing/2014/main" id="{7AC7860F-6738-5B03-44C8-D2F7E75D26C1}"/>
                </a:ext>
              </a:extLst>
            </p:cNvPr>
            <p:cNvGrpSpPr/>
            <p:nvPr/>
          </p:nvGrpSpPr>
          <p:grpSpPr>
            <a:xfrm>
              <a:off x="4535453" y="1676603"/>
              <a:ext cx="3121093" cy="1080000"/>
              <a:chOff x="4535453" y="1676603"/>
              <a:chExt cx="3121093" cy="1080000"/>
            </a:xfrm>
          </p:grpSpPr>
          <p:sp>
            <p:nvSpPr>
              <p:cNvPr id="33" name="Retângulo: Cantos Arredondados 32">
                <a:extLst>
                  <a:ext uri="{FF2B5EF4-FFF2-40B4-BE49-F238E27FC236}">
                    <a16:creationId xmlns:a16="http://schemas.microsoft.com/office/drawing/2014/main" id="{0CA43289-5197-F0B0-4C77-11B5E06D85F7}"/>
                  </a:ext>
                </a:extLst>
              </p:cNvPr>
              <p:cNvSpPr/>
              <p:nvPr/>
            </p:nvSpPr>
            <p:spPr>
              <a:xfrm>
                <a:off x="4535453" y="1676603"/>
                <a:ext cx="3121093" cy="108000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CaixaDeTexto 33">
                <a:extLst>
                  <a:ext uri="{FF2B5EF4-FFF2-40B4-BE49-F238E27FC236}">
                    <a16:creationId xmlns:a16="http://schemas.microsoft.com/office/drawing/2014/main" id="{74F86542-993F-F9CC-756F-517E9583CC4C}"/>
                  </a:ext>
                </a:extLst>
              </p:cNvPr>
              <p:cNvSpPr txBox="1"/>
              <p:nvPr/>
            </p:nvSpPr>
            <p:spPr>
              <a:xfrm>
                <a:off x="4739104" y="2031937"/>
                <a:ext cx="2702801" cy="369332"/>
              </a:xfrm>
              <a:prstGeom prst="rect">
                <a:avLst/>
              </a:prstGeom>
              <a:noFill/>
            </p:spPr>
            <p:txBody>
              <a:bodyPr wrap="square">
                <a:spAutoFit/>
              </a:bodyPr>
              <a:lstStyle/>
              <a:p>
                <a:r>
                  <a:rPr lang="pt-BR" b="1" dirty="0">
                    <a:effectLst/>
                  </a:rPr>
                  <a:t>Memória virtual</a:t>
                </a:r>
                <a:endParaRPr lang="pt-BR" b="1" dirty="0"/>
              </a:p>
            </p:txBody>
          </p:sp>
        </p:grpSp>
      </p:grpSp>
    </p:spTree>
    <p:extLst>
      <p:ext uri="{BB962C8B-B14F-4D97-AF65-F5344CB8AC3E}">
        <p14:creationId xmlns:p14="http://schemas.microsoft.com/office/powerpoint/2010/main" val="10199931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Memória</a:t>
            </a:r>
          </a:p>
        </p:txBody>
      </p:sp>
      <p:sp>
        <p:nvSpPr>
          <p:cNvPr id="4" name="Espaço Reservado para Texto 3">
            <a:extLst>
              <a:ext uri="{FF2B5EF4-FFF2-40B4-BE49-F238E27FC236}">
                <a16:creationId xmlns:a16="http://schemas.microsoft.com/office/drawing/2014/main" id="{09D4FA76-EB89-273B-0D2D-7290E36DF148}"/>
              </a:ext>
            </a:extLst>
          </p:cNvPr>
          <p:cNvSpPr>
            <a:spLocks noGrp="1"/>
          </p:cNvSpPr>
          <p:nvPr>
            <p:ph type="body" sz="quarter" idx="11"/>
          </p:nvPr>
        </p:nvSpPr>
        <p:spPr/>
        <p:txBody>
          <a:bodyPr/>
          <a:lstStyle/>
          <a:p>
            <a:r>
              <a:rPr lang="pt-BR" dirty="0"/>
              <a:t>Registradores</a:t>
            </a:r>
          </a:p>
        </p:txBody>
      </p:sp>
      <p:grpSp>
        <p:nvGrpSpPr>
          <p:cNvPr id="2" name="Agrupar 1">
            <a:extLst>
              <a:ext uri="{FF2B5EF4-FFF2-40B4-BE49-F238E27FC236}">
                <a16:creationId xmlns:a16="http://schemas.microsoft.com/office/drawing/2014/main" id="{7A38675D-6C0C-6E05-B820-A6084CD3EAE1}"/>
              </a:ext>
            </a:extLst>
          </p:cNvPr>
          <p:cNvGrpSpPr/>
          <p:nvPr/>
        </p:nvGrpSpPr>
        <p:grpSpPr>
          <a:xfrm>
            <a:off x="1024669" y="2327277"/>
            <a:ext cx="10148156" cy="3074986"/>
            <a:chOff x="1019174" y="1676604"/>
            <a:chExt cx="10148156" cy="3074986"/>
          </a:xfrm>
        </p:grpSpPr>
        <p:grpSp>
          <p:nvGrpSpPr>
            <p:cNvPr id="3" name="Agrupar 2">
              <a:extLst>
                <a:ext uri="{FF2B5EF4-FFF2-40B4-BE49-F238E27FC236}">
                  <a16:creationId xmlns:a16="http://schemas.microsoft.com/office/drawing/2014/main" id="{E9E49063-AF48-CAD8-213B-FD9F01AD1958}"/>
                </a:ext>
              </a:extLst>
            </p:cNvPr>
            <p:cNvGrpSpPr/>
            <p:nvPr/>
          </p:nvGrpSpPr>
          <p:grpSpPr>
            <a:xfrm>
              <a:off x="1019174" y="1676604"/>
              <a:ext cx="3121093" cy="3074986"/>
              <a:chOff x="1019174" y="1676604"/>
              <a:chExt cx="3121093" cy="3074986"/>
            </a:xfrm>
          </p:grpSpPr>
          <p:sp>
            <p:nvSpPr>
              <p:cNvPr id="14" name="Retângulo: Cantos Arredondados 13">
                <a:extLst>
                  <a:ext uri="{FF2B5EF4-FFF2-40B4-BE49-F238E27FC236}">
                    <a16:creationId xmlns:a16="http://schemas.microsoft.com/office/drawing/2014/main" id="{2E28F39C-4245-FA3C-0CD0-DDAF9BAA200B}"/>
                  </a:ext>
                </a:extLst>
              </p:cNvPr>
              <p:cNvSpPr/>
              <p:nvPr/>
            </p:nvSpPr>
            <p:spPr>
              <a:xfrm>
                <a:off x="1019174" y="1676604"/>
                <a:ext cx="3121093" cy="307498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8F3D8BB6-B981-23A6-90B0-B7ABF5F08104}"/>
                  </a:ext>
                </a:extLst>
              </p:cNvPr>
              <p:cNvSpPr txBox="1"/>
              <p:nvPr/>
            </p:nvSpPr>
            <p:spPr>
              <a:xfrm>
                <a:off x="1228319" y="1913935"/>
                <a:ext cx="2702801" cy="369332"/>
              </a:xfrm>
              <a:prstGeom prst="rect">
                <a:avLst/>
              </a:prstGeom>
              <a:noFill/>
            </p:spPr>
            <p:txBody>
              <a:bodyPr wrap="square">
                <a:spAutoFit/>
              </a:bodyPr>
              <a:lstStyle/>
              <a:p>
                <a:r>
                  <a:rPr lang="pt-BR" b="1" dirty="0">
                    <a:effectLst/>
                  </a:rPr>
                  <a:t>Registradores de dados</a:t>
                </a:r>
                <a:endParaRPr lang="pt-BR" b="1" dirty="0"/>
              </a:p>
            </p:txBody>
          </p:sp>
          <p:sp>
            <p:nvSpPr>
              <p:cNvPr id="16" name="CaixaDeTexto 15">
                <a:extLst>
                  <a:ext uri="{FF2B5EF4-FFF2-40B4-BE49-F238E27FC236}">
                    <a16:creationId xmlns:a16="http://schemas.microsoft.com/office/drawing/2014/main" id="{42C34529-9F65-821F-7121-369AF660A501}"/>
                  </a:ext>
                </a:extLst>
              </p:cNvPr>
              <p:cNvSpPr txBox="1"/>
              <p:nvPr/>
            </p:nvSpPr>
            <p:spPr>
              <a:xfrm>
                <a:off x="1228319" y="2630438"/>
                <a:ext cx="2702801" cy="1569660"/>
              </a:xfrm>
              <a:prstGeom prst="rect">
                <a:avLst/>
              </a:prstGeom>
              <a:noFill/>
            </p:spPr>
            <p:txBody>
              <a:bodyPr wrap="square">
                <a:spAutoFit/>
              </a:bodyPr>
              <a:lstStyle/>
              <a:p>
                <a:r>
                  <a:rPr lang="pt-BR" sz="1600" dirty="0">
                    <a:solidFill>
                      <a:schemeClr val="bg2">
                        <a:lumMod val="25000"/>
                      </a:schemeClr>
                    </a:solidFill>
                    <a:effectLst/>
                  </a:rPr>
                  <a:t>Armazenam os dados que serão processados pelas unidades de cálculo, separados em unidades para números inteiros e números de ponto flutuante.</a:t>
                </a:r>
                <a:endParaRPr lang="pt-BR" sz="1600" dirty="0">
                  <a:solidFill>
                    <a:schemeClr val="bg2">
                      <a:lumMod val="25000"/>
                    </a:schemeClr>
                  </a:solidFill>
                </a:endParaRPr>
              </a:p>
            </p:txBody>
          </p:sp>
        </p:grpSp>
        <p:grpSp>
          <p:nvGrpSpPr>
            <p:cNvPr id="5" name="Agrupar 4">
              <a:extLst>
                <a:ext uri="{FF2B5EF4-FFF2-40B4-BE49-F238E27FC236}">
                  <a16:creationId xmlns:a16="http://schemas.microsoft.com/office/drawing/2014/main" id="{ED437CF2-513C-365F-32F8-AC9C3B57C3AB}"/>
                </a:ext>
              </a:extLst>
            </p:cNvPr>
            <p:cNvGrpSpPr/>
            <p:nvPr/>
          </p:nvGrpSpPr>
          <p:grpSpPr>
            <a:xfrm>
              <a:off x="4535453" y="1676604"/>
              <a:ext cx="3121093" cy="3074986"/>
              <a:chOff x="4535453" y="1676604"/>
              <a:chExt cx="3121093" cy="3074986"/>
            </a:xfrm>
          </p:grpSpPr>
          <p:sp>
            <p:nvSpPr>
              <p:cNvPr id="11" name="Retângulo: Cantos Arredondados 10">
                <a:extLst>
                  <a:ext uri="{FF2B5EF4-FFF2-40B4-BE49-F238E27FC236}">
                    <a16:creationId xmlns:a16="http://schemas.microsoft.com/office/drawing/2014/main" id="{7EE25B47-6AA4-45A7-399B-0473EC25FC20}"/>
                  </a:ext>
                </a:extLst>
              </p:cNvPr>
              <p:cNvSpPr/>
              <p:nvPr/>
            </p:nvSpPr>
            <p:spPr>
              <a:xfrm>
                <a:off x="4535453" y="1676604"/>
                <a:ext cx="3121093" cy="307498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77852DFD-20A6-30FB-D028-648AE3D40CF5}"/>
                  </a:ext>
                </a:extLst>
              </p:cNvPr>
              <p:cNvSpPr txBox="1"/>
              <p:nvPr/>
            </p:nvSpPr>
            <p:spPr>
              <a:xfrm>
                <a:off x="4744599" y="1915473"/>
                <a:ext cx="2702801" cy="923330"/>
              </a:xfrm>
              <a:prstGeom prst="rect">
                <a:avLst/>
              </a:prstGeom>
              <a:noFill/>
            </p:spPr>
            <p:txBody>
              <a:bodyPr wrap="square">
                <a:spAutoFit/>
              </a:bodyPr>
              <a:lstStyle/>
              <a:p>
                <a:r>
                  <a:rPr lang="pt-BR" b="1" dirty="0">
                    <a:effectLst/>
                  </a:rPr>
                  <a:t>Registrador de dados de memória - RDM (</a:t>
                </a:r>
                <a:r>
                  <a:rPr lang="pt-BR" b="1" dirty="0" err="1">
                    <a:effectLst/>
                  </a:rPr>
                  <a:t>Memory</a:t>
                </a:r>
                <a:r>
                  <a:rPr lang="pt-BR" b="1" dirty="0">
                    <a:effectLst/>
                  </a:rPr>
                  <a:t> Buffer Register - MBR)</a:t>
                </a:r>
                <a:endParaRPr lang="pt-BR" b="1" dirty="0"/>
              </a:p>
            </p:txBody>
          </p:sp>
          <p:sp>
            <p:nvSpPr>
              <p:cNvPr id="13" name="CaixaDeTexto 12">
                <a:extLst>
                  <a:ext uri="{FF2B5EF4-FFF2-40B4-BE49-F238E27FC236}">
                    <a16:creationId xmlns:a16="http://schemas.microsoft.com/office/drawing/2014/main" id="{64B24C43-6982-0C8B-7E3B-16D3977295D3}"/>
                  </a:ext>
                </a:extLst>
              </p:cNvPr>
              <p:cNvSpPr txBox="1"/>
              <p:nvPr/>
            </p:nvSpPr>
            <p:spPr>
              <a:xfrm>
                <a:off x="4744599" y="2853091"/>
                <a:ext cx="2702801" cy="584775"/>
              </a:xfrm>
              <a:prstGeom prst="rect">
                <a:avLst/>
              </a:prstGeom>
              <a:noFill/>
            </p:spPr>
            <p:txBody>
              <a:bodyPr wrap="square">
                <a:spAutoFit/>
              </a:bodyPr>
              <a:lstStyle/>
              <a:p>
                <a:r>
                  <a:rPr lang="pt-BR" sz="1600" dirty="0">
                    <a:solidFill>
                      <a:schemeClr val="bg2">
                        <a:lumMod val="25000"/>
                      </a:schemeClr>
                    </a:solidFill>
                    <a:effectLst/>
                  </a:rPr>
                  <a:t>Para transferências externas de dados.</a:t>
                </a:r>
                <a:endParaRPr lang="pt-BR" sz="1600" dirty="0">
                  <a:solidFill>
                    <a:schemeClr val="bg2">
                      <a:lumMod val="25000"/>
                    </a:schemeClr>
                  </a:solidFill>
                </a:endParaRPr>
              </a:p>
            </p:txBody>
          </p:sp>
        </p:grpSp>
        <p:grpSp>
          <p:nvGrpSpPr>
            <p:cNvPr id="6" name="Agrupar 5">
              <a:extLst>
                <a:ext uri="{FF2B5EF4-FFF2-40B4-BE49-F238E27FC236}">
                  <a16:creationId xmlns:a16="http://schemas.microsoft.com/office/drawing/2014/main" id="{02D38B5F-50FA-DA9B-8503-A6A26B9F893F}"/>
                </a:ext>
              </a:extLst>
            </p:cNvPr>
            <p:cNvGrpSpPr/>
            <p:nvPr/>
          </p:nvGrpSpPr>
          <p:grpSpPr>
            <a:xfrm>
              <a:off x="8046237" y="1676604"/>
              <a:ext cx="3121093" cy="3074986"/>
              <a:chOff x="8046237" y="1676604"/>
              <a:chExt cx="3121093" cy="3074986"/>
            </a:xfrm>
          </p:grpSpPr>
          <p:sp>
            <p:nvSpPr>
              <p:cNvPr id="8" name="Retângulo: Cantos Arredondados 7">
                <a:extLst>
                  <a:ext uri="{FF2B5EF4-FFF2-40B4-BE49-F238E27FC236}">
                    <a16:creationId xmlns:a16="http://schemas.microsoft.com/office/drawing/2014/main" id="{1E978EAF-6C95-A5D8-14D3-E8993BD6CD4D}"/>
                  </a:ext>
                </a:extLst>
              </p:cNvPr>
              <p:cNvSpPr/>
              <p:nvPr/>
            </p:nvSpPr>
            <p:spPr>
              <a:xfrm>
                <a:off x="8046237" y="1676604"/>
                <a:ext cx="3121093" cy="307498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EF53F310-2EB1-15FA-C0A2-E0755F9BB6CF}"/>
                  </a:ext>
                </a:extLst>
              </p:cNvPr>
              <p:cNvSpPr txBox="1"/>
              <p:nvPr/>
            </p:nvSpPr>
            <p:spPr>
              <a:xfrm>
                <a:off x="8260880" y="1946009"/>
                <a:ext cx="2702801" cy="923330"/>
              </a:xfrm>
              <a:prstGeom prst="rect">
                <a:avLst/>
              </a:prstGeom>
              <a:noFill/>
            </p:spPr>
            <p:txBody>
              <a:bodyPr wrap="square">
                <a:spAutoFit/>
              </a:bodyPr>
              <a:lstStyle/>
              <a:p>
                <a:r>
                  <a:rPr lang="pt-BR" b="1" dirty="0">
                    <a:effectLst/>
                  </a:rPr>
                  <a:t>Registrador de endereço - REM (</a:t>
                </a:r>
                <a:r>
                  <a:rPr lang="pt-BR" b="1" dirty="0" err="1">
                    <a:effectLst/>
                  </a:rPr>
                  <a:t>Memory</a:t>
                </a:r>
                <a:r>
                  <a:rPr lang="pt-BR" b="1" dirty="0">
                    <a:effectLst/>
                  </a:rPr>
                  <a:t> </a:t>
                </a:r>
                <a:r>
                  <a:rPr lang="pt-BR" b="1" dirty="0" err="1">
                    <a:effectLst/>
                  </a:rPr>
                  <a:t>Address</a:t>
                </a:r>
                <a:r>
                  <a:rPr lang="pt-BR" b="1" dirty="0">
                    <a:effectLst/>
                  </a:rPr>
                  <a:t> Register - MAR)</a:t>
                </a:r>
                <a:endParaRPr lang="pt-BR" b="1" dirty="0"/>
              </a:p>
            </p:txBody>
          </p:sp>
          <p:sp>
            <p:nvSpPr>
              <p:cNvPr id="10" name="CaixaDeTexto 9">
                <a:extLst>
                  <a:ext uri="{FF2B5EF4-FFF2-40B4-BE49-F238E27FC236}">
                    <a16:creationId xmlns:a16="http://schemas.microsoft.com/office/drawing/2014/main" id="{46F928E3-87D5-E844-4671-76C11B9956AA}"/>
                  </a:ext>
                </a:extLst>
              </p:cNvPr>
              <p:cNvSpPr txBox="1"/>
              <p:nvPr/>
            </p:nvSpPr>
            <p:spPr>
              <a:xfrm>
                <a:off x="8260880" y="2853091"/>
                <a:ext cx="2702801" cy="584775"/>
              </a:xfrm>
              <a:prstGeom prst="rect">
                <a:avLst/>
              </a:prstGeom>
              <a:noFill/>
            </p:spPr>
            <p:txBody>
              <a:bodyPr wrap="square">
                <a:spAutoFit/>
              </a:bodyPr>
              <a:lstStyle/>
              <a:p>
                <a:r>
                  <a:rPr lang="pt-BR" sz="1600" dirty="0">
                    <a:solidFill>
                      <a:schemeClr val="bg2">
                        <a:lumMod val="25000"/>
                      </a:schemeClr>
                    </a:solidFill>
                    <a:effectLst/>
                  </a:rPr>
                  <a:t>Para transferências externas de endereços de memória.</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17066971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Memória</a:t>
            </a:r>
          </a:p>
        </p:txBody>
      </p:sp>
      <p:sp>
        <p:nvSpPr>
          <p:cNvPr id="4" name="Espaço Reservado para Texto 3">
            <a:extLst>
              <a:ext uri="{FF2B5EF4-FFF2-40B4-BE49-F238E27FC236}">
                <a16:creationId xmlns:a16="http://schemas.microsoft.com/office/drawing/2014/main" id="{09D4FA76-EB89-273B-0D2D-7290E36DF148}"/>
              </a:ext>
            </a:extLst>
          </p:cNvPr>
          <p:cNvSpPr>
            <a:spLocks noGrp="1"/>
          </p:cNvSpPr>
          <p:nvPr>
            <p:ph type="body" sz="quarter" idx="11"/>
          </p:nvPr>
        </p:nvSpPr>
        <p:spPr/>
        <p:txBody>
          <a:bodyPr/>
          <a:lstStyle/>
          <a:p>
            <a:r>
              <a:rPr lang="pt-BR" dirty="0"/>
              <a:t>Registradores</a:t>
            </a:r>
          </a:p>
        </p:txBody>
      </p:sp>
      <p:grpSp>
        <p:nvGrpSpPr>
          <p:cNvPr id="2" name="Agrupar 1">
            <a:extLst>
              <a:ext uri="{FF2B5EF4-FFF2-40B4-BE49-F238E27FC236}">
                <a16:creationId xmlns:a16="http://schemas.microsoft.com/office/drawing/2014/main" id="{7A38675D-6C0C-6E05-B820-A6084CD3EAE1}"/>
              </a:ext>
            </a:extLst>
          </p:cNvPr>
          <p:cNvGrpSpPr/>
          <p:nvPr/>
        </p:nvGrpSpPr>
        <p:grpSpPr>
          <a:xfrm>
            <a:off x="2734476" y="2028634"/>
            <a:ext cx="6637372" cy="2107406"/>
            <a:chOff x="1019174" y="1676604"/>
            <a:chExt cx="6637372" cy="2107406"/>
          </a:xfrm>
        </p:grpSpPr>
        <p:grpSp>
          <p:nvGrpSpPr>
            <p:cNvPr id="3" name="Agrupar 2">
              <a:extLst>
                <a:ext uri="{FF2B5EF4-FFF2-40B4-BE49-F238E27FC236}">
                  <a16:creationId xmlns:a16="http://schemas.microsoft.com/office/drawing/2014/main" id="{E9E49063-AF48-CAD8-213B-FD9F01AD1958}"/>
                </a:ext>
              </a:extLst>
            </p:cNvPr>
            <p:cNvGrpSpPr/>
            <p:nvPr/>
          </p:nvGrpSpPr>
          <p:grpSpPr>
            <a:xfrm>
              <a:off x="1019174" y="1676604"/>
              <a:ext cx="3121093" cy="2107406"/>
              <a:chOff x="1019174" y="1676604"/>
              <a:chExt cx="3121093" cy="2107406"/>
            </a:xfrm>
          </p:grpSpPr>
          <p:sp>
            <p:nvSpPr>
              <p:cNvPr id="14" name="Retângulo: Cantos Arredondados 13">
                <a:extLst>
                  <a:ext uri="{FF2B5EF4-FFF2-40B4-BE49-F238E27FC236}">
                    <a16:creationId xmlns:a16="http://schemas.microsoft.com/office/drawing/2014/main" id="{2E28F39C-4245-FA3C-0CD0-DDAF9BAA200B}"/>
                  </a:ext>
                </a:extLst>
              </p:cNvPr>
              <p:cNvSpPr/>
              <p:nvPr/>
            </p:nvSpPr>
            <p:spPr>
              <a:xfrm>
                <a:off x="1019174" y="1676604"/>
                <a:ext cx="3121093" cy="210740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8F3D8BB6-B981-23A6-90B0-B7ABF5F08104}"/>
                  </a:ext>
                </a:extLst>
              </p:cNvPr>
              <p:cNvSpPr txBox="1"/>
              <p:nvPr/>
            </p:nvSpPr>
            <p:spPr>
              <a:xfrm>
                <a:off x="1228319" y="1913935"/>
                <a:ext cx="2702801" cy="923330"/>
              </a:xfrm>
              <a:prstGeom prst="rect">
                <a:avLst/>
              </a:prstGeom>
              <a:noFill/>
            </p:spPr>
            <p:txBody>
              <a:bodyPr wrap="square">
                <a:spAutoFit/>
              </a:bodyPr>
              <a:lstStyle/>
              <a:p>
                <a:r>
                  <a:rPr lang="pt-BR" b="1" dirty="0">
                    <a:effectLst/>
                  </a:rPr>
                  <a:t>Contador de instrução ou contador de programa - CI (</a:t>
                </a:r>
                <a:r>
                  <a:rPr lang="pt-BR" b="1" dirty="0" err="1">
                    <a:effectLst/>
                  </a:rPr>
                  <a:t>Program</a:t>
                </a:r>
                <a:r>
                  <a:rPr lang="pt-BR" b="1" dirty="0">
                    <a:effectLst/>
                  </a:rPr>
                  <a:t> Counter PC)</a:t>
                </a:r>
                <a:endParaRPr lang="pt-BR" b="1" dirty="0"/>
              </a:p>
            </p:txBody>
          </p:sp>
          <p:sp>
            <p:nvSpPr>
              <p:cNvPr id="16" name="CaixaDeTexto 15">
                <a:extLst>
                  <a:ext uri="{FF2B5EF4-FFF2-40B4-BE49-F238E27FC236}">
                    <a16:creationId xmlns:a16="http://schemas.microsoft.com/office/drawing/2014/main" id="{42C34529-9F65-821F-7121-369AF660A501}"/>
                  </a:ext>
                </a:extLst>
              </p:cNvPr>
              <p:cNvSpPr txBox="1"/>
              <p:nvPr/>
            </p:nvSpPr>
            <p:spPr>
              <a:xfrm>
                <a:off x="1228319" y="2917265"/>
                <a:ext cx="2702801" cy="584775"/>
              </a:xfrm>
              <a:prstGeom prst="rect">
                <a:avLst/>
              </a:prstGeom>
              <a:noFill/>
            </p:spPr>
            <p:txBody>
              <a:bodyPr wrap="square">
                <a:spAutoFit/>
              </a:bodyPr>
              <a:lstStyle/>
              <a:p>
                <a:r>
                  <a:rPr lang="pt-BR" sz="1600" dirty="0">
                    <a:solidFill>
                      <a:schemeClr val="bg2">
                        <a:lumMod val="25000"/>
                      </a:schemeClr>
                    </a:solidFill>
                    <a:effectLst/>
                  </a:rPr>
                  <a:t>Para buscar a próxima instrução.</a:t>
                </a:r>
                <a:endParaRPr lang="pt-BR" sz="1600" dirty="0">
                  <a:solidFill>
                    <a:schemeClr val="bg2">
                      <a:lumMod val="25000"/>
                    </a:schemeClr>
                  </a:solidFill>
                </a:endParaRPr>
              </a:p>
            </p:txBody>
          </p:sp>
        </p:grpSp>
        <p:grpSp>
          <p:nvGrpSpPr>
            <p:cNvPr id="5" name="Agrupar 4">
              <a:extLst>
                <a:ext uri="{FF2B5EF4-FFF2-40B4-BE49-F238E27FC236}">
                  <a16:creationId xmlns:a16="http://schemas.microsoft.com/office/drawing/2014/main" id="{ED437CF2-513C-365F-32F8-AC9C3B57C3AB}"/>
                </a:ext>
              </a:extLst>
            </p:cNvPr>
            <p:cNvGrpSpPr/>
            <p:nvPr/>
          </p:nvGrpSpPr>
          <p:grpSpPr>
            <a:xfrm>
              <a:off x="4535453" y="1676604"/>
              <a:ext cx="3121093" cy="2107406"/>
              <a:chOff x="4535453" y="1676604"/>
              <a:chExt cx="3121093" cy="2107406"/>
            </a:xfrm>
          </p:grpSpPr>
          <p:sp>
            <p:nvSpPr>
              <p:cNvPr id="11" name="Retângulo: Cantos Arredondados 10">
                <a:extLst>
                  <a:ext uri="{FF2B5EF4-FFF2-40B4-BE49-F238E27FC236}">
                    <a16:creationId xmlns:a16="http://schemas.microsoft.com/office/drawing/2014/main" id="{7EE25B47-6AA4-45A7-399B-0473EC25FC20}"/>
                  </a:ext>
                </a:extLst>
              </p:cNvPr>
              <p:cNvSpPr/>
              <p:nvPr/>
            </p:nvSpPr>
            <p:spPr>
              <a:xfrm>
                <a:off x="4535453" y="1676604"/>
                <a:ext cx="3121093" cy="210740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77852DFD-20A6-30FB-D028-648AE3D40CF5}"/>
                  </a:ext>
                </a:extLst>
              </p:cNvPr>
              <p:cNvSpPr txBox="1"/>
              <p:nvPr/>
            </p:nvSpPr>
            <p:spPr>
              <a:xfrm>
                <a:off x="4744599" y="1915473"/>
                <a:ext cx="2702801" cy="923330"/>
              </a:xfrm>
              <a:prstGeom prst="rect">
                <a:avLst/>
              </a:prstGeom>
              <a:noFill/>
            </p:spPr>
            <p:txBody>
              <a:bodyPr wrap="square">
                <a:spAutoFit/>
              </a:bodyPr>
              <a:lstStyle/>
              <a:p>
                <a:r>
                  <a:rPr lang="pt-BR" b="1" dirty="0">
                    <a:effectLst/>
                  </a:rPr>
                  <a:t>Registrador de instrução - RI (</a:t>
                </a:r>
                <a:r>
                  <a:rPr lang="pt-BR" b="1" dirty="0" err="1">
                    <a:effectLst/>
                  </a:rPr>
                  <a:t>Instruction</a:t>
                </a:r>
                <a:r>
                  <a:rPr lang="pt-BR" b="1" dirty="0">
                    <a:effectLst/>
                  </a:rPr>
                  <a:t> Register - IR)</a:t>
                </a:r>
                <a:endParaRPr lang="pt-BR" b="1" dirty="0"/>
              </a:p>
            </p:txBody>
          </p:sp>
          <p:sp>
            <p:nvSpPr>
              <p:cNvPr id="13" name="CaixaDeTexto 12">
                <a:extLst>
                  <a:ext uri="{FF2B5EF4-FFF2-40B4-BE49-F238E27FC236}">
                    <a16:creationId xmlns:a16="http://schemas.microsoft.com/office/drawing/2014/main" id="{64B24C43-6982-0C8B-7E3B-16D3977295D3}"/>
                  </a:ext>
                </a:extLst>
              </p:cNvPr>
              <p:cNvSpPr txBox="1"/>
              <p:nvPr/>
            </p:nvSpPr>
            <p:spPr>
              <a:xfrm>
                <a:off x="4744599" y="2853091"/>
                <a:ext cx="2702801" cy="338554"/>
              </a:xfrm>
              <a:prstGeom prst="rect">
                <a:avLst/>
              </a:prstGeom>
              <a:noFill/>
            </p:spPr>
            <p:txBody>
              <a:bodyPr wrap="square">
                <a:spAutoFit/>
              </a:bodyPr>
              <a:lstStyle/>
              <a:p>
                <a:r>
                  <a:rPr lang="pt-BR" sz="1600" dirty="0">
                    <a:solidFill>
                      <a:schemeClr val="bg2">
                        <a:lumMod val="25000"/>
                      </a:schemeClr>
                    </a:solidFill>
                    <a:effectLst/>
                  </a:rPr>
                  <a:t>Armazena instrução.</a:t>
                </a:r>
                <a:endParaRPr lang="pt-BR" sz="1600" dirty="0">
                  <a:solidFill>
                    <a:schemeClr val="bg2">
                      <a:lumMod val="25000"/>
                    </a:schemeClr>
                  </a:solidFill>
                </a:endParaRPr>
              </a:p>
            </p:txBody>
          </p:sp>
        </p:grpSp>
      </p:grpSp>
      <p:grpSp>
        <p:nvGrpSpPr>
          <p:cNvPr id="17" name="Agrupar 16">
            <a:extLst>
              <a:ext uri="{FF2B5EF4-FFF2-40B4-BE49-F238E27FC236}">
                <a16:creationId xmlns:a16="http://schemas.microsoft.com/office/drawing/2014/main" id="{5AB1DB67-07EB-3576-9478-E0FF29E5460C}"/>
              </a:ext>
            </a:extLst>
          </p:cNvPr>
          <p:cNvGrpSpPr/>
          <p:nvPr/>
        </p:nvGrpSpPr>
        <p:grpSpPr>
          <a:xfrm>
            <a:off x="2734476" y="4293394"/>
            <a:ext cx="6637372" cy="2107406"/>
            <a:chOff x="1019174" y="1676604"/>
            <a:chExt cx="6637372" cy="2107406"/>
          </a:xfrm>
        </p:grpSpPr>
        <p:grpSp>
          <p:nvGrpSpPr>
            <p:cNvPr id="18" name="Agrupar 17">
              <a:extLst>
                <a:ext uri="{FF2B5EF4-FFF2-40B4-BE49-F238E27FC236}">
                  <a16:creationId xmlns:a16="http://schemas.microsoft.com/office/drawing/2014/main" id="{996C3876-55D8-A66E-512F-F115D06F8EE0}"/>
                </a:ext>
              </a:extLst>
            </p:cNvPr>
            <p:cNvGrpSpPr/>
            <p:nvPr/>
          </p:nvGrpSpPr>
          <p:grpSpPr>
            <a:xfrm>
              <a:off x="1019174" y="1676604"/>
              <a:ext cx="3121093" cy="2107406"/>
              <a:chOff x="1019174" y="1676604"/>
              <a:chExt cx="3121093" cy="2107406"/>
            </a:xfrm>
          </p:grpSpPr>
          <p:sp>
            <p:nvSpPr>
              <p:cNvPr id="23" name="Retângulo: Cantos Arredondados 22">
                <a:extLst>
                  <a:ext uri="{FF2B5EF4-FFF2-40B4-BE49-F238E27FC236}">
                    <a16:creationId xmlns:a16="http://schemas.microsoft.com/office/drawing/2014/main" id="{9683E94A-DCB3-2248-ABFF-3D16B0D40DE8}"/>
                  </a:ext>
                </a:extLst>
              </p:cNvPr>
              <p:cNvSpPr/>
              <p:nvPr/>
            </p:nvSpPr>
            <p:spPr>
              <a:xfrm>
                <a:off x="1019174" y="1676604"/>
                <a:ext cx="3121093" cy="210740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aixaDeTexto 23">
                <a:extLst>
                  <a:ext uri="{FF2B5EF4-FFF2-40B4-BE49-F238E27FC236}">
                    <a16:creationId xmlns:a16="http://schemas.microsoft.com/office/drawing/2014/main" id="{D5F51DCE-E130-72C0-687A-2D25CF27E989}"/>
                  </a:ext>
                </a:extLst>
              </p:cNvPr>
              <p:cNvSpPr txBox="1"/>
              <p:nvPr/>
            </p:nvSpPr>
            <p:spPr>
              <a:xfrm>
                <a:off x="1228319" y="1913935"/>
                <a:ext cx="2702801" cy="369332"/>
              </a:xfrm>
              <a:prstGeom prst="rect">
                <a:avLst/>
              </a:prstGeom>
              <a:noFill/>
            </p:spPr>
            <p:txBody>
              <a:bodyPr wrap="square">
                <a:spAutoFit/>
              </a:bodyPr>
              <a:lstStyle/>
              <a:p>
                <a:r>
                  <a:rPr lang="pt-BR" b="1" dirty="0">
                    <a:effectLst/>
                  </a:rPr>
                  <a:t>Segmentos</a:t>
                </a:r>
                <a:endParaRPr lang="pt-BR" b="1" dirty="0"/>
              </a:p>
            </p:txBody>
          </p:sp>
          <p:sp>
            <p:nvSpPr>
              <p:cNvPr id="25" name="CaixaDeTexto 24">
                <a:extLst>
                  <a:ext uri="{FF2B5EF4-FFF2-40B4-BE49-F238E27FC236}">
                    <a16:creationId xmlns:a16="http://schemas.microsoft.com/office/drawing/2014/main" id="{E0900A0C-5D0D-A6FD-F70F-2A8187240F64}"/>
                  </a:ext>
                </a:extLst>
              </p:cNvPr>
              <p:cNvSpPr txBox="1"/>
              <p:nvPr/>
            </p:nvSpPr>
            <p:spPr>
              <a:xfrm>
                <a:off x="1228318" y="2333571"/>
                <a:ext cx="2702801" cy="1323439"/>
              </a:xfrm>
              <a:prstGeom prst="rect">
                <a:avLst/>
              </a:prstGeom>
              <a:noFill/>
            </p:spPr>
            <p:txBody>
              <a:bodyPr wrap="square">
                <a:spAutoFit/>
              </a:bodyPr>
              <a:lstStyle/>
              <a:p>
                <a:r>
                  <a:rPr lang="pt-BR" sz="1600" dirty="0">
                    <a:solidFill>
                      <a:schemeClr val="bg2">
                        <a:lumMod val="25000"/>
                      </a:schemeClr>
                    </a:solidFill>
                    <a:effectLst/>
                  </a:rPr>
                  <a:t>Para armazenar endereços de Segmentos [apontam para determinados segmentos (programa, dados, pilha, etc.)].</a:t>
                </a:r>
                <a:endParaRPr lang="pt-BR" sz="1600" dirty="0">
                  <a:solidFill>
                    <a:schemeClr val="bg2">
                      <a:lumMod val="25000"/>
                    </a:schemeClr>
                  </a:solidFill>
                </a:endParaRPr>
              </a:p>
            </p:txBody>
          </p:sp>
        </p:grpSp>
        <p:grpSp>
          <p:nvGrpSpPr>
            <p:cNvPr id="19" name="Agrupar 18">
              <a:extLst>
                <a:ext uri="{FF2B5EF4-FFF2-40B4-BE49-F238E27FC236}">
                  <a16:creationId xmlns:a16="http://schemas.microsoft.com/office/drawing/2014/main" id="{FEC22CFE-E318-88DD-D4CA-38582911C225}"/>
                </a:ext>
              </a:extLst>
            </p:cNvPr>
            <p:cNvGrpSpPr/>
            <p:nvPr/>
          </p:nvGrpSpPr>
          <p:grpSpPr>
            <a:xfrm>
              <a:off x="4535453" y="1676604"/>
              <a:ext cx="3121093" cy="2107406"/>
              <a:chOff x="4535453" y="1676604"/>
              <a:chExt cx="3121093" cy="2107406"/>
            </a:xfrm>
          </p:grpSpPr>
          <p:sp>
            <p:nvSpPr>
              <p:cNvPr id="20" name="Retângulo: Cantos Arredondados 19">
                <a:extLst>
                  <a:ext uri="{FF2B5EF4-FFF2-40B4-BE49-F238E27FC236}">
                    <a16:creationId xmlns:a16="http://schemas.microsoft.com/office/drawing/2014/main" id="{B429F28B-C858-0DAD-76EC-4467BB6BCDC1}"/>
                  </a:ext>
                </a:extLst>
              </p:cNvPr>
              <p:cNvSpPr/>
              <p:nvPr/>
            </p:nvSpPr>
            <p:spPr>
              <a:xfrm>
                <a:off x="4535453" y="1676604"/>
                <a:ext cx="3121093" cy="210740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514D2A8A-8EF5-E063-15D3-10BDF4968468}"/>
                  </a:ext>
                </a:extLst>
              </p:cNvPr>
              <p:cNvSpPr txBox="1"/>
              <p:nvPr/>
            </p:nvSpPr>
            <p:spPr>
              <a:xfrm>
                <a:off x="4744599" y="1915473"/>
                <a:ext cx="2702801" cy="369332"/>
              </a:xfrm>
              <a:prstGeom prst="rect">
                <a:avLst/>
              </a:prstGeom>
              <a:noFill/>
            </p:spPr>
            <p:txBody>
              <a:bodyPr wrap="square">
                <a:spAutoFit/>
              </a:bodyPr>
              <a:lstStyle/>
              <a:p>
                <a:r>
                  <a:rPr lang="pt-BR" b="1" dirty="0">
                    <a:effectLst/>
                  </a:rPr>
                  <a:t>Flags</a:t>
                </a:r>
                <a:endParaRPr lang="pt-BR" b="1" dirty="0"/>
              </a:p>
            </p:txBody>
          </p:sp>
          <p:sp>
            <p:nvSpPr>
              <p:cNvPr id="22" name="CaixaDeTexto 21">
                <a:extLst>
                  <a:ext uri="{FF2B5EF4-FFF2-40B4-BE49-F238E27FC236}">
                    <a16:creationId xmlns:a16="http://schemas.microsoft.com/office/drawing/2014/main" id="{F48EDF40-18F0-50EC-1EC7-66C206D3EA85}"/>
                  </a:ext>
                </a:extLst>
              </p:cNvPr>
              <p:cNvSpPr txBox="1"/>
              <p:nvPr/>
            </p:nvSpPr>
            <p:spPr>
              <a:xfrm>
                <a:off x="4744599" y="2369973"/>
                <a:ext cx="2702801" cy="830997"/>
              </a:xfrm>
              <a:prstGeom prst="rect">
                <a:avLst/>
              </a:prstGeom>
              <a:noFill/>
            </p:spPr>
            <p:txBody>
              <a:bodyPr wrap="square">
                <a:spAutoFit/>
              </a:bodyPr>
              <a:lstStyle/>
              <a:p>
                <a:r>
                  <a:rPr lang="pt-BR" sz="1600" dirty="0">
                    <a:solidFill>
                      <a:schemeClr val="bg2">
                        <a:lumMod val="25000"/>
                      </a:schemeClr>
                    </a:solidFill>
                    <a:effectLst/>
                  </a:rPr>
                  <a:t>Podem ser usadas para indicar o resultado de certas instruções.</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23579765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Memória</a:t>
            </a:r>
          </a:p>
        </p:txBody>
      </p:sp>
      <p:sp>
        <p:nvSpPr>
          <p:cNvPr id="4" name="Espaço Reservado para Texto 3">
            <a:extLst>
              <a:ext uri="{FF2B5EF4-FFF2-40B4-BE49-F238E27FC236}">
                <a16:creationId xmlns:a16="http://schemas.microsoft.com/office/drawing/2014/main" id="{09D4FA76-EB89-273B-0D2D-7290E36DF148}"/>
              </a:ext>
            </a:extLst>
          </p:cNvPr>
          <p:cNvSpPr>
            <a:spLocks noGrp="1"/>
          </p:cNvSpPr>
          <p:nvPr>
            <p:ph type="body" sz="quarter" idx="11"/>
          </p:nvPr>
        </p:nvSpPr>
        <p:spPr/>
        <p:txBody>
          <a:bodyPr/>
          <a:lstStyle/>
          <a:p>
            <a:r>
              <a:rPr lang="pt-BR" dirty="0"/>
              <a:t>Memória cache</a:t>
            </a:r>
          </a:p>
        </p:txBody>
      </p:sp>
      <p:sp>
        <p:nvSpPr>
          <p:cNvPr id="8" name="CaixaDeTexto 7">
            <a:extLst>
              <a:ext uri="{FF2B5EF4-FFF2-40B4-BE49-F238E27FC236}">
                <a16:creationId xmlns:a16="http://schemas.microsoft.com/office/drawing/2014/main" id="{80659C3B-B656-B99E-58B8-D962B14340F0}"/>
              </a:ext>
            </a:extLst>
          </p:cNvPr>
          <p:cNvSpPr txBox="1"/>
          <p:nvPr/>
        </p:nvSpPr>
        <p:spPr>
          <a:xfrm>
            <a:off x="1031874" y="2397082"/>
            <a:ext cx="9950161" cy="2031325"/>
          </a:xfrm>
          <a:prstGeom prst="rect">
            <a:avLst/>
          </a:prstGeom>
          <a:noFill/>
        </p:spPr>
        <p:txBody>
          <a:bodyPr wrap="square">
            <a:spAutoFit/>
          </a:bodyPr>
          <a:lstStyle/>
          <a:p>
            <a:pPr marL="285750" indent="-285750">
              <a:buFont typeface="Arial" panose="020B0604020202020204" pitchFamily="34" charset="0"/>
              <a:buChar char="•"/>
            </a:pPr>
            <a:r>
              <a:rPr lang="pt-BR" b="0" i="0" dirty="0">
                <a:solidFill>
                  <a:schemeClr val="bg2">
                    <a:lumMod val="25000"/>
                  </a:schemeClr>
                </a:solidFill>
                <a:effectLst/>
                <a:latin typeface="+mj-lt"/>
              </a:rPr>
              <a:t>Memória cache fica entre a memória principal e o processador.</a:t>
            </a:r>
          </a:p>
          <a:p>
            <a:pPr marL="285750" indent="-285750">
              <a:buFont typeface="Arial" panose="020B0604020202020204" pitchFamily="34" charset="0"/>
              <a:buChar char="•"/>
            </a:pPr>
            <a:endParaRPr lang="pt-BR" b="0" i="0" dirty="0">
              <a:solidFill>
                <a:schemeClr val="bg2">
                  <a:lumMod val="25000"/>
                </a:schemeClr>
              </a:solidFill>
              <a:effectLst/>
              <a:latin typeface="+mj-lt"/>
            </a:endParaRPr>
          </a:p>
          <a:p>
            <a:pPr marL="285750" indent="-285750">
              <a:buFont typeface="Arial" panose="020B0604020202020204" pitchFamily="34" charset="0"/>
              <a:buChar char="•"/>
            </a:pPr>
            <a:r>
              <a:rPr lang="pt-BR" b="0" i="0" dirty="0">
                <a:solidFill>
                  <a:schemeClr val="bg2">
                    <a:lumMod val="25000"/>
                  </a:schemeClr>
                </a:solidFill>
                <a:effectLst/>
                <a:latin typeface="+mj-lt"/>
              </a:rPr>
              <a:t>Armazena dados em uso para transferência rápida ao processador.</a:t>
            </a:r>
          </a:p>
          <a:p>
            <a:pPr marL="285750" indent="-285750">
              <a:buFont typeface="Arial" panose="020B0604020202020204" pitchFamily="34" charset="0"/>
              <a:buChar char="•"/>
            </a:pPr>
            <a:endParaRPr lang="pt-BR" b="0" i="0" dirty="0">
              <a:solidFill>
                <a:schemeClr val="bg2">
                  <a:lumMod val="25000"/>
                </a:schemeClr>
              </a:solidFill>
              <a:effectLst/>
              <a:latin typeface="+mj-lt"/>
            </a:endParaRPr>
          </a:p>
          <a:p>
            <a:pPr marL="285750" indent="-285750">
              <a:buFont typeface="Arial" panose="020B0604020202020204" pitchFamily="34" charset="0"/>
              <a:buChar char="•"/>
            </a:pPr>
            <a:r>
              <a:rPr lang="pt-BR" b="0" i="0" dirty="0">
                <a:solidFill>
                  <a:schemeClr val="bg2">
                    <a:lumMod val="25000"/>
                  </a:schemeClr>
                </a:solidFill>
                <a:effectLst/>
                <a:latin typeface="+mj-lt"/>
              </a:rPr>
              <a:t>Contribui para aumentar a velocidade de acesso aos dados.</a:t>
            </a:r>
          </a:p>
          <a:p>
            <a:pPr marL="285750" indent="-285750">
              <a:buFont typeface="Arial" panose="020B0604020202020204" pitchFamily="34" charset="0"/>
              <a:buChar char="•"/>
            </a:pPr>
            <a:endParaRPr lang="pt-BR" b="0" i="0" dirty="0">
              <a:solidFill>
                <a:schemeClr val="bg2">
                  <a:lumMod val="25000"/>
                </a:schemeClr>
              </a:solidFill>
              <a:effectLst/>
              <a:latin typeface="+mj-lt"/>
            </a:endParaRPr>
          </a:p>
          <a:p>
            <a:pPr marL="285750" indent="-285750">
              <a:buFont typeface="Arial" panose="020B0604020202020204" pitchFamily="34" charset="0"/>
              <a:buChar char="•"/>
            </a:pPr>
            <a:r>
              <a:rPr lang="pt-BR" b="0" i="0" dirty="0">
                <a:solidFill>
                  <a:schemeClr val="bg2">
                    <a:lumMod val="25000"/>
                  </a:schemeClr>
                </a:solidFill>
                <a:effectLst/>
                <a:latin typeface="+mj-lt"/>
              </a:rPr>
              <a:t>Melhora o desempenho do processador ao reduzir o tempo de espera por dados na memória.</a:t>
            </a:r>
          </a:p>
        </p:txBody>
      </p:sp>
    </p:spTree>
    <p:extLst>
      <p:ext uri="{BB962C8B-B14F-4D97-AF65-F5344CB8AC3E}">
        <p14:creationId xmlns:p14="http://schemas.microsoft.com/office/powerpoint/2010/main" val="4548539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Memória</a:t>
            </a:r>
          </a:p>
        </p:txBody>
      </p:sp>
      <p:grpSp>
        <p:nvGrpSpPr>
          <p:cNvPr id="2" name="Agrupar 1">
            <a:extLst>
              <a:ext uri="{FF2B5EF4-FFF2-40B4-BE49-F238E27FC236}">
                <a16:creationId xmlns:a16="http://schemas.microsoft.com/office/drawing/2014/main" id="{87F7904A-CC2B-9E9E-BAA5-DB5C8426164B}"/>
              </a:ext>
            </a:extLst>
          </p:cNvPr>
          <p:cNvGrpSpPr/>
          <p:nvPr/>
        </p:nvGrpSpPr>
        <p:grpSpPr>
          <a:xfrm>
            <a:off x="1019175" y="1237969"/>
            <a:ext cx="10153650" cy="5035831"/>
            <a:chOff x="1019175" y="1133065"/>
            <a:chExt cx="10153650" cy="5035831"/>
          </a:xfrm>
        </p:grpSpPr>
        <p:grpSp>
          <p:nvGrpSpPr>
            <p:cNvPr id="3" name="Agrupar 2">
              <a:extLst>
                <a:ext uri="{FF2B5EF4-FFF2-40B4-BE49-F238E27FC236}">
                  <a16:creationId xmlns:a16="http://schemas.microsoft.com/office/drawing/2014/main" id="{E4E2107B-8E6B-F75F-320E-0C5F96D377A4}"/>
                </a:ext>
              </a:extLst>
            </p:cNvPr>
            <p:cNvGrpSpPr/>
            <p:nvPr/>
          </p:nvGrpSpPr>
          <p:grpSpPr>
            <a:xfrm>
              <a:off x="1019175" y="1133065"/>
              <a:ext cx="10153650" cy="1961946"/>
              <a:chOff x="1019175" y="717210"/>
              <a:chExt cx="10153650" cy="1961946"/>
            </a:xfrm>
          </p:grpSpPr>
          <p:grpSp>
            <p:nvGrpSpPr>
              <p:cNvPr id="11" name="Agrupar 10">
                <a:extLst>
                  <a:ext uri="{FF2B5EF4-FFF2-40B4-BE49-F238E27FC236}">
                    <a16:creationId xmlns:a16="http://schemas.microsoft.com/office/drawing/2014/main" id="{4A36E04B-729F-F3A2-C281-8D8DF9D15F52}"/>
                  </a:ext>
                </a:extLst>
              </p:cNvPr>
              <p:cNvGrpSpPr/>
              <p:nvPr/>
            </p:nvGrpSpPr>
            <p:grpSpPr>
              <a:xfrm>
                <a:off x="1019175" y="1051041"/>
                <a:ext cx="10153650" cy="1628115"/>
                <a:chOff x="1019175" y="1051041"/>
                <a:chExt cx="10153650" cy="1628115"/>
              </a:xfrm>
            </p:grpSpPr>
            <p:sp>
              <p:nvSpPr>
                <p:cNvPr id="13" name="Retângulo 12">
                  <a:extLst>
                    <a:ext uri="{FF2B5EF4-FFF2-40B4-BE49-F238E27FC236}">
                      <a16:creationId xmlns:a16="http://schemas.microsoft.com/office/drawing/2014/main" id="{8EC4FFCD-B323-ABF5-A63A-FD98ADBA60E5}"/>
                    </a:ext>
                  </a:extLst>
                </p:cNvPr>
                <p:cNvSpPr/>
                <p:nvPr/>
              </p:nvSpPr>
              <p:spPr>
                <a:xfrm>
                  <a:off x="1019175" y="1051041"/>
                  <a:ext cx="10153650" cy="1628115"/>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5423DD6A-3560-AFA5-B689-2A10F584ABF5}"/>
                    </a:ext>
                  </a:extLst>
                </p:cNvPr>
                <p:cNvSpPr txBox="1"/>
                <p:nvPr/>
              </p:nvSpPr>
              <p:spPr>
                <a:xfrm>
                  <a:off x="1647825" y="1552439"/>
                  <a:ext cx="8896350" cy="400110"/>
                </a:xfrm>
                <a:prstGeom prst="rect">
                  <a:avLst/>
                </a:prstGeom>
                <a:noFill/>
              </p:spPr>
              <p:txBody>
                <a:bodyPr wrap="square" rtlCol="0">
                  <a:spAutoFit/>
                </a:bodyPr>
                <a:lstStyle/>
                <a:p>
                  <a:r>
                    <a:rPr lang="pt-BR" sz="2000" dirty="0">
                      <a:solidFill>
                        <a:schemeClr val="bg1"/>
                      </a:solidFill>
                    </a:rPr>
                    <a:t>Por que muitas memórias e não apenas uma?</a:t>
                  </a:r>
                </a:p>
              </p:txBody>
            </p:sp>
          </p:grpSp>
          <p:pic>
            <p:nvPicPr>
              <p:cNvPr id="12" name="Imagem 11">
                <a:extLst>
                  <a:ext uri="{FF2B5EF4-FFF2-40B4-BE49-F238E27FC236}">
                    <a16:creationId xmlns:a16="http://schemas.microsoft.com/office/drawing/2014/main" id="{00F4434E-FBBF-DE60-39FD-1A97D90825BE}"/>
                  </a:ext>
                </a:extLst>
              </p:cNvPr>
              <p:cNvPicPr>
                <a:picLocks noChangeAspect="1"/>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l="4783" t="12189" r="5958" b="12853"/>
              <a:stretch/>
            </p:blipFill>
            <p:spPr>
              <a:xfrm>
                <a:off x="1523451" y="717210"/>
                <a:ext cx="617147" cy="612490"/>
              </a:xfrm>
              <a:prstGeom prst="ellipse">
                <a:avLst/>
              </a:prstGeom>
            </p:spPr>
          </p:pic>
        </p:grpSp>
        <p:grpSp>
          <p:nvGrpSpPr>
            <p:cNvPr id="5" name="Agrupar 4">
              <a:extLst>
                <a:ext uri="{FF2B5EF4-FFF2-40B4-BE49-F238E27FC236}">
                  <a16:creationId xmlns:a16="http://schemas.microsoft.com/office/drawing/2014/main" id="{E48F86D9-6825-0CEA-1EA3-6A29DC19B102}"/>
                </a:ext>
              </a:extLst>
            </p:cNvPr>
            <p:cNvGrpSpPr/>
            <p:nvPr/>
          </p:nvGrpSpPr>
          <p:grpSpPr>
            <a:xfrm>
              <a:off x="1019175" y="3095012"/>
              <a:ext cx="10153650" cy="3073884"/>
              <a:chOff x="1041187" y="3010264"/>
              <a:chExt cx="10153650" cy="3073884"/>
            </a:xfrm>
          </p:grpSpPr>
          <p:sp>
            <p:nvSpPr>
              <p:cNvPr id="6" name="Retângulo 5">
                <a:extLst>
                  <a:ext uri="{FF2B5EF4-FFF2-40B4-BE49-F238E27FC236}">
                    <a16:creationId xmlns:a16="http://schemas.microsoft.com/office/drawing/2014/main" id="{4F7736D1-9588-C893-F2B6-934613C60D15}"/>
                  </a:ext>
                </a:extLst>
              </p:cNvPr>
              <p:cNvSpPr/>
              <p:nvPr/>
            </p:nvSpPr>
            <p:spPr>
              <a:xfrm>
                <a:off x="1041187" y="3010264"/>
                <a:ext cx="10153650" cy="3073884"/>
              </a:xfrm>
              <a:prstGeom prst="rect">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726EABB2-5D40-A608-5C60-174ED9878893}"/>
                  </a:ext>
                </a:extLst>
              </p:cNvPr>
              <p:cNvSpPr txBox="1"/>
              <p:nvPr/>
            </p:nvSpPr>
            <p:spPr>
              <a:xfrm>
                <a:off x="1688886" y="3475523"/>
                <a:ext cx="8896349" cy="369332"/>
              </a:xfrm>
              <a:prstGeom prst="rect">
                <a:avLst/>
              </a:prstGeom>
              <a:noFill/>
            </p:spPr>
            <p:txBody>
              <a:bodyPr wrap="square" rtlCol="0">
                <a:spAutoFit/>
              </a:bodyPr>
              <a:lstStyle/>
              <a:p>
                <a:r>
                  <a:rPr lang="pt-BR" b="1"/>
                  <a:t>Resposta</a:t>
                </a:r>
              </a:p>
            </p:txBody>
          </p:sp>
          <p:sp>
            <p:nvSpPr>
              <p:cNvPr id="10" name="CaixaDeTexto 9">
                <a:extLst>
                  <a:ext uri="{FF2B5EF4-FFF2-40B4-BE49-F238E27FC236}">
                    <a16:creationId xmlns:a16="http://schemas.microsoft.com/office/drawing/2014/main" id="{CEFE0D24-C54E-7E68-BDDC-F73A1FC5C3C4}"/>
                  </a:ext>
                </a:extLst>
              </p:cNvPr>
              <p:cNvSpPr txBox="1"/>
              <p:nvPr/>
            </p:nvSpPr>
            <p:spPr>
              <a:xfrm>
                <a:off x="1688886" y="3988381"/>
                <a:ext cx="9056543" cy="1754326"/>
              </a:xfrm>
              <a:prstGeom prst="rect">
                <a:avLst/>
              </a:prstGeom>
              <a:noFill/>
            </p:spPr>
            <p:txBody>
              <a:bodyPr wrap="square" rtlCol="0">
                <a:spAutoFit/>
              </a:bodyPr>
              <a:lstStyle/>
              <a:p>
                <a:r>
                  <a:rPr lang="pt-BR" dirty="0">
                    <a:solidFill>
                      <a:schemeClr val="bg2">
                        <a:lumMod val="25000"/>
                      </a:schemeClr>
                    </a:solidFill>
                    <a:effectLst/>
                  </a:rPr>
                  <a:t>O ideal seria haver apenas uma memória nos computadores, com os seguintes requisitos: Tempo de acesso muito curto (semelhante ao do processador), grande capacidade de armazenamento, armazenamento permanente (não volátil) e baixo custo. Como, em termos práticos, hoje ainda não é possível a existência desse tipo de memória, faz-se necessária a adoção de soluções mais viáveis para compensar a diferença de velocidades que existe entre o processador e a MP.</a:t>
                </a:r>
                <a:endParaRPr lang="pt-BR" dirty="0">
                  <a:solidFill>
                    <a:schemeClr val="bg2">
                      <a:lumMod val="25000"/>
                    </a:schemeClr>
                  </a:solidFill>
                </a:endParaRPr>
              </a:p>
            </p:txBody>
          </p:sp>
        </p:grpSp>
      </p:grpSp>
    </p:spTree>
    <p:extLst>
      <p:ext uri="{BB962C8B-B14F-4D97-AF65-F5344CB8AC3E}">
        <p14:creationId xmlns:p14="http://schemas.microsoft.com/office/powerpoint/2010/main" val="7772508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Memória</a:t>
            </a:r>
          </a:p>
        </p:txBody>
      </p:sp>
      <p:sp>
        <p:nvSpPr>
          <p:cNvPr id="8" name="CaixaDeTexto 7">
            <a:extLst>
              <a:ext uri="{FF2B5EF4-FFF2-40B4-BE49-F238E27FC236}">
                <a16:creationId xmlns:a16="http://schemas.microsoft.com/office/drawing/2014/main" id="{D7EA5B04-22FF-4FF6-A869-A96BA7D14F2B}"/>
              </a:ext>
            </a:extLst>
          </p:cNvPr>
          <p:cNvSpPr txBox="1"/>
          <p:nvPr/>
        </p:nvSpPr>
        <p:spPr>
          <a:xfrm>
            <a:off x="1019175" y="2312988"/>
            <a:ext cx="4504170" cy="2585323"/>
          </a:xfrm>
          <a:prstGeom prst="rect">
            <a:avLst/>
          </a:prstGeom>
          <a:noFill/>
        </p:spPr>
        <p:txBody>
          <a:bodyPr wrap="square">
            <a:spAutoFit/>
          </a:bodyPr>
          <a:lstStyle/>
          <a:p>
            <a:r>
              <a:rPr lang="pt-BR" b="0" i="0" dirty="0">
                <a:solidFill>
                  <a:schemeClr val="bg2">
                    <a:lumMod val="25000"/>
                  </a:schemeClr>
                </a:solidFill>
                <a:effectLst/>
                <a:latin typeface="+mj-lt"/>
              </a:rPr>
              <a:t>A imagem ao lado ilustra a comparação de velocidades que existem entre o processador e a MP (apenas processador e MP).</a:t>
            </a:r>
            <a:br>
              <a:rPr lang="pt-BR" dirty="0">
                <a:solidFill>
                  <a:schemeClr val="bg2">
                    <a:lumMod val="25000"/>
                  </a:schemeClr>
                </a:solidFill>
                <a:latin typeface="+mj-lt"/>
              </a:rPr>
            </a:br>
            <a:br>
              <a:rPr lang="pt-BR" dirty="0">
                <a:solidFill>
                  <a:schemeClr val="bg2">
                    <a:lumMod val="25000"/>
                  </a:schemeClr>
                </a:solidFill>
                <a:latin typeface="+mj-lt"/>
              </a:rPr>
            </a:br>
            <a:r>
              <a:rPr lang="pt-BR" b="0" i="0" dirty="0">
                <a:solidFill>
                  <a:schemeClr val="bg2">
                    <a:lumMod val="25000"/>
                  </a:schemeClr>
                </a:solidFill>
                <a:effectLst/>
                <a:latin typeface="+mj-lt"/>
              </a:rPr>
              <a:t>Há uma grande diferença de tempo entre a transferência da MP para o processador e este usar os dados. No exemplo, o processador gasta 2 nanosegundos para somar e espera 100 nanosegundos para receber novos dados.</a:t>
            </a:r>
            <a:endParaRPr lang="pt-BR" dirty="0">
              <a:solidFill>
                <a:schemeClr val="bg2">
                  <a:lumMod val="25000"/>
                </a:schemeClr>
              </a:solidFill>
              <a:latin typeface="+mj-lt"/>
            </a:endParaRPr>
          </a:p>
        </p:txBody>
      </p:sp>
      <p:pic>
        <p:nvPicPr>
          <p:cNvPr id="16" name="Imagem 15" descr="Uma imagem contendo Diagrama&#10;&#10;Descrição gerada automaticamente">
            <a:extLst>
              <a:ext uri="{FF2B5EF4-FFF2-40B4-BE49-F238E27FC236}">
                <a16:creationId xmlns:a16="http://schemas.microsoft.com/office/drawing/2014/main" id="{30AC1654-8A71-3302-E921-4AB4A39BA8E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10325" y="1746928"/>
            <a:ext cx="4396220" cy="3666447"/>
          </a:xfrm>
          <a:prstGeom prst="rect">
            <a:avLst/>
          </a:prstGeom>
        </p:spPr>
      </p:pic>
    </p:spTree>
    <p:extLst>
      <p:ext uri="{BB962C8B-B14F-4D97-AF65-F5344CB8AC3E}">
        <p14:creationId xmlns:p14="http://schemas.microsoft.com/office/powerpoint/2010/main" val="42400601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Memória</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Princípio da localidade</a:t>
            </a:r>
          </a:p>
        </p:txBody>
      </p:sp>
      <p:sp>
        <p:nvSpPr>
          <p:cNvPr id="4" name="CaixaDeTexto 3">
            <a:extLst>
              <a:ext uri="{FF2B5EF4-FFF2-40B4-BE49-F238E27FC236}">
                <a16:creationId xmlns:a16="http://schemas.microsoft.com/office/drawing/2014/main" id="{8DC406AD-0BA1-7D57-CFFF-4598893D3045}"/>
              </a:ext>
            </a:extLst>
          </p:cNvPr>
          <p:cNvSpPr txBox="1"/>
          <p:nvPr/>
        </p:nvSpPr>
        <p:spPr>
          <a:xfrm>
            <a:off x="1019175" y="2452407"/>
            <a:ext cx="5636781" cy="2862322"/>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latin typeface="+mj-lt"/>
              </a:rPr>
              <a:t>É</a:t>
            </a:r>
            <a:r>
              <a:rPr lang="pt-BR" b="0" i="0" dirty="0">
                <a:solidFill>
                  <a:schemeClr val="bg2">
                    <a:lumMod val="25000"/>
                  </a:schemeClr>
                </a:solidFill>
                <a:effectLst/>
                <a:latin typeface="+mj-lt"/>
              </a:rPr>
              <a:t> um princípio de programação que determina o modo como as instruções são executadas (em sequência, durante certo tempo).</a:t>
            </a:r>
          </a:p>
          <a:p>
            <a:pPr marL="285750" indent="-285750">
              <a:buFont typeface="Arial" panose="020B0604020202020204" pitchFamily="34" charset="0"/>
              <a:buChar char="•"/>
            </a:pPr>
            <a:endParaRPr lang="pt-BR" dirty="0">
              <a:solidFill>
                <a:schemeClr val="bg2">
                  <a:lumMod val="25000"/>
                </a:schemeClr>
              </a:solidFill>
              <a:latin typeface="+mj-lt"/>
            </a:endParaRPr>
          </a:p>
          <a:p>
            <a:pPr marL="285750" indent="-285750">
              <a:buFont typeface="Arial" panose="020B0604020202020204" pitchFamily="34" charset="0"/>
              <a:buChar char="•"/>
            </a:pPr>
            <a:r>
              <a:rPr lang="pt-BR" dirty="0">
                <a:solidFill>
                  <a:schemeClr val="bg2">
                    <a:lumMod val="25000"/>
                  </a:schemeClr>
                </a:solidFill>
                <a:latin typeface="+mj-lt"/>
              </a:rPr>
              <a:t>Os programas são organizados de modo que as linhas de código costumam ser executadas em sequência.</a:t>
            </a:r>
          </a:p>
          <a:p>
            <a:pPr marL="285750" indent="-285750">
              <a:buFont typeface="Arial" panose="020B0604020202020204" pitchFamily="34" charset="0"/>
              <a:buChar char="•"/>
            </a:pPr>
            <a:endParaRPr lang="pt-BR" dirty="0">
              <a:solidFill>
                <a:schemeClr val="bg2">
                  <a:lumMod val="25000"/>
                </a:schemeClr>
              </a:solidFill>
              <a:latin typeface="+mj-lt"/>
            </a:endParaRPr>
          </a:p>
          <a:p>
            <a:pPr marL="285750" indent="-285750">
              <a:buFont typeface="Arial" panose="020B0604020202020204" pitchFamily="34" charset="0"/>
              <a:buChar char="•"/>
            </a:pPr>
            <a:r>
              <a:rPr lang="pt-BR" dirty="0">
                <a:solidFill>
                  <a:schemeClr val="bg2">
                    <a:lumMod val="25000"/>
                  </a:schemeClr>
                </a:solidFill>
                <a:latin typeface="+mj-lt"/>
              </a:rPr>
              <a:t>Apenas em alguns momentos a sequência é interrompida e o processo desvia da sequência, sendo esta retomada em seguida.</a:t>
            </a:r>
          </a:p>
        </p:txBody>
      </p:sp>
      <p:pic>
        <p:nvPicPr>
          <p:cNvPr id="6" name="Imagem 5" descr="Word&#10;&#10;Descrição gerada automaticamente com confiança média">
            <a:extLst>
              <a:ext uri="{FF2B5EF4-FFF2-40B4-BE49-F238E27FC236}">
                <a16:creationId xmlns:a16="http://schemas.microsoft.com/office/drawing/2014/main" id="{AD5BB111-C4A6-C74E-197A-73F6DDCB307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60792" y="1455738"/>
            <a:ext cx="3794203" cy="4530724"/>
          </a:xfrm>
          <a:prstGeom prst="rect">
            <a:avLst/>
          </a:prstGeom>
        </p:spPr>
      </p:pic>
    </p:spTree>
    <p:extLst>
      <p:ext uri="{BB962C8B-B14F-4D97-AF65-F5344CB8AC3E}">
        <p14:creationId xmlns:p14="http://schemas.microsoft.com/office/powerpoint/2010/main" val="2799427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Desenvolvimento do computador em quatro gerações</a:t>
            </a:r>
          </a:p>
        </p:txBody>
      </p:sp>
      <p:sp>
        <p:nvSpPr>
          <p:cNvPr id="8" name="Espaço Reservado para Texto 7">
            <a:extLst>
              <a:ext uri="{FF2B5EF4-FFF2-40B4-BE49-F238E27FC236}">
                <a16:creationId xmlns:a16="http://schemas.microsoft.com/office/drawing/2014/main" id="{81389501-DE01-0134-AD30-9E5276D8F71A}"/>
              </a:ext>
            </a:extLst>
          </p:cNvPr>
          <p:cNvSpPr>
            <a:spLocks noGrp="1"/>
          </p:cNvSpPr>
          <p:nvPr>
            <p:ph type="body" sz="quarter" idx="11"/>
          </p:nvPr>
        </p:nvSpPr>
        <p:spPr/>
        <p:txBody>
          <a:bodyPr/>
          <a:lstStyle/>
          <a:p>
            <a:r>
              <a:rPr lang="pt-BR" dirty="0"/>
              <a:t>Quarta geração: microprocessadores</a:t>
            </a:r>
          </a:p>
        </p:txBody>
      </p:sp>
      <p:sp>
        <p:nvSpPr>
          <p:cNvPr id="3" name="CaixaDeTexto 2">
            <a:extLst>
              <a:ext uri="{FF2B5EF4-FFF2-40B4-BE49-F238E27FC236}">
                <a16:creationId xmlns:a16="http://schemas.microsoft.com/office/drawing/2014/main" id="{C3F096E0-39B7-57EC-CCA4-BDDA56546EB2}"/>
              </a:ext>
            </a:extLst>
          </p:cNvPr>
          <p:cNvSpPr txBox="1"/>
          <p:nvPr/>
        </p:nvSpPr>
        <p:spPr>
          <a:xfrm>
            <a:off x="1019175" y="2207203"/>
            <a:ext cx="5529407" cy="3693319"/>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Década de 1980: Proliferação de PCs potentes, baratos e redes locais.</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Surgimento da internet. Aparecimento de videogames especializados em gráficos e interação.</a:t>
            </a:r>
          </a:p>
          <a:p>
            <a:pPr marL="285750" indent="-285750" algn="l">
              <a:buFont typeface="Arial" panose="020B0604020202020204" pitchFamily="34" charset="0"/>
              <a:buChar char="•"/>
            </a:pPr>
            <a:endParaRPr lang="pt-BR" dirty="0">
              <a:solidFill>
                <a:schemeClr val="bg2">
                  <a:lumMod val="25000"/>
                </a:schemeClr>
              </a:solidFill>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Fim do século XX: Computadores pequenos e poderosos integrados em automóveis, aviões e videogames.</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Laptops comuns nas casas. Integração com televisões e celulares cresce nos anos 2010, especialmente por meio de smartphones e </a:t>
            </a:r>
            <a:r>
              <a:rPr lang="pt-BR" b="0" i="0" dirty="0" err="1">
                <a:solidFill>
                  <a:schemeClr val="bg2">
                    <a:lumMod val="25000"/>
                  </a:schemeClr>
                </a:solidFill>
                <a:effectLst/>
                <a:latin typeface="+mj-lt"/>
              </a:rPr>
              <a:t>smart</a:t>
            </a:r>
            <a:r>
              <a:rPr lang="pt-BR" b="0" i="0" dirty="0">
                <a:solidFill>
                  <a:schemeClr val="bg2">
                    <a:lumMod val="25000"/>
                  </a:schemeClr>
                </a:solidFill>
                <a:effectLst/>
                <a:latin typeface="+mj-lt"/>
              </a:rPr>
              <a:t> TVs.</a:t>
            </a:r>
          </a:p>
        </p:txBody>
      </p:sp>
      <p:pic>
        <p:nvPicPr>
          <p:cNvPr id="4" name="Imagem 3" descr="Computador ligado sobre uma mesa&#10;&#10;Descrição gerada automaticamente">
            <a:extLst>
              <a:ext uri="{FF2B5EF4-FFF2-40B4-BE49-F238E27FC236}">
                <a16:creationId xmlns:a16="http://schemas.microsoft.com/office/drawing/2014/main" id="{50B10FEA-F810-A608-A60A-897761234D0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39709" y="2426854"/>
            <a:ext cx="4033116" cy="3024837"/>
          </a:xfrm>
          <a:prstGeom prst="rect">
            <a:avLst/>
          </a:prstGeom>
        </p:spPr>
      </p:pic>
    </p:spTree>
    <p:extLst>
      <p:ext uri="{BB962C8B-B14F-4D97-AF65-F5344CB8AC3E}">
        <p14:creationId xmlns:p14="http://schemas.microsoft.com/office/powerpoint/2010/main" val="22175617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Memória</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Princípio da localidade</a:t>
            </a:r>
          </a:p>
        </p:txBody>
      </p:sp>
      <p:grpSp>
        <p:nvGrpSpPr>
          <p:cNvPr id="3" name="Agrupar 2">
            <a:extLst>
              <a:ext uri="{FF2B5EF4-FFF2-40B4-BE49-F238E27FC236}">
                <a16:creationId xmlns:a16="http://schemas.microsoft.com/office/drawing/2014/main" id="{2D97E1D7-91AB-40F4-2FE9-E08741ACC34A}"/>
              </a:ext>
            </a:extLst>
          </p:cNvPr>
          <p:cNvGrpSpPr/>
          <p:nvPr/>
        </p:nvGrpSpPr>
        <p:grpSpPr>
          <a:xfrm>
            <a:off x="2201227" y="2312988"/>
            <a:ext cx="7789545" cy="2803957"/>
            <a:chOff x="2201227" y="1749894"/>
            <a:chExt cx="7789545" cy="2803957"/>
          </a:xfrm>
        </p:grpSpPr>
        <p:sp>
          <p:nvSpPr>
            <p:cNvPr id="5" name="Retângulo: Cantos Arredondados 4">
              <a:extLst>
                <a:ext uri="{FF2B5EF4-FFF2-40B4-BE49-F238E27FC236}">
                  <a16:creationId xmlns:a16="http://schemas.microsoft.com/office/drawing/2014/main" id="{B2538FC9-5F3C-AD8A-6D49-2D36D182207E}"/>
                </a:ext>
              </a:extLst>
            </p:cNvPr>
            <p:cNvSpPr/>
            <p:nvPr/>
          </p:nvSpPr>
          <p:spPr>
            <a:xfrm>
              <a:off x="2201227" y="1749894"/>
              <a:ext cx="7789545" cy="280395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CaixaDeTexto 7">
              <a:extLst>
                <a:ext uri="{FF2B5EF4-FFF2-40B4-BE49-F238E27FC236}">
                  <a16:creationId xmlns:a16="http://schemas.microsoft.com/office/drawing/2014/main" id="{040F07BC-C101-93A0-E5C8-31D38954740B}"/>
                </a:ext>
              </a:extLst>
            </p:cNvPr>
            <p:cNvSpPr txBox="1"/>
            <p:nvPr/>
          </p:nvSpPr>
          <p:spPr>
            <a:xfrm>
              <a:off x="2382989" y="2076956"/>
              <a:ext cx="3121092" cy="369332"/>
            </a:xfrm>
            <a:prstGeom prst="rect">
              <a:avLst/>
            </a:prstGeom>
            <a:noFill/>
          </p:spPr>
          <p:txBody>
            <a:bodyPr wrap="square">
              <a:spAutoFit/>
            </a:bodyPr>
            <a:lstStyle/>
            <a:p>
              <a:r>
                <a:rPr lang="pt-BR" b="1" dirty="0">
                  <a:effectLst/>
                </a:rPr>
                <a:t>Localidade espacial</a:t>
              </a:r>
              <a:endParaRPr lang="pt-BR" b="1" dirty="0"/>
            </a:p>
          </p:txBody>
        </p:sp>
        <p:sp>
          <p:nvSpPr>
            <p:cNvPr id="9" name="CaixaDeTexto 8">
              <a:extLst>
                <a:ext uri="{FF2B5EF4-FFF2-40B4-BE49-F238E27FC236}">
                  <a16:creationId xmlns:a16="http://schemas.microsoft.com/office/drawing/2014/main" id="{69E98C53-7B16-AD56-39E8-74C6007FE753}"/>
                </a:ext>
              </a:extLst>
            </p:cNvPr>
            <p:cNvSpPr txBox="1"/>
            <p:nvPr/>
          </p:nvSpPr>
          <p:spPr>
            <a:xfrm>
              <a:off x="2382988" y="2793459"/>
              <a:ext cx="3121093" cy="1323439"/>
            </a:xfrm>
            <a:prstGeom prst="rect">
              <a:avLst/>
            </a:prstGeom>
            <a:noFill/>
          </p:spPr>
          <p:txBody>
            <a:bodyPr wrap="square">
              <a:spAutoFit/>
            </a:bodyPr>
            <a:lstStyle/>
            <a:p>
              <a:r>
                <a:rPr lang="pt-BR" sz="1600" dirty="0">
                  <a:solidFill>
                    <a:schemeClr val="bg2">
                      <a:lumMod val="25000"/>
                    </a:schemeClr>
                  </a:solidFill>
                  <a:effectLst/>
                </a:rPr>
                <a:t>Sempre que o processador realiza um acesso a um endereço de memória, é provável que o próximo acesso seja ao endereço contíguo seguinte.</a:t>
              </a:r>
            </a:p>
          </p:txBody>
        </p:sp>
        <p:sp>
          <p:nvSpPr>
            <p:cNvPr id="10" name="CaixaDeTexto 9">
              <a:extLst>
                <a:ext uri="{FF2B5EF4-FFF2-40B4-BE49-F238E27FC236}">
                  <a16:creationId xmlns:a16="http://schemas.microsoft.com/office/drawing/2014/main" id="{2E59940F-7169-3E06-473F-4FCA4B24F35D}"/>
                </a:ext>
              </a:extLst>
            </p:cNvPr>
            <p:cNvSpPr txBox="1"/>
            <p:nvPr/>
          </p:nvSpPr>
          <p:spPr>
            <a:xfrm>
              <a:off x="6633275" y="2076956"/>
              <a:ext cx="3121092" cy="369332"/>
            </a:xfrm>
            <a:prstGeom prst="rect">
              <a:avLst/>
            </a:prstGeom>
            <a:noFill/>
          </p:spPr>
          <p:txBody>
            <a:bodyPr wrap="square">
              <a:spAutoFit/>
            </a:bodyPr>
            <a:lstStyle/>
            <a:p>
              <a:r>
                <a:rPr lang="pt-BR" b="1" dirty="0">
                  <a:effectLst/>
                </a:rPr>
                <a:t>Localidade temporal</a:t>
              </a:r>
              <a:endParaRPr lang="pt-BR" b="1" dirty="0"/>
            </a:p>
          </p:txBody>
        </p:sp>
        <p:sp>
          <p:nvSpPr>
            <p:cNvPr id="11" name="CaixaDeTexto 10">
              <a:extLst>
                <a:ext uri="{FF2B5EF4-FFF2-40B4-BE49-F238E27FC236}">
                  <a16:creationId xmlns:a16="http://schemas.microsoft.com/office/drawing/2014/main" id="{3B3B101D-2778-EEB4-5088-3F9B700AA874}"/>
                </a:ext>
              </a:extLst>
            </p:cNvPr>
            <p:cNvSpPr txBox="1"/>
            <p:nvPr/>
          </p:nvSpPr>
          <p:spPr>
            <a:xfrm>
              <a:off x="6633274" y="2793459"/>
              <a:ext cx="3121093" cy="1323439"/>
            </a:xfrm>
            <a:prstGeom prst="rect">
              <a:avLst/>
            </a:prstGeom>
            <a:noFill/>
          </p:spPr>
          <p:txBody>
            <a:bodyPr wrap="square">
              <a:spAutoFit/>
            </a:bodyPr>
            <a:lstStyle/>
            <a:p>
              <a:r>
                <a:rPr lang="pt-BR" sz="1600" dirty="0">
                  <a:solidFill>
                    <a:schemeClr val="bg2">
                      <a:lumMod val="25000"/>
                    </a:schemeClr>
                  </a:solidFill>
                  <a:effectLst/>
                </a:rPr>
                <a:t>Sempre que o processador realiza um acesso a um endereço de memória, é provável que, em curto tempo, ele acesse novamente o mesmo endereço.</a:t>
              </a:r>
            </a:p>
          </p:txBody>
        </p:sp>
        <p:grpSp>
          <p:nvGrpSpPr>
            <p:cNvPr id="12" name="Agrupar 11">
              <a:extLst>
                <a:ext uri="{FF2B5EF4-FFF2-40B4-BE49-F238E27FC236}">
                  <a16:creationId xmlns:a16="http://schemas.microsoft.com/office/drawing/2014/main" id="{52FFBA36-B808-5EF9-3729-C410D9A8A393}"/>
                </a:ext>
              </a:extLst>
            </p:cNvPr>
            <p:cNvGrpSpPr/>
            <p:nvPr/>
          </p:nvGrpSpPr>
          <p:grpSpPr>
            <a:xfrm>
              <a:off x="5882639" y="1951526"/>
              <a:ext cx="371475" cy="2448000"/>
              <a:chOff x="5882639" y="1951526"/>
              <a:chExt cx="371475" cy="2448000"/>
            </a:xfrm>
          </p:grpSpPr>
          <p:cxnSp>
            <p:nvCxnSpPr>
              <p:cNvPr id="13" name="Conector reto 12">
                <a:extLst>
                  <a:ext uri="{FF2B5EF4-FFF2-40B4-BE49-F238E27FC236}">
                    <a16:creationId xmlns:a16="http://schemas.microsoft.com/office/drawing/2014/main" id="{D8D41395-19BD-19EB-BDE3-AD4328A8F2A8}"/>
                  </a:ext>
                </a:extLst>
              </p:cNvPr>
              <p:cNvCxnSpPr>
                <a:cxnSpLocks/>
              </p:cNvCxnSpPr>
              <p:nvPr/>
            </p:nvCxnSpPr>
            <p:spPr>
              <a:xfrm>
                <a:off x="6068377" y="1951526"/>
                <a:ext cx="0" cy="2448000"/>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14" name="Elipse 13">
                <a:extLst>
                  <a:ext uri="{FF2B5EF4-FFF2-40B4-BE49-F238E27FC236}">
                    <a16:creationId xmlns:a16="http://schemas.microsoft.com/office/drawing/2014/main" id="{D801595F-B65F-DA9D-891B-643546FEDDA8}"/>
                  </a:ext>
                </a:extLst>
              </p:cNvPr>
              <p:cNvSpPr/>
              <p:nvPr/>
            </p:nvSpPr>
            <p:spPr>
              <a:xfrm>
                <a:off x="5882639" y="3003983"/>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Sinal de Multiplicação 14">
                <a:extLst>
                  <a:ext uri="{FF2B5EF4-FFF2-40B4-BE49-F238E27FC236}">
                    <a16:creationId xmlns:a16="http://schemas.microsoft.com/office/drawing/2014/main" id="{E6DE9015-E47F-AF3F-8164-C1444697688B}"/>
                  </a:ext>
                </a:extLst>
              </p:cNvPr>
              <p:cNvSpPr/>
              <p:nvPr/>
            </p:nvSpPr>
            <p:spPr>
              <a:xfrm>
                <a:off x="5954553" y="3075897"/>
                <a:ext cx="227646" cy="227646"/>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grpSp>
      </p:grpSp>
    </p:spTree>
    <p:extLst>
      <p:ext uri="{BB962C8B-B14F-4D97-AF65-F5344CB8AC3E}">
        <p14:creationId xmlns:p14="http://schemas.microsoft.com/office/powerpoint/2010/main" val="26178089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Memória</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Princípio da localidade</a:t>
            </a:r>
          </a:p>
        </p:txBody>
      </p:sp>
      <p:pic>
        <p:nvPicPr>
          <p:cNvPr id="6" name="Imagem 5" descr="Uma imagem contendo Forma&#10;&#10;Descrição gerada automaticamente">
            <a:extLst>
              <a:ext uri="{FF2B5EF4-FFF2-40B4-BE49-F238E27FC236}">
                <a16:creationId xmlns:a16="http://schemas.microsoft.com/office/drawing/2014/main" id="{F2C80D06-97FD-E8D0-6777-16F804267D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54617" y="2145897"/>
            <a:ext cx="4818207" cy="3184413"/>
          </a:xfrm>
          <a:prstGeom prst="rect">
            <a:avLst/>
          </a:prstGeom>
        </p:spPr>
      </p:pic>
      <p:sp>
        <p:nvSpPr>
          <p:cNvPr id="17" name="CaixaDeTexto 16">
            <a:extLst>
              <a:ext uri="{FF2B5EF4-FFF2-40B4-BE49-F238E27FC236}">
                <a16:creationId xmlns:a16="http://schemas.microsoft.com/office/drawing/2014/main" id="{A94C6A72-F333-32ED-CA87-A29E4F7C8813}"/>
              </a:ext>
            </a:extLst>
          </p:cNvPr>
          <p:cNvSpPr txBox="1"/>
          <p:nvPr/>
        </p:nvSpPr>
        <p:spPr>
          <a:xfrm>
            <a:off x="1031875" y="2390488"/>
            <a:ext cx="5064125" cy="2862322"/>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Memória cache atua como intermediária entre a MP e o processador.</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Princípio da localidade espacial reduz o tempo de espera por dados.</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Permite acesso mais rápido aos dados em uso.</a:t>
            </a:r>
            <a:endParaRPr lang="pt-BR" dirty="0">
              <a:solidFill>
                <a:schemeClr val="bg2">
                  <a:lumMod val="25000"/>
                </a:schemeClr>
              </a:solidFill>
              <a:latin typeface="+mj-lt"/>
            </a:endParaRP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Melhora a eficiência do processador ao reduzir o tempo de espera por dados na MP.</a:t>
            </a:r>
          </a:p>
        </p:txBody>
      </p:sp>
    </p:spTree>
    <p:extLst>
      <p:ext uri="{BB962C8B-B14F-4D97-AF65-F5344CB8AC3E}">
        <p14:creationId xmlns:p14="http://schemas.microsoft.com/office/powerpoint/2010/main" val="1125834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Memória</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Memória principal (MP)</a:t>
            </a:r>
          </a:p>
        </p:txBody>
      </p:sp>
      <p:sp>
        <p:nvSpPr>
          <p:cNvPr id="17" name="CaixaDeTexto 16">
            <a:extLst>
              <a:ext uri="{FF2B5EF4-FFF2-40B4-BE49-F238E27FC236}">
                <a16:creationId xmlns:a16="http://schemas.microsoft.com/office/drawing/2014/main" id="{A94C6A72-F333-32ED-CA87-A29E4F7C8813}"/>
              </a:ext>
            </a:extLst>
          </p:cNvPr>
          <p:cNvSpPr txBox="1"/>
          <p:nvPr/>
        </p:nvSpPr>
        <p:spPr>
          <a:xfrm>
            <a:off x="1019175" y="2882857"/>
            <a:ext cx="7253143" cy="1477328"/>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MP armazena programas e dados para acesso pelo processador.</a:t>
            </a:r>
          </a:p>
          <a:p>
            <a:pPr marL="285750" indent="-285750" algn="l">
              <a:buFont typeface="Arial" panose="020B0604020202020204" pitchFamily="34" charset="0"/>
              <a:buChar char="•"/>
            </a:pPr>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Memórias antigas usavam acesso sequencial.</a:t>
            </a:r>
          </a:p>
          <a:p>
            <a:pPr algn="l"/>
            <a:endParaRPr lang="pt-BR" b="0" i="0" dirty="0">
              <a:solidFill>
                <a:schemeClr val="bg2">
                  <a:lumMod val="25000"/>
                </a:schemeClr>
              </a:solidFill>
              <a:effectLst/>
              <a:latin typeface="+mj-lt"/>
            </a:endParaRPr>
          </a:p>
          <a:p>
            <a:pPr marL="285750" indent="-285750" algn="l">
              <a:buFont typeface="Arial" panose="020B0604020202020204" pitchFamily="34" charset="0"/>
              <a:buChar char="•"/>
            </a:pPr>
            <a:r>
              <a:rPr lang="pt-BR" b="0" i="0" dirty="0">
                <a:solidFill>
                  <a:schemeClr val="bg2">
                    <a:lumMod val="25000"/>
                  </a:schemeClr>
                </a:solidFill>
                <a:effectLst/>
                <a:latin typeface="+mj-lt"/>
              </a:rPr>
              <a:t>Endereço de acesso relativo ao endereço inicial.</a:t>
            </a:r>
          </a:p>
        </p:txBody>
      </p:sp>
    </p:spTree>
    <p:extLst>
      <p:ext uri="{BB962C8B-B14F-4D97-AF65-F5344CB8AC3E}">
        <p14:creationId xmlns:p14="http://schemas.microsoft.com/office/powerpoint/2010/main" val="38218534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Memória</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Memória principal (MP)</a:t>
            </a:r>
          </a:p>
        </p:txBody>
      </p:sp>
      <p:sp>
        <p:nvSpPr>
          <p:cNvPr id="17" name="CaixaDeTexto 16">
            <a:extLst>
              <a:ext uri="{FF2B5EF4-FFF2-40B4-BE49-F238E27FC236}">
                <a16:creationId xmlns:a16="http://schemas.microsoft.com/office/drawing/2014/main" id="{A94C6A72-F333-32ED-CA87-A29E4F7C8813}"/>
              </a:ext>
            </a:extLst>
          </p:cNvPr>
          <p:cNvSpPr txBox="1"/>
          <p:nvPr/>
        </p:nvSpPr>
        <p:spPr>
          <a:xfrm>
            <a:off x="1031875" y="2390488"/>
            <a:ext cx="7253143" cy="369332"/>
          </a:xfrm>
          <a:prstGeom prst="rect">
            <a:avLst/>
          </a:prstGeom>
          <a:noFill/>
        </p:spPr>
        <p:txBody>
          <a:bodyPr wrap="square">
            <a:spAutoFit/>
          </a:bodyPr>
          <a:lstStyle/>
          <a:p>
            <a:pPr algn="l"/>
            <a:r>
              <a:rPr lang="pt-BR" b="0" i="0" dirty="0">
                <a:solidFill>
                  <a:schemeClr val="bg2">
                    <a:lumMod val="25000"/>
                  </a:schemeClr>
                </a:solidFill>
                <a:effectLst/>
                <a:latin typeface="+mj-lt"/>
              </a:rPr>
              <a:t>A memória principal (RAM) permite a realização de duas operações:</a:t>
            </a:r>
          </a:p>
        </p:txBody>
      </p:sp>
      <p:grpSp>
        <p:nvGrpSpPr>
          <p:cNvPr id="3" name="Agrupar 2">
            <a:extLst>
              <a:ext uri="{FF2B5EF4-FFF2-40B4-BE49-F238E27FC236}">
                <a16:creationId xmlns:a16="http://schemas.microsoft.com/office/drawing/2014/main" id="{0B858D20-CF1A-B4B6-22C1-6451198C524B}"/>
              </a:ext>
            </a:extLst>
          </p:cNvPr>
          <p:cNvGrpSpPr/>
          <p:nvPr/>
        </p:nvGrpSpPr>
        <p:grpSpPr>
          <a:xfrm>
            <a:off x="2777314" y="3429000"/>
            <a:ext cx="6637372" cy="1907107"/>
            <a:chOff x="2873374" y="1676603"/>
            <a:chExt cx="6637372" cy="1907107"/>
          </a:xfrm>
        </p:grpSpPr>
        <p:grpSp>
          <p:nvGrpSpPr>
            <p:cNvPr id="4" name="Agrupar 3">
              <a:extLst>
                <a:ext uri="{FF2B5EF4-FFF2-40B4-BE49-F238E27FC236}">
                  <a16:creationId xmlns:a16="http://schemas.microsoft.com/office/drawing/2014/main" id="{3592BB25-8194-C68C-01ED-ACCCE4AD28A5}"/>
                </a:ext>
              </a:extLst>
            </p:cNvPr>
            <p:cNvGrpSpPr/>
            <p:nvPr/>
          </p:nvGrpSpPr>
          <p:grpSpPr>
            <a:xfrm>
              <a:off x="2873374" y="1676604"/>
              <a:ext cx="3121093" cy="1907106"/>
              <a:chOff x="2873374" y="1676604"/>
              <a:chExt cx="3121093" cy="1907106"/>
            </a:xfrm>
          </p:grpSpPr>
          <p:sp>
            <p:nvSpPr>
              <p:cNvPr id="10" name="Retângulo: Cantos Arredondados 9">
                <a:extLst>
                  <a:ext uri="{FF2B5EF4-FFF2-40B4-BE49-F238E27FC236}">
                    <a16:creationId xmlns:a16="http://schemas.microsoft.com/office/drawing/2014/main" id="{FB692F24-331C-9B98-F67E-3BE5F9B6746A}"/>
                  </a:ext>
                </a:extLst>
              </p:cNvPr>
              <p:cNvSpPr/>
              <p:nvPr/>
            </p:nvSpPr>
            <p:spPr>
              <a:xfrm>
                <a:off x="2873374" y="1676604"/>
                <a:ext cx="3121093" cy="190710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D6CE3B74-57F4-E64E-CADD-B94741E68055}"/>
                  </a:ext>
                </a:extLst>
              </p:cNvPr>
              <p:cNvSpPr txBox="1"/>
              <p:nvPr/>
            </p:nvSpPr>
            <p:spPr>
              <a:xfrm>
                <a:off x="3082519" y="1913935"/>
                <a:ext cx="2702801" cy="369332"/>
              </a:xfrm>
              <a:prstGeom prst="rect">
                <a:avLst/>
              </a:prstGeom>
              <a:noFill/>
            </p:spPr>
            <p:txBody>
              <a:bodyPr wrap="square">
                <a:spAutoFit/>
              </a:bodyPr>
              <a:lstStyle/>
              <a:p>
                <a:r>
                  <a:rPr lang="pt-BR" b="1" dirty="0"/>
                  <a:t>Escrita (armazenar)</a:t>
                </a:r>
              </a:p>
            </p:txBody>
          </p:sp>
          <p:sp>
            <p:nvSpPr>
              <p:cNvPr id="12" name="CaixaDeTexto 11">
                <a:extLst>
                  <a:ext uri="{FF2B5EF4-FFF2-40B4-BE49-F238E27FC236}">
                    <a16:creationId xmlns:a16="http://schemas.microsoft.com/office/drawing/2014/main" id="{041388CC-AE91-E1A1-0719-3E8892E599AA}"/>
                  </a:ext>
                </a:extLst>
              </p:cNvPr>
              <p:cNvSpPr txBox="1"/>
              <p:nvPr/>
            </p:nvSpPr>
            <p:spPr>
              <a:xfrm>
                <a:off x="3082519" y="2630438"/>
                <a:ext cx="2702801" cy="584775"/>
              </a:xfrm>
              <a:prstGeom prst="rect">
                <a:avLst/>
              </a:prstGeom>
              <a:noFill/>
            </p:spPr>
            <p:txBody>
              <a:bodyPr wrap="square">
                <a:spAutoFit/>
              </a:bodyPr>
              <a:lstStyle/>
              <a:p>
                <a:r>
                  <a:rPr lang="pt-BR" sz="1600" dirty="0">
                    <a:solidFill>
                      <a:schemeClr val="bg2">
                        <a:lumMod val="25000"/>
                      </a:schemeClr>
                    </a:solidFill>
                    <a:effectLst/>
                  </a:rPr>
                  <a:t>O dado anteriormente armazenado é apagado.</a:t>
                </a:r>
                <a:endParaRPr lang="pt-BR" sz="1600" dirty="0">
                  <a:solidFill>
                    <a:schemeClr val="bg2">
                      <a:lumMod val="25000"/>
                    </a:schemeClr>
                  </a:solidFill>
                </a:endParaRPr>
              </a:p>
            </p:txBody>
          </p:sp>
        </p:grpSp>
        <p:grpSp>
          <p:nvGrpSpPr>
            <p:cNvPr id="5" name="Agrupar 4">
              <a:extLst>
                <a:ext uri="{FF2B5EF4-FFF2-40B4-BE49-F238E27FC236}">
                  <a16:creationId xmlns:a16="http://schemas.microsoft.com/office/drawing/2014/main" id="{F57BDAB5-3053-D335-8135-FD3E111F3A73}"/>
                </a:ext>
              </a:extLst>
            </p:cNvPr>
            <p:cNvGrpSpPr/>
            <p:nvPr/>
          </p:nvGrpSpPr>
          <p:grpSpPr>
            <a:xfrm>
              <a:off x="6389653" y="1676603"/>
              <a:ext cx="3121093" cy="1907107"/>
              <a:chOff x="6389653" y="1676603"/>
              <a:chExt cx="3121093" cy="1907107"/>
            </a:xfrm>
          </p:grpSpPr>
          <p:sp>
            <p:nvSpPr>
              <p:cNvPr id="6" name="Retângulo: Cantos Arredondados 5">
                <a:extLst>
                  <a:ext uri="{FF2B5EF4-FFF2-40B4-BE49-F238E27FC236}">
                    <a16:creationId xmlns:a16="http://schemas.microsoft.com/office/drawing/2014/main" id="{B8602ABC-D1E0-A121-6811-DE0EC36742CA}"/>
                  </a:ext>
                </a:extLst>
              </p:cNvPr>
              <p:cNvSpPr/>
              <p:nvPr/>
            </p:nvSpPr>
            <p:spPr>
              <a:xfrm>
                <a:off x="6389653" y="1676603"/>
                <a:ext cx="3121093" cy="190710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6B63EE8B-C3A5-4C03-2A6C-6F44F1EA844B}"/>
                  </a:ext>
                </a:extLst>
              </p:cNvPr>
              <p:cNvSpPr txBox="1"/>
              <p:nvPr/>
            </p:nvSpPr>
            <p:spPr>
              <a:xfrm>
                <a:off x="6598799" y="1915473"/>
                <a:ext cx="2702801" cy="369332"/>
              </a:xfrm>
              <a:prstGeom prst="rect">
                <a:avLst/>
              </a:prstGeom>
              <a:noFill/>
            </p:spPr>
            <p:txBody>
              <a:bodyPr wrap="square">
                <a:spAutoFit/>
              </a:bodyPr>
              <a:lstStyle/>
              <a:p>
                <a:r>
                  <a:rPr lang="pt-BR" b="1" dirty="0">
                    <a:effectLst/>
                  </a:rPr>
                  <a:t>Leitura (recuperar)</a:t>
                </a:r>
                <a:endParaRPr lang="pt-BR" b="1" dirty="0"/>
              </a:p>
            </p:txBody>
          </p:sp>
          <p:sp>
            <p:nvSpPr>
              <p:cNvPr id="9" name="CaixaDeTexto 8">
                <a:extLst>
                  <a:ext uri="{FF2B5EF4-FFF2-40B4-BE49-F238E27FC236}">
                    <a16:creationId xmlns:a16="http://schemas.microsoft.com/office/drawing/2014/main" id="{981ADBBC-4E37-A4F4-0C9A-B61E70382548}"/>
                  </a:ext>
                </a:extLst>
              </p:cNvPr>
              <p:cNvSpPr txBox="1"/>
              <p:nvPr/>
            </p:nvSpPr>
            <p:spPr>
              <a:xfrm>
                <a:off x="6598799" y="2631976"/>
                <a:ext cx="2702801" cy="584775"/>
              </a:xfrm>
              <a:prstGeom prst="rect">
                <a:avLst/>
              </a:prstGeom>
              <a:noFill/>
            </p:spPr>
            <p:txBody>
              <a:bodyPr wrap="square">
                <a:spAutoFit/>
              </a:bodyPr>
              <a:lstStyle/>
              <a:p>
                <a:r>
                  <a:rPr lang="pt-BR" sz="1600" dirty="0">
                    <a:solidFill>
                      <a:schemeClr val="bg2">
                        <a:lumMod val="25000"/>
                      </a:schemeClr>
                    </a:solidFill>
                    <a:effectLst/>
                  </a:rPr>
                  <a:t>Normalmente se recupera uma cópia do dado.</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4044079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Memória</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Memória principal (MP)</a:t>
            </a:r>
          </a:p>
        </p:txBody>
      </p:sp>
      <p:sp>
        <p:nvSpPr>
          <p:cNvPr id="17" name="CaixaDeTexto 16">
            <a:extLst>
              <a:ext uri="{FF2B5EF4-FFF2-40B4-BE49-F238E27FC236}">
                <a16:creationId xmlns:a16="http://schemas.microsoft.com/office/drawing/2014/main" id="{A94C6A72-F333-32ED-CA87-A29E4F7C8813}"/>
              </a:ext>
            </a:extLst>
          </p:cNvPr>
          <p:cNvSpPr txBox="1"/>
          <p:nvPr/>
        </p:nvSpPr>
        <p:spPr>
          <a:xfrm>
            <a:off x="1019175" y="2104161"/>
            <a:ext cx="9987106" cy="1477328"/>
          </a:xfrm>
          <a:prstGeom prst="rect">
            <a:avLst/>
          </a:prstGeom>
          <a:noFill/>
        </p:spPr>
        <p:txBody>
          <a:bodyPr wrap="square">
            <a:spAutoFit/>
          </a:bodyPr>
          <a:lstStyle/>
          <a:p>
            <a:pPr algn="l"/>
            <a:r>
              <a:rPr lang="pt-BR" b="0" i="0" dirty="0">
                <a:solidFill>
                  <a:schemeClr val="bg2">
                    <a:lumMod val="25000"/>
                  </a:schemeClr>
                </a:solidFill>
                <a:effectLst/>
                <a:latin typeface="+mj-lt"/>
              </a:rPr>
              <a:t>A memória é organizada como um conjunto de N partes iguais, com cada parte possuindo um conteúdo fixo de M bits.</a:t>
            </a:r>
          </a:p>
          <a:p>
            <a:pPr algn="l"/>
            <a:endParaRPr lang="pt-BR" b="0" i="0" dirty="0">
              <a:solidFill>
                <a:schemeClr val="bg2">
                  <a:lumMod val="25000"/>
                </a:schemeClr>
              </a:solidFill>
              <a:effectLst/>
              <a:latin typeface="+mj-lt"/>
            </a:endParaRPr>
          </a:p>
          <a:p>
            <a:pPr algn="l"/>
            <a:r>
              <a:rPr lang="pt-BR" b="0" i="0" dirty="0">
                <a:solidFill>
                  <a:schemeClr val="bg2">
                    <a:lumMod val="25000"/>
                  </a:schemeClr>
                </a:solidFill>
                <a:effectLst/>
                <a:latin typeface="+mj-lt"/>
              </a:rPr>
              <a:t>O valor de M depende do tipo de memória. Usualmente é 8 bits (1 Byte) nas memórias RAM, mas existem valores maiores para outras memórias.</a:t>
            </a:r>
          </a:p>
        </p:txBody>
      </p:sp>
      <p:pic>
        <p:nvPicPr>
          <p:cNvPr id="14" name="Imagem 13" descr="Uma imagem contendo Gráfico&#10;&#10;Descrição gerada automaticamente">
            <a:extLst>
              <a:ext uri="{FF2B5EF4-FFF2-40B4-BE49-F238E27FC236}">
                <a16:creationId xmlns:a16="http://schemas.microsoft.com/office/drawing/2014/main" id="{C21DEB5D-6A9D-C48C-5B38-8DDB258F37D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09818" y="3690189"/>
            <a:ext cx="4775200" cy="2674112"/>
          </a:xfrm>
          <a:prstGeom prst="rect">
            <a:avLst/>
          </a:prstGeom>
        </p:spPr>
      </p:pic>
    </p:spTree>
    <p:extLst>
      <p:ext uri="{BB962C8B-B14F-4D97-AF65-F5344CB8AC3E}">
        <p14:creationId xmlns:p14="http://schemas.microsoft.com/office/powerpoint/2010/main" val="40687376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Memória</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Memória principal (MP)</a:t>
            </a:r>
          </a:p>
        </p:txBody>
      </p:sp>
      <p:sp>
        <p:nvSpPr>
          <p:cNvPr id="17" name="CaixaDeTexto 16">
            <a:extLst>
              <a:ext uri="{FF2B5EF4-FFF2-40B4-BE49-F238E27FC236}">
                <a16:creationId xmlns:a16="http://schemas.microsoft.com/office/drawing/2014/main" id="{A94C6A72-F333-32ED-CA87-A29E4F7C8813}"/>
              </a:ext>
            </a:extLst>
          </p:cNvPr>
          <p:cNvSpPr txBox="1"/>
          <p:nvPr/>
        </p:nvSpPr>
        <p:spPr>
          <a:xfrm>
            <a:off x="1019175" y="2104161"/>
            <a:ext cx="9987106" cy="1754326"/>
          </a:xfrm>
          <a:prstGeom prst="rect">
            <a:avLst/>
          </a:prstGeom>
          <a:noFill/>
        </p:spPr>
        <p:txBody>
          <a:bodyPr wrap="square">
            <a:spAutoFit/>
          </a:bodyPr>
          <a:lstStyle/>
          <a:p>
            <a:pPr algn="l"/>
            <a:r>
              <a:rPr lang="pt-BR" b="0" i="0" dirty="0">
                <a:solidFill>
                  <a:schemeClr val="bg2">
                    <a:lumMod val="25000"/>
                  </a:schemeClr>
                </a:solidFill>
                <a:effectLst/>
                <a:latin typeface="+mj-lt"/>
              </a:rPr>
              <a:t>Cada parte (chama-se célula ou, em alguns casos, palavra nas memórias RAM, linha nas memórias cache, setor nos HDs etc.) é identificada por um número, chamado endereço. Todos os N endereços têm mesma largura de endereço, de E bits.</a:t>
            </a:r>
          </a:p>
          <a:p>
            <a:pPr algn="l"/>
            <a:endParaRPr lang="pt-BR" dirty="0">
              <a:solidFill>
                <a:schemeClr val="bg2">
                  <a:lumMod val="25000"/>
                </a:schemeClr>
              </a:solidFill>
              <a:latin typeface="+mj-lt"/>
            </a:endParaRPr>
          </a:p>
          <a:p>
            <a:pPr algn="l"/>
            <a:r>
              <a:rPr lang="pt-BR" b="0" i="0" dirty="0">
                <a:solidFill>
                  <a:schemeClr val="bg2">
                    <a:lumMod val="25000"/>
                  </a:schemeClr>
                </a:solidFill>
                <a:effectLst/>
                <a:latin typeface="+mj-lt"/>
              </a:rPr>
              <a:t>Uma memória com N partes também possui N endereços. O cálculo de N no endereçamento pode ser realizado da seguinte maneira:</a:t>
            </a:r>
          </a:p>
        </p:txBody>
      </p:sp>
      <p:grpSp>
        <p:nvGrpSpPr>
          <p:cNvPr id="3" name="Agrupar 2">
            <a:extLst>
              <a:ext uri="{FF2B5EF4-FFF2-40B4-BE49-F238E27FC236}">
                <a16:creationId xmlns:a16="http://schemas.microsoft.com/office/drawing/2014/main" id="{CD6E398A-888B-B648-4927-418F685AAE67}"/>
              </a:ext>
            </a:extLst>
          </p:cNvPr>
          <p:cNvGrpSpPr/>
          <p:nvPr/>
        </p:nvGrpSpPr>
        <p:grpSpPr>
          <a:xfrm>
            <a:off x="2357947" y="4239076"/>
            <a:ext cx="7716252" cy="1052263"/>
            <a:chOff x="2603500" y="1654361"/>
            <a:chExt cx="6948488" cy="1052263"/>
          </a:xfrm>
        </p:grpSpPr>
        <p:sp>
          <p:nvSpPr>
            <p:cNvPr id="4" name="Retângulo: Cantos Arredondados 3">
              <a:extLst>
                <a:ext uri="{FF2B5EF4-FFF2-40B4-BE49-F238E27FC236}">
                  <a16:creationId xmlns:a16="http://schemas.microsoft.com/office/drawing/2014/main" id="{44CF3D74-1526-C478-C990-20C7A4DDE271}"/>
                </a:ext>
              </a:extLst>
            </p:cNvPr>
            <p:cNvSpPr/>
            <p:nvPr/>
          </p:nvSpPr>
          <p:spPr>
            <a:xfrm>
              <a:off x="2603500" y="1654361"/>
              <a:ext cx="6948488" cy="10522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AC67A065-49DB-E99B-CC56-5383B5B238BE}"/>
                    </a:ext>
                  </a:extLst>
                </p:cNvPr>
                <p:cNvSpPr txBox="1"/>
                <p:nvPr/>
              </p:nvSpPr>
              <p:spPr>
                <a:xfrm>
                  <a:off x="3679630" y="2024167"/>
                  <a:ext cx="4832740"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en-US">
                                <a:latin typeface="Cambria Math" panose="02040503050406030204" pitchFamily="18" charset="0"/>
                              </a:rPr>
                              <m:t>2</m:t>
                            </m:r>
                          </m:e>
                          <m:sup>
                            <m:r>
                              <a:rPr lang="en-US" i="1">
                                <a:latin typeface="Cambria Math" panose="02040503050406030204" pitchFamily="18" charset="0"/>
                              </a:rPr>
                              <m:t>𝐸</m:t>
                            </m:r>
                          </m:sup>
                        </m:sSup>
                        <m:r>
                          <a:rPr lang="en-US">
                            <a:latin typeface="Cambria Math" panose="02040503050406030204" pitchFamily="18" charset="0"/>
                          </a:rPr>
                          <m:t>=</m:t>
                        </m:r>
                        <m:r>
                          <a:rPr lang="en-US" i="1">
                            <a:latin typeface="Cambria Math" panose="02040503050406030204" pitchFamily="18" charset="0"/>
                          </a:rPr>
                          <m:t>𝑁</m:t>
                        </m:r>
                      </m:oMath>
                    </m:oMathPara>
                  </a14:m>
                  <a:endParaRPr lang="pt-BR" dirty="0"/>
                </a:p>
              </p:txBody>
            </p:sp>
          </mc:Choice>
          <mc:Fallback xmlns="">
            <p:sp>
              <p:nvSpPr>
                <p:cNvPr id="5" name="CaixaDeTexto 4">
                  <a:extLst>
                    <a:ext uri="{FF2B5EF4-FFF2-40B4-BE49-F238E27FC236}">
                      <a16:creationId xmlns:a16="http://schemas.microsoft.com/office/drawing/2014/main" id="{AC67A065-49DB-E99B-CC56-5383B5B238BE}"/>
                    </a:ext>
                  </a:extLst>
                </p:cNvPr>
                <p:cNvSpPr txBox="1">
                  <a:spLocks noRot="1" noChangeAspect="1" noMove="1" noResize="1" noEditPoints="1" noAdjustHandles="1" noChangeArrowheads="1" noChangeShapeType="1" noTextEdit="1"/>
                </p:cNvSpPr>
                <p:nvPr/>
              </p:nvSpPr>
              <p:spPr>
                <a:xfrm>
                  <a:off x="3679630" y="2024167"/>
                  <a:ext cx="4832740" cy="374270"/>
                </a:xfrm>
                <a:prstGeom prst="rect">
                  <a:avLst/>
                </a:prstGeom>
                <a:blipFill>
                  <a:blip r:embed="rId2"/>
                  <a:stretch>
                    <a:fillRect/>
                  </a:stretch>
                </a:blipFill>
              </p:spPr>
              <p:txBody>
                <a:bodyPr/>
                <a:lstStyle/>
                <a:p>
                  <a:r>
                    <a:rPr lang="pt-BR">
                      <a:noFill/>
                    </a:rPr>
                    <a:t> </a:t>
                  </a:r>
                </a:p>
              </p:txBody>
            </p:sp>
          </mc:Fallback>
        </mc:AlternateContent>
      </p:grpSp>
    </p:spTree>
    <p:extLst>
      <p:ext uri="{BB962C8B-B14F-4D97-AF65-F5344CB8AC3E}">
        <p14:creationId xmlns:p14="http://schemas.microsoft.com/office/powerpoint/2010/main" val="19866411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Memória</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Memória principal (MP)</a:t>
            </a:r>
          </a:p>
        </p:txBody>
      </p:sp>
      <p:pic>
        <p:nvPicPr>
          <p:cNvPr id="8" name="Imagem 7" descr="Interface gráfica do usuário&#10;&#10;Descrição gerada automaticamente com confiança baixa">
            <a:extLst>
              <a:ext uri="{FF2B5EF4-FFF2-40B4-BE49-F238E27FC236}">
                <a16:creationId xmlns:a16="http://schemas.microsoft.com/office/drawing/2014/main" id="{2D010A16-158A-BB55-3171-A0EFA1B0DD3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21891" y="2077905"/>
            <a:ext cx="6320270" cy="4297784"/>
          </a:xfrm>
          <a:prstGeom prst="rect">
            <a:avLst/>
          </a:prstGeom>
        </p:spPr>
      </p:pic>
    </p:spTree>
    <p:extLst>
      <p:ext uri="{BB962C8B-B14F-4D97-AF65-F5344CB8AC3E}">
        <p14:creationId xmlns:p14="http://schemas.microsoft.com/office/powerpoint/2010/main" val="21291340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Memória</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Memória principal (MP)</a:t>
            </a:r>
          </a:p>
        </p:txBody>
      </p:sp>
      <p:sp>
        <p:nvSpPr>
          <p:cNvPr id="17" name="CaixaDeTexto 16">
            <a:extLst>
              <a:ext uri="{FF2B5EF4-FFF2-40B4-BE49-F238E27FC236}">
                <a16:creationId xmlns:a16="http://schemas.microsoft.com/office/drawing/2014/main" id="{A94C6A72-F333-32ED-CA87-A29E4F7C8813}"/>
              </a:ext>
            </a:extLst>
          </p:cNvPr>
          <p:cNvSpPr txBox="1"/>
          <p:nvPr/>
        </p:nvSpPr>
        <p:spPr>
          <a:xfrm>
            <a:off x="1031875" y="2215000"/>
            <a:ext cx="946987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As memórias eletrônicas que empregam o acesso aleatório podem ser fabricadas para permitir duas aplicações:</a:t>
            </a:r>
          </a:p>
        </p:txBody>
      </p:sp>
      <p:grpSp>
        <p:nvGrpSpPr>
          <p:cNvPr id="3" name="Agrupar 2">
            <a:extLst>
              <a:ext uri="{FF2B5EF4-FFF2-40B4-BE49-F238E27FC236}">
                <a16:creationId xmlns:a16="http://schemas.microsoft.com/office/drawing/2014/main" id="{0B858D20-CF1A-B4B6-22C1-6451198C524B}"/>
              </a:ext>
            </a:extLst>
          </p:cNvPr>
          <p:cNvGrpSpPr/>
          <p:nvPr/>
        </p:nvGrpSpPr>
        <p:grpSpPr>
          <a:xfrm>
            <a:off x="2777314" y="3429000"/>
            <a:ext cx="6637372" cy="1907107"/>
            <a:chOff x="2873374" y="1676603"/>
            <a:chExt cx="6637372" cy="1907107"/>
          </a:xfrm>
        </p:grpSpPr>
        <p:grpSp>
          <p:nvGrpSpPr>
            <p:cNvPr id="4" name="Agrupar 3">
              <a:extLst>
                <a:ext uri="{FF2B5EF4-FFF2-40B4-BE49-F238E27FC236}">
                  <a16:creationId xmlns:a16="http://schemas.microsoft.com/office/drawing/2014/main" id="{3592BB25-8194-C68C-01ED-ACCCE4AD28A5}"/>
                </a:ext>
              </a:extLst>
            </p:cNvPr>
            <p:cNvGrpSpPr/>
            <p:nvPr/>
          </p:nvGrpSpPr>
          <p:grpSpPr>
            <a:xfrm>
              <a:off x="2873374" y="1676604"/>
              <a:ext cx="3121093" cy="1907106"/>
              <a:chOff x="2873374" y="1676604"/>
              <a:chExt cx="3121093" cy="1907106"/>
            </a:xfrm>
          </p:grpSpPr>
          <p:sp>
            <p:nvSpPr>
              <p:cNvPr id="10" name="Retângulo: Cantos Arredondados 9">
                <a:extLst>
                  <a:ext uri="{FF2B5EF4-FFF2-40B4-BE49-F238E27FC236}">
                    <a16:creationId xmlns:a16="http://schemas.microsoft.com/office/drawing/2014/main" id="{FB692F24-331C-9B98-F67E-3BE5F9B6746A}"/>
                  </a:ext>
                </a:extLst>
              </p:cNvPr>
              <p:cNvSpPr/>
              <p:nvPr/>
            </p:nvSpPr>
            <p:spPr>
              <a:xfrm>
                <a:off x="2873374" y="1676604"/>
                <a:ext cx="3121093" cy="190710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aixaDeTexto 10">
                <a:extLst>
                  <a:ext uri="{FF2B5EF4-FFF2-40B4-BE49-F238E27FC236}">
                    <a16:creationId xmlns:a16="http://schemas.microsoft.com/office/drawing/2014/main" id="{D6CE3B74-57F4-E64E-CADD-B94741E68055}"/>
                  </a:ext>
                </a:extLst>
              </p:cNvPr>
              <p:cNvSpPr txBox="1"/>
              <p:nvPr/>
            </p:nvSpPr>
            <p:spPr>
              <a:xfrm>
                <a:off x="3082519" y="1913935"/>
                <a:ext cx="270280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397B"/>
                    </a:solidFill>
                    <a:effectLst/>
                    <a:uLnTx/>
                    <a:uFillTx/>
                    <a:latin typeface="Calibri" panose="020F0502020204030204"/>
                    <a:ea typeface="+mn-ea"/>
                    <a:cs typeface="+mn-cs"/>
                  </a:rPr>
                  <a:t>Para leitura e escrita</a:t>
                </a:r>
              </a:p>
            </p:txBody>
          </p:sp>
          <p:sp>
            <p:nvSpPr>
              <p:cNvPr id="12" name="CaixaDeTexto 11">
                <a:extLst>
                  <a:ext uri="{FF2B5EF4-FFF2-40B4-BE49-F238E27FC236}">
                    <a16:creationId xmlns:a16="http://schemas.microsoft.com/office/drawing/2014/main" id="{041388CC-AE91-E1A1-0719-3E8892E599AA}"/>
                  </a:ext>
                </a:extLst>
              </p:cNvPr>
              <p:cNvSpPr txBox="1"/>
              <p:nvPr/>
            </p:nvSpPr>
            <p:spPr>
              <a:xfrm>
                <a:off x="3082519" y="2630438"/>
                <a:ext cx="270280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err="1">
                    <a:ln>
                      <a:noFill/>
                    </a:ln>
                    <a:solidFill>
                      <a:srgbClr val="E7E6E6">
                        <a:lumMod val="25000"/>
                      </a:srgbClr>
                    </a:solidFill>
                    <a:effectLst/>
                    <a:uLnTx/>
                    <a:uFillTx/>
                    <a:latin typeface="Calibri" panose="020F0502020204030204"/>
                    <a:ea typeface="+mn-ea"/>
                    <a:cs typeface="+mn-cs"/>
                  </a:rPr>
                  <a:t>Read</a:t>
                </a:r>
                <a:r>
                  <a:rPr kumimoji="0" lang="pt-BR"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/Write – R/W</a:t>
                </a:r>
              </a:p>
            </p:txBody>
          </p:sp>
        </p:grpSp>
        <p:grpSp>
          <p:nvGrpSpPr>
            <p:cNvPr id="5" name="Agrupar 4">
              <a:extLst>
                <a:ext uri="{FF2B5EF4-FFF2-40B4-BE49-F238E27FC236}">
                  <a16:creationId xmlns:a16="http://schemas.microsoft.com/office/drawing/2014/main" id="{F57BDAB5-3053-D335-8135-FD3E111F3A73}"/>
                </a:ext>
              </a:extLst>
            </p:cNvPr>
            <p:cNvGrpSpPr/>
            <p:nvPr/>
          </p:nvGrpSpPr>
          <p:grpSpPr>
            <a:xfrm>
              <a:off x="6389653" y="1676603"/>
              <a:ext cx="3121093" cy="1907107"/>
              <a:chOff x="6389653" y="1676603"/>
              <a:chExt cx="3121093" cy="1907107"/>
            </a:xfrm>
          </p:grpSpPr>
          <p:sp>
            <p:nvSpPr>
              <p:cNvPr id="6" name="Retângulo: Cantos Arredondados 5">
                <a:extLst>
                  <a:ext uri="{FF2B5EF4-FFF2-40B4-BE49-F238E27FC236}">
                    <a16:creationId xmlns:a16="http://schemas.microsoft.com/office/drawing/2014/main" id="{B8602ABC-D1E0-A121-6811-DE0EC36742CA}"/>
                  </a:ext>
                </a:extLst>
              </p:cNvPr>
              <p:cNvSpPr/>
              <p:nvPr/>
            </p:nvSpPr>
            <p:spPr>
              <a:xfrm>
                <a:off x="6389653" y="1676603"/>
                <a:ext cx="3121093" cy="190710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aixaDeTexto 7">
                <a:extLst>
                  <a:ext uri="{FF2B5EF4-FFF2-40B4-BE49-F238E27FC236}">
                    <a16:creationId xmlns:a16="http://schemas.microsoft.com/office/drawing/2014/main" id="{6B63EE8B-C3A5-4C03-2A6C-6F44F1EA844B}"/>
                  </a:ext>
                </a:extLst>
              </p:cNvPr>
              <p:cNvSpPr txBox="1"/>
              <p:nvPr/>
            </p:nvSpPr>
            <p:spPr>
              <a:xfrm>
                <a:off x="6598799" y="1915473"/>
                <a:ext cx="270280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397B"/>
                    </a:solidFill>
                    <a:effectLst/>
                    <a:uLnTx/>
                    <a:uFillTx/>
                    <a:latin typeface="Calibri" panose="020F0502020204030204"/>
                    <a:ea typeface="+mn-ea"/>
                    <a:cs typeface="+mn-cs"/>
                  </a:rPr>
                  <a:t>Somente para leitura</a:t>
                </a:r>
              </a:p>
            </p:txBody>
          </p:sp>
          <p:sp>
            <p:nvSpPr>
              <p:cNvPr id="9" name="CaixaDeTexto 8">
                <a:extLst>
                  <a:ext uri="{FF2B5EF4-FFF2-40B4-BE49-F238E27FC236}">
                    <a16:creationId xmlns:a16="http://schemas.microsoft.com/office/drawing/2014/main" id="{981ADBBC-4E37-A4F4-0C9A-B61E70382548}"/>
                  </a:ext>
                </a:extLst>
              </p:cNvPr>
              <p:cNvSpPr txBox="1"/>
              <p:nvPr/>
            </p:nvSpPr>
            <p:spPr>
              <a:xfrm>
                <a:off x="6598799" y="2631976"/>
                <a:ext cx="270280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err="1">
                    <a:ln>
                      <a:noFill/>
                    </a:ln>
                    <a:solidFill>
                      <a:srgbClr val="E7E6E6">
                        <a:lumMod val="25000"/>
                      </a:srgbClr>
                    </a:solidFill>
                    <a:effectLst/>
                    <a:uLnTx/>
                    <a:uFillTx/>
                    <a:latin typeface="Calibri" panose="020F0502020204030204"/>
                    <a:ea typeface="+mn-ea"/>
                    <a:cs typeface="+mn-cs"/>
                  </a:rPr>
                  <a:t>Read</a:t>
                </a:r>
                <a:r>
                  <a:rPr kumimoji="0" lang="pt-BR"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 Only </a:t>
                </a:r>
                <a:r>
                  <a:rPr kumimoji="0" lang="pt-BR" sz="1600" b="0" i="0" u="none" strike="noStrike" kern="1200" cap="none" spc="0" normalizeH="0" baseline="0" noProof="0" dirty="0" err="1">
                    <a:ln>
                      <a:noFill/>
                    </a:ln>
                    <a:solidFill>
                      <a:srgbClr val="E7E6E6">
                        <a:lumMod val="25000"/>
                      </a:srgbClr>
                    </a:solidFill>
                    <a:effectLst/>
                    <a:uLnTx/>
                    <a:uFillTx/>
                    <a:latin typeface="Calibri" panose="020F0502020204030204"/>
                    <a:ea typeface="+mn-ea"/>
                    <a:cs typeface="+mn-cs"/>
                  </a:rPr>
                  <a:t>Memory</a:t>
                </a:r>
                <a:r>
                  <a:rPr kumimoji="0" lang="pt-BR"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 – ROM</a:t>
                </a:r>
              </a:p>
            </p:txBody>
          </p:sp>
        </p:grpSp>
      </p:grpSp>
    </p:spTree>
    <p:extLst>
      <p:ext uri="{BB962C8B-B14F-4D97-AF65-F5344CB8AC3E}">
        <p14:creationId xmlns:p14="http://schemas.microsoft.com/office/powerpoint/2010/main" val="5474431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Memória</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Memória principal (MP)</a:t>
            </a:r>
          </a:p>
        </p:txBody>
      </p:sp>
      <p:sp>
        <p:nvSpPr>
          <p:cNvPr id="17" name="CaixaDeTexto 16">
            <a:extLst>
              <a:ext uri="{FF2B5EF4-FFF2-40B4-BE49-F238E27FC236}">
                <a16:creationId xmlns:a16="http://schemas.microsoft.com/office/drawing/2014/main" id="{A94C6A72-F333-32ED-CA87-A29E4F7C8813}"/>
              </a:ext>
            </a:extLst>
          </p:cNvPr>
          <p:cNvSpPr txBox="1"/>
          <p:nvPr/>
        </p:nvSpPr>
        <p:spPr>
          <a:xfrm>
            <a:off x="1031875" y="2215000"/>
            <a:ext cx="94698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As memórias RAM são constituídas de dois tipos:</a:t>
            </a:r>
          </a:p>
        </p:txBody>
      </p:sp>
      <p:grpSp>
        <p:nvGrpSpPr>
          <p:cNvPr id="3" name="Agrupar 2">
            <a:extLst>
              <a:ext uri="{FF2B5EF4-FFF2-40B4-BE49-F238E27FC236}">
                <a16:creationId xmlns:a16="http://schemas.microsoft.com/office/drawing/2014/main" id="{0B858D20-CF1A-B4B6-22C1-6451198C524B}"/>
              </a:ext>
            </a:extLst>
          </p:cNvPr>
          <p:cNvGrpSpPr/>
          <p:nvPr/>
        </p:nvGrpSpPr>
        <p:grpSpPr>
          <a:xfrm>
            <a:off x="1031875" y="3059668"/>
            <a:ext cx="10140950" cy="2676236"/>
            <a:chOff x="2873374" y="1676603"/>
            <a:chExt cx="6637372" cy="1907107"/>
          </a:xfrm>
        </p:grpSpPr>
        <p:grpSp>
          <p:nvGrpSpPr>
            <p:cNvPr id="4" name="Agrupar 3">
              <a:extLst>
                <a:ext uri="{FF2B5EF4-FFF2-40B4-BE49-F238E27FC236}">
                  <a16:creationId xmlns:a16="http://schemas.microsoft.com/office/drawing/2014/main" id="{3592BB25-8194-C68C-01ED-ACCCE4AD28A5}"/>
                </a:ext>
              </a:extLst>
            </p:cNvPr>
            <p:cNvGrpSpPr/>
            <p:nvPr/>
          </p:nvGrpSpPr>
          <p:grpSpPr>
            <a:xfrm>
              <a:off x="2873374" y="1676604"/>
              <a:ext cx="3260122" cy="1907106"/>
              <a:chOff x="2873374" y="1676604"/>
              <a:chExt cx="3260122" cy="1907106"/>
            </a:xfrm>
          </p:grpSpPr>
          <p:sp>
            <p:nvSpPr>
              <p:cNvPr id="10" name="Retângulo: Cantos Arredondados 9">
                <a:extLst>
                  <a:ext uri="{FF2B5EF4-FFF2-40B4-BE49-F238E27FC236}">
                    <a16:creationId xmlns:a16="http://schemas.microsoft.com/office/drawing/2014/main" id="{FB692F24-331C-9B98-F67E-3BE5F9B6746A}"/>
                  </a:ext>
                </a:extLst>
              </p:cNvPr>
              <p:cNvSpPr/>
              <p:nvPr/>
            </p:nvSpPr>
            <p:spPr>
              <a:xfrm>
                <a:off x="2873374" y="1676604"/>
                <a:ext cx="3260122" cy="190710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aixaDeTexto 10">
                <a:extLst>
                  <a:ext uri="{FF2B5EF4-FFF2-40B4-BE49-F238E27FC236}">
                    <a16:creationId xmlns:a16="http://schemas.microsoft.com/office/drawing/2014/main" id="{D6CE3B74-57F4-E64E-CADD-B94741E68055}"/>
                  </a:ext>
                </a:extLst>
              </p:cNvPr>
              <p:cNvSpPr txBox="1"/>
              <p:nvPr/>
            </p:nvSpPr>
            <p:spPr>
              <a:xfrm>
                <a:off x="2919295" y="1893741"/>
                <a:ext cx="2866024" cy="26318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397B"/>
                    </a:solidFill>
                    <a:effectLst/>
                    <a:uLnTx/>
                    <a:uFillTx/>
                    <a:latin typeface="Calibri" panose="020F0502020204030204"/>
                    <a:ea typeface="+mn-ea"/>
                    <a:cs typeface="+mn-cs"/>
                  </a:rPr>
                  <a:t>SRAM (</a:t>
                </a:r>
                <a:r>
                  <a:rPr kumimoji="0" lang="pt-BR" sz="1800" b="1" i="0" u="none" strike="noStrike" kern="1200" cap="none" spc="0" normalizeH="0" baseline="0" noProof="0" dirty="0" err="1">
                    <a:ln>
                      <a:noFill/>
                    </a:ln>
                    <a:solidFill>
                      <a:srgbClr val="00397B"/>
                    </a:solidFill>
                    <a:effectLst/>
                    <a:uLnTx/>
                    <a:uFillTx/>
                    <a:latin typeface="Calibri" panose="020F0502020204030204"/>
                    <a:ea typeface="+mn-ea"/>
                    <a:cs typeface="+mn-cs"/>
                  </a:rPr>
                  <a:t>Static</a:t>
                </a:r>
                <a:r>
                  <a:rPr kumimoji="0" lang="pt-BR" sz="1800" b="1" i="0" u="none" strike="noStrike" kern="1200" cap="none" spc="0" normalizeH="0" baseline="0" noProof="0" dirty="0">
                    <a:ln>
                      <a:noFill/>
                    </a:ln>
                    <a:solidFill>
                      <a:srgbClr val="00397B"/>
                    </a:solidFill>
                    <a:effectLst/>
                    <a:uLnTx/>
                    <a:uFillTx/>
                    <a:latin typeface="Calibri" panose="020F0502020204030204"/>
                    <a:ea typeface="+mn-ea"/>
                    <a:cs typeface="+mn-cs"/>
                  </a:rPr>
                  <a:t> Random-Access </a:t>
                </a:r>
                <a:r>
                  <a:rPr kumimoji="0" lang="pt-BR" sz="1800" b="1" i="0" u="none" strike="noStrike" kern="1200" cap="none" spc="0" normalizeH="0" baseline="0" noProof="0" dirty="0" err="1">
                    <a:ln>
                      <a:noFill/>
                    </a:ln>
                    <a:solidFill>
                      <a:srgbClr val="00397B"/>
                    </a:solidFill>
                    <a:effectLst/>
                    <a:uLnTx/>
                    <a:uFillTx/>
                    <a:latin typeface="Calibri" panose="020F0502020204030204"/>
                    <a:ea typeface="+mn-ea"/>
                    <a:cs typeface="+mn-cs"/>
                  </a:rPr>
                  <a:t>Memory</a:t>
                </a:r>
                <a:r>
                  <a:rPr kumimoji="0" lang="pt-BR" sz="1800" b="1" i="0" u="none" strike="noStrike" kern="1200" cap="none" spc="0" normalizeH="0" baseline="0" noProof="0" dirty="0">
                    <a:ln>
                      <a:noFill/>
                    </a:ln>
                    <a:solidFill>
                      <a:srgbClr val="00397B"/>
                    </a:solidFill>
                    <a:effectLst/>
                    <a:uLnTx/>
                    <a:uFillTx/>
                    <a:latin typeface="Calibri" panose="020F0502020204030204"/>
                    <a:ea typeface="+mn-ea"/>
                    <a:cs typeface="+mn-cs"/>
                  </a:rPr>
                  <a:t>)</a:t>
                </a:r>
              </a:p>
            </p:txBody>
          </p:sp>
          <p:sp>
            <p:nvSpPr>
              <p:cNvPr id="12" name="CaixaDeTexto 11">
                <a:extLst>
                  <a:ext uri="{FF2B5EF4-FFF2-40B4-BE49-F238E27FC236}">
                    <a16:creationId xmlns:a16="http://schemas.microsoft.com/office/drawing/2014/main" id="{041388CC-AE91-E1A1-0719-3E8892E599AA}"/>
                  </a:ext>
                </a:extLst>
              </p:cNvPr>
              <p:cNvSpPr txBox="1"/>
              <p:nvPr/>
            </p:nvSpPr>
            <p:spPr>
              <a:xfrm>
                <a:off x="2919295" y="2289544"/>
                <a:ext cx="2866024" cy="943093"/>
              </a:xfrm>
              <a:prstGeom prst="rect">
                <a:avLst/>
              </a:prstGeom>
              <a:noFill/>
            </p:spPr>
            <p:txBody>
              <a:bodyPr wrap="square">
                <a:spAutoFit/>
              </a:bodyPr>
              <a:lstStyle/>
              <a:p>
                <a:pPr marL="285750" indent="-285750" algn="l">
                  <a:buFont typeface="Arial" panose="020B0604020202020204" pitchFamily="34" charset="0"/>
                  <a:buChar char="•"/>
                </a:pPr>
                <a:r>
                  <a:rPr lang="pt-BR" sz="1600" b="0" i="0" dirty="0">
                    <a:solidFill>
                      <a:schemeClr val="bg2">
                        <a:lumMod val="25000"/>
                      </a:schemeClr>
                    </a:solidFill>
                    <a:effectLst/>
                    <a:latin typeface="+mj-lt"/>
                  </a:rPr>
                  <a:t>Cada bit é constituído de 5 a 7 transístores;</a:t>
                </a:r>
              </a:p>
              <a:p>
                <a:pPr marL="285750" indent="-285750" algn="l">
                  <a:buFont typeface="Arial" panose="020B0604020202020204" pitchFamily="34" charset="0"/>
                  <a:buChar char="•"/>
                </a:pPr>
                <a:r>
                  <a:rPr lang="pt-BR" sz="1600" b="0" i="0" dirty="0">
                    <a:solidFill>
                      <a:schemeClr val="bg2">
                        <a:lumMod val="25000"/>
                      </a:schemeClr>
                    </a:solidFill>
                    <a:effectLst/>
                    <a:latin typeface="+mj-lt"/>
                  </a:rPr>
                  <a:t>Não requer recarregamento, sendo, por isso, mais rápidas, mas ocupam mais espaço e são mais caras;</a:t>
                </a:r>
              </a:p>
              <a:p>
                <a:pPr marL="285750" indent="-285750" algn="l">
                  <a:buFont typeface="Arial" panose="020B0604020202020204" pitchFamily="34" charset="0"/>
                  <a:buChar char="•"/>
                </a:pPr>
                <a:r>
                  <a:rPr lang="pt-BR" sz="1600" b="0" i="0" dirty="0">
                    <a:solidFill>
                      <a:schemeClr val="bg2">
                        <a:lumMod val="25000"/>
                      </a:schemeClr>
                    </a:solidFill>
                    <a:effectLst/>
                    <a:latin typeface="+mj-lt"/>
                  </a:rPr>
                  <a:t>Usadas como memória cache.</a:t>
                </a:r>
              </a:p>
            </p:txBody>
          </p:sp>
        </p:grpSp>
        <p:grpSp>
          <p:nvGrpSpPr>
            <p:cNvPr id="5" name="Agrupar 4">
              <a:extLst>
                <a:ext uri="{FF2B5EF4-FFF2-40B4-BE49-F238E27FC236}">
                  <a16:creationId xmlns:a16="http://schemas.microsoft.com/office/drawing/2014/main" id="{F57BDAB5-3053-D335-8135-FD3E111F3A73}"/>
                </a:ext>
              </a:extLst>
            </p:cNvPr>
            <p:cNvGrpSpPr/>
            <p:nvPr/>
          </p:nvGrpSpPr>
          <p:grpSpPr>
            <a:xfrm>
              <a:off x="6242312" y="1676603"/>
              <a:ext cx="3268434" cy="1907107"/>
              <a:chOff x="6242312" y="1676603"/>
              <a:chExt cx="3268434" cy="1907107"/>
            </a:xfrm>
          </p:grpSpPr>
          <p:sp>
            <p:nvSpPr>
              <p:cNvPr id="6" name="Retângulo: Cantos Arredondados 5">
                <a:extLst>
                  <a:ext uri="{FF2B5EF4-FFF2-40B4-BE49-F238E27FC236}">
                    <a16:creationId xmlns:a16="http://schemas.microsoft.com/office/drawing/2014/main" id="{B8602ABC-D1E0-A121-6811-DE0EC36742CA}"/>
                  </a:ext>
                </a:extLst>
              </p:cNvPr>
              <p:cNvSpPr/>
              <p:nvPr/>
            </p:nvSpPr>
            <p:spPr>
              <a:xfrm>
                <a:off x="6242312" y="1676603"/>
                <a:ext cx="3268434" cy="190710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aixaDeTexto 7">
                <a:extLst>
                  <a:ext uri="{FF2B5EF4-FFF2-40B4-BE49-F238E27FC236}">
                    <a16:creationId xmlns:a16="http://schemas.microsoft.com/office/drawing/2014/main" id="{6B63EE8B-C3A5-4C03-2A6C-6F44F1EA844B}"/>
                  </a:ext>
                </a:extLst>
              </p:cNvPr>
              <p:cNvSpPr txBox="1"/>
              <p:nvPr/>
            </p:nvSpPr>
            <p:spPr>
              <a:xfrm>
                <a:off x="6368715" y="1869965"/>
                <a:ext cx="2924574" cy="26318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397B"/>
                    </a:solidFill>
                    <a:effectLst/>
                    <a:uLnTx/>
                    <a:uFillTx/>
                    <a:latin typeface="Calibri" panose="020F0502020204030204"/>
                    <a:ea typeface="+mn-ea"/>
                    <a:cs typeface="+mn-cs"/>
                  </a:rPr>
                  <a:t>DRAM (Dynamic Random-Access </a:t>
                </a:r>
                <a:r>
                  <a:rPr kumimoji="0" lang="pt-BR" sz="1800" b="1" i="0" u="none" strike="noStrike" kern="1200" cap="none" spc="0" normalizeH="0" baseline="0" noProof="0" dirty="0" err="1">
                    <a:ln>
                      <a:noFill/>
                    </a:ln>
                    <a:solidFill>
                      <a:srgbClr val="00397B"/>
                    </a:solidFill>
                    <a:effectLst/>
                    <a:uLnTx/>
                    <a:uFillTx/>
                    <a:latin typeface="Calibri" panose="020F0502020204030204"/>
                    <a:ea typeface="+mn-ea"/>
                    <a:cs typeface="+mn-cs"/>
                  </a:rPr>
                  <a:t>Memory</a:t>
                </a:r>
                <a:r>
                  <a:rPr kumimoji="0" lang="pt-BR" sz="1800" b="1" i="0" u="none" strike="noStrike" kern="1200" cap="none" spc="0" normalizeH="0" baseline="0" noProof="0" dirty="0">
                    <a:ln>
                      <a:noFill/>
                    </a:ln>
                    <a:solidFill>
                      <a:srgbClr val="00397B"/>
                    </a:solidFill>
                    <a:effectLst/>
                    <a:uLnTx/>
                    <a:uFillTx/>
                    <a:latin typeface="Calibri" panose="020F0502020204030204"/>
                    <a:ea typeface="+mn-ea"/>
                    <a:cs typeface="+mn-cs"/>
                  </a:rPr>
                  <a:t>)</a:t>
                </a:r>
              </a:p>
            </p:txBody>
          </p:sp>
          <p:sp>
            <p:nvSpPr>
              <p:cNvPr id="9" name="CaixaDeTexto 8">
                <a:extLst>
                  <a:ext uri="{FF2B5EF4-FFF2-40B4-BE49-F238E27FC236}">
                    <a16:creationId xmlns:a16="http://schemas.microsoft.com/office/drawing/2014/main" id="{981ADBBC-4E37-A4F4-0C9A-B61E70382548}"/>
                  </a:ext>
                </a:extLst>
              </p:cNvPr>
              <p:cNvSpPr txBox="1"/>
              <p:nvPr/>
            </p:nvSpPr>
            <p:spPr>
              <a:xfrm>
                <a:off x="6368715" y="2187848"/>
                <a:ext cx="3133719" cy="1294012"/>
              </a:xfrm>
              <a:prstGeom prst="rect">
                <a:avLst/>
              </a:prstGeom>
              <a:noFill/>
            </p:spPr>
            <p:txBody>
              <a:bodyPr wrap="square">
                <a:spAutoFit/>
              </a:bodyPr>
              <a:lstStyle/>
              <a:p>
                <a:pPr marL="285750" indent="-285750" algn="l">
                  <a:buFont typeface="Arial" panose="020B0604020202020204" pitchFamily="34" charset="0"/>
                  <a:buChar char="•"/>
                </a:pPr>
                <a:r>
                  <a:rPr lang="pt-BR" sz="1600" b="0" i="0" dirty="0">
                    <a:solidFill>
                      <a:schemeClr val="bg2">
                        <a:lumMod val="25000"/>
                      </a:schemeClr>
                    </a:solidFill>
                    <a:effectLst/>
                    <a:latin typeface="+mj-lt"/>
                  </a:rPr>
                  <a:t>Cada bit é constituído por 1 capacitor e 1 transístor;</a:t>
                </a:r>
              </a:p>
              <a:p>
                <a:pPr marL="285750" indent="-285750" algn="l">
                  <a:buFont typeface="Arial" panose="020B0604020202020204" pitchFamily="34" charset="0"/>
                  <a:buChar char="•"/>
                </a:pPr>
                <a:r>
                  <a:rPr lang="pt-BR" sz="1600" b="0" i="0" dirty="0">
                    <a:solidFill>
                      <a:schemeClr val="bg2">
                        <a:lumMod val="25000"/>
                      </a:schemeClr>
                    </a:solidFill>
                    <a:effectLst/>
                    <a:latin typeface="+mj-lt"/>
                  </a:rPr>
                  <a:t>O capacitor serve para representar o valor do bit e o transístor para ser usado nas leituras/escritas;</a:t>
                </a:r>
              </a:p>
              <a:p>
                <a:pPr marL="285750" indent="-285750" algn="l">
                  <a:buFont typeface="Arial" panose="020B0604020202020204" pitchFamily="34" charset="0"/>
                  <a:buChar char="•"/>
                </a:pPr>
                <a:r>
                  <a:rPr lang="pt-BR" sz="1600" b="0" i="0" dirty="0">
                    <a:solidFill>
                      <a:schemeClr val="bg2">
                        <a:lumMod val="25000"/>
                      </a:schemeClr>
                    </a:solidFill>
                    <a:effectLst/>
                    <a:latin typeface="+mj-lt"/>
                  </a:rPr>
                  <a:t>Como o capacitor se descarrega, é preciso recarregar periodicamente (sinal de </a:t>
                </a:r>
                <a:r>
                  <a:rPr lang="pt-BR" sz="1600" b="0" i="0" dirty="0" err="1">
                    <a:solidFill>
                      <a:schemeClr val="bg2">
                        <a:lumMod val="25000"/>
                      </a:schemeClr>
                    </a:solidFill>
                    <a:effectLst/>
                    <a:latin typeface="+mj-lt"/>
                  </a:rPr>
                  <a:t>refresh</a:t>
                </a:r>
                <a:r>
                  <a:rPr lang="pt-BR" sz="1600" b="0" i="0" dirty="0">
                    <a:solidFill>
                      <a:schemeClr val="bg2">
                        <a:lumMod val="25000"/>
                      </a:schemeClr>
                    </a:solidFill>
                    <a:effectLst/>
                    <a:latin typeface="+mj-lt"/>
                  </a:rPr>
                  <a:t> – gasta tempo);</a:t>
                </a:r>
              </a:p>
              <a:p>
                <a:pPr marL="285750" indent="-285750" algn="l">
                  <a:buFont typeface="Arial" panose="020B0604020202020204" pitchFamily="34" charset="0"/>
                  <a:buChar char="•"/>
                </a:pPr>
                <a:r>
                  <a:rPr lang="pt-BR" sz="1600" b="0" i="0" dirty="0">
                    <a:solidFill>
                      <a:schemeClr val="bg2">
                        <a:lumMod val="25000"/>
                      </a:schemeClr>
                    </a:solidFill>
                    <a:effectLst/>
                    <a:latin typeface="+mj-lt"/>
                  </a:rPr>
                  <a:t>Usadas como memória principal.</a:t>
                </a:r>
              </a:p>
            </p:txBody>
          </p:sp>
        </p:grpSp>
      </p:grpSp>
    </p:spTree>
    <p:extLst>
      <p:ext uri="{BB962C8B-B14F-4D97-AF65-F5344CB8AC3E}">
        <p14:creationId xmlns:p14="http://schemas.microsoft.com/office/powerpoint/2010/main" val="40460582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Memória</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Memória principal (MP)</a:t>
            </a:r>
          </a:p>
        </p:txBody>
      </p:sp>
      <p:sp>
        <p:nvSpPr>
          <p:cNvPr id="17" name="CaixaDeTexto 16">
            <a:extLst>
              <a:ext uri="{FF2B5EF4-FFF2-40B4-BE49-F238E27FC236}">
                <a16:creationId xmlns:a16="http://schemas.microsoft.com/office/drawing/2014/main" id="{A94C6A72-F333-32ED-CA87-A29E4F7C8813}"/>
              </a:ext>
            </a:extLst>
          </p:cNvPr>
          <p:cNvSpPr txBox="1"/>
          <p:nvPr/>
        </p:nvSpPr>
        <p:spPr>
          <a:xfrm>
            <a:off x="1031875" y="2215000"/>
            <a:ext cx="94698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As memórias dinâmicas podem ser de dois tipos, vejamos a seguir:</a:t>
            </a:r>
          </a:p>
        </p:txBody>
      </p:sp>
      <p:grpSp>
        <p:nvGrpSpPr>
          <p:cNvPr id="3" name="Agrupar 2">
            <a:extLst>
              <a:ext uri="{FF2B5EF4-FFF2-40B4-BE49-F238E27FC236}">
                <a16:creationId xmlns:a16="http://schemas.microsoft.com/office/drawing/2014/main" id="{0B858D20-CF1A-B4B6-22C1-6451198C524B}"/>
              </a:ext>
            </a:extLst>
          </p:cNvPr>
          <p:cNvGrpSpPr/>
          <p:nvPr/>
        </p:nvGrpSpPr>
        <p:grpSpPr>
          <a:xfrm>
            <a:off x="1031875" y="3059668"/>
            <a:ext cx="10140950" cy="2676236"/>
            <a:chOff x="2873374" y="1676603"/>
            <a:chExt cx="6637372" cy="1907107"/>
          </a:xfrm>
        </p:grpSpPr>
        <p:grpSp>
          <p:nvGrpSpPr>
            <p:cNvPr id="4" name="Agrupar 3">
              <a:extLst>
                <a:ext uri="{FF2B5EF4-FFF2-40B4-BE49-F238E27FC236}">
                  <a16:creationId xmlns:a16="http://schemas.microsoft.com/office/drawing/2014/main" id="{3592BB25-8194-C68C-01ED-ACCCE4AD28A5}"/>
                </a:ext>
              </a:extLst>
            </p:cNvPr>
            <p:cNvGrpSpPr/>
            <p:nvPr/>
          </p:nvGrpSpPr>
          <p:grpSpPr>
            <a:xfrm>
              <a:off x="2873374" y="1676604"/>
              <a:ext cx="3260122" cy="1907106"/>
              <a:chOff x="2873374" y="1676604"/>
              <a:chExt cx="3260122" cy="1907106"/>
            </a:xfrm>
          </p:grpSpPr>
          <p:sp>
            <p:nvSpPr>
              <p:cNvPr id="10" name="Retângulo: Cantos Arredondados 9">
                <a:extLst>
                  <a:ext uri="{FF2B5EF4-FFF2-40B4-BE49-F238E27FC236}">
                    <a16:creationId xmlns:a16="http://schemas.microsoft.com/office/drawing/2014/main" id="{FB692F24-331C-9B98-F67E-3BE5F9B6746A}"/>
                  </a:ext>
                </a:extLst>
              </p:cNvPr>
              <p:cNvSpPr/>
              <p:nvPr/>
            </p:nvSpPr>
            <p:spPr>
              <a:xfrm>
                <a:off x="2873374" y="1676604"/>
                <a:ext cx="3260122" cy="190710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aixaDeTexto 10">
                <a:extLst>
                  <a:ext uri="{FF2B5EF4-FFF2-40B4-BE49-F238E27FC236}">
                    <a16:creationId xmlns:a16="http://schemas.microsoft.com/office/drawing/2014/main" id="{D6CE3B74-57F4-E64E-CADD-B94741E68055}"/>
                  </a:ext>
                </a:extLst>
              </p:cNvPr>
              <p:cNvSpPr txBox="1"/>
              <p:nvPr/>
            </p:nvSpPr>
            <p:spPr>
              <a:xfrm>
                <a:off x="2991839" y="1907610"/>
                <a:ext cx="2866024" cy="26318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397B"/>
                    </a:solidFill>
                    <a:effectLst/>
                    <a:uLnTx/>
                    <a:uFillTx/>
                    <a:latin typeface="Calibri" panose="020F0502020204030204"/>
                    <a:ea typeface="+mn-ea"/>
                    <a:cs typeface="+mn-cs"/>
                  </a:rPr>
                  <a:t>Memórias dinâmicas assíncronas</a:t>
                </a:r>
              </a:p>
            </p:txBody>
          </p:sp>
          <p:sp>
            <p:nvSpPr>
              <p:cNvPr id="12" name="CaixaDeTexto 11">
                <a:extLst>
                  <a:ext uri="{FF2B5EF4-FFF2-40B4-BE49-F238E27FC236}">
                    <a16:creationId xmlns:a16="http://schemas.microsoft.com/office/drawing/2014/main" id="{041388CC-AE91-E1A1-0719-3E8892E599AA}"/>
                  </a:ext>
                </a:extLst>
              </p:cNvPr>
              <p:cNvSpPr txBox="1"/>
              <p:nvPr/>
            </p:nvSpPr>
            <p:spPr>
              <a:xfrm>
                <a:off x="2991839" y="2246339"/>
                <a:ext cx="2866024" cy="767634"/>
              </a:xfrm>
              <a:prstGeom prst="rect">
                <a:avLst/>
              </a:prstGeom>
              <a:noFill/>
            </p:spPr>
            <p:txBody>
              <a:bodyPr wrap="square">
                <a:spAutoFit/>
              </a:bodyPr>
              <a:lstStyle/>
              <a:p>
                <a:pPr algn="l"/>
                <a:r>
                  <a:rPr lang="pt-BR" sz="1600" b="0" i="0" dirty="0">
                    <a:solidFill>
                      <a:schemeClr val="bg2">
                        <a:lumMod val="25000"/>
                      </a:schemeClr>
                    </a:solidFill>
                    <a:effectLst/>
                    <a:latin typeface="+mj-lt"/>
                  </a:rPr>
                  <a:t>Não são sincronizadas com o processador, por exemplo, Dynamic RAM (DRAM), Fast Page </a:t>
                </a:r>
                <a:r>
                  <a:rPr lang="pt-BR" sz="1600" b="0" i="0" dirty="0" err="1">
                    <a:solidFill>
                      <a:schemeClr val="bg2">
                        <a:lumMod val="25000"/>
                      </a:schemeClr>
                    </a:solidFill>
                    <a:effectLst/>
                    <a:latin typeface="+mj-lt"/>
                  </a:rPr>
                  <a:t>Mode</a:t>
                </a:r>
                <a:r>
                  <a:rPr lang="pt-BR" sz="1600" b="0" i="0" dirty="0">
                    <a:solidFill>
                      <a:schemeClr val="bg2">
                        <a:lumMod val="25000"/>
                      </a:schemeClr>
                    </a:solidFill>
                    <a:effectLst/>
                    <a:latin typeface="+mj-lt"/>
                  </a:rPr>
                  <a:t> (FPM), </a:t>
                </a:r>
                <a:r>
                  <a:rPr lang="pt-BR" sz="1600" b="0" i="0" dirty="0" err="1">
                    <a:solidFill>
                      <a:schemeClr val="bg2">
                        <a:lumMod val="25000"/>
                      </a:schemeClr>
                    </a:solidFill>
                    <a:effectLst/>
                    <a:latin typeface="+mj-lt"/>
                  </a:rPr>
                  <a:t>Extended</a:t>
                </a:r>
                <a:r>
                  <a:rPr lang="pt-BR" sz="1600" b="0" i="0" dirty="0">
                    <a:solidFill>
                      <a:schemeClr val="bg2">
                        <a:lumMod val="25000"/>
                      </a:schemeClr>
                    </a:solidFill>
                    <a:effectLst/>
                    <a:latin typeface="+mj-lt"/>
                  </a:rPr>
                  <a:t> Data Out DRAM (EDO), </a:t>
                </a:r>
                <a:r>
                  <a:rPr lang="pt-BR" sz="1600" b="0" i="0" dirty="0" err="1">
                    <a:solidFill>
                      <a:schemeClr val="bg2">
                        <a:lumMod val="25000"/>
                      </a:schemeClr>
                    </a:solidFill>
                    <a:effectLst/>
                    <a:latin typeface="+mj-lt"/>
                  </a:rPr>
                  <a:t>Burst</a:t>
                </a:r>
                <a:r>
                  <a:rPr lang="pt-BR" sz="1600" b="0" i="0" dirty="0">
                    <a:solidFill>
                      <a:schemeClr val="bg2">
                        <a:lumMod val="25000"/>
                      </a:schemeClr>
                    </a:solidFill>
                    <a:effectLst/>
                    <a:latin typeface="+mj-lt"/>
                  </a:rPr>
                  <a:t> </a:t>
                </a:r>
                <a:r>
                  <a:rPr lang="pt-BR" sz="1600" b="0" i="0" dirty="0" err="1">
                    <a:solidFill>
                      <a:schemeClr val="bg2">
                        <a:lumMod val="25000"/>
                      </a:schemeClr>
                    </a:solidFill>
                    <a:effectLst/>
                    <a:latin typeface="+mj-lt"/>
                  </a:rPr>
                  <a:t>Extended</a:t>
                </a:r>
                <a:r>
                  <a:rPr lang="pt-BR" sz="1600" b="0" i="0" dirty="0">
                    <a:solidFill>
                      <a:schemeClr val="bg2">
                        <a:lumMod val="25000"/>
                      </a:schemeClr>
                    </a:solidFill>
                    <a:effectLst/>
                    <a:latin typeface="+mj-lt"/>
                  </a:rPr>
                  <a:t> Data Out DRAM (BEDO).</a:t>
                </a:r>
              </a:p>
            </p:txBody>
          </p:sp>
        </p:grpSp>
        <p:grpSp>
          <p:nvGrpSpPr>
            <p:cNvPr id="5" name="Agrupar 4">
              <a:extLst>
                <a:ext uri="{FF2B5EF4-FFF2-40B4-BE49-F238E27FC236}">
                  <a16:creationId xmlns:a16="http://schemas.microsoft.com/office/drawing/2014/main" id="{F57BDAB5-3053-D335-8135-FD3E111F3A73}"/>
                </a:ext>
              </a:extLst>
            </p:cNvPr>
            <p:cNvGrpSpPr/>
            <p:nvPr/>
          </p:nvGrpSpPr>
          <p:grpSpPr>
            <a:xfrm>
              <a:off x="6242312" y="1676603"/>
              <a:ext cx="3268434" cy="1907107"/>
              <a:chOff x="6242312" y="1676603"/>
              <a:chExt cx="3268434" cy="1907107"/>
            </a:xfrm>
          </p:grpSpPr>
          <p:sp>
            <p:nvSpPr>
              <p:cNvPr id="6" name="Retângulo: Cantos Arredondados 5">
                <a:extLst>
                  <a:ext uri="{FF2B5EF4-FFF2-40B4-BE49-F238E27FC236}">
                    <a16:creationId xmlns:a16="http://schemas.microsoft.com/office/drawing/2014/main" id="{B8602ABC-D1E0-A121-6811-DE0EC36742CA}"/>
                  </a:ext>
                </a:extLst>
              </p:cNvPr>
              <p:cNvSpPr/>
              <p:nvPr/>
            </p:nvSpPr>
            <p:spPr>
              <a:xfrm>
                <a:off x="6242312" y="1676603"/>
                <a:ext cx="3268434" cy="190710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aixaDeTexto 7">
                <a:extLst>
                  <a:ext uri="{FF2B5EF4-FFF2-40B4-BE49-F238E27FC236}">
                    <a16:creationId xmlns:a16="http://schemas.microsoft.com/office/drawing/2014/main" id="{6B63EE8B-C3A5-4C03-2A6C-6F44F1EA844B}"/>
                  </a:ext>
                </a:extLst>
              </p:cNvPr>
              <p:cNvSpPr txBox="1"/>
              <p:nvPr/>
            </p:nvSpPr>
            <p:spPr>
              <a:xfrm>
                <a:off x="6414242" y="1869965"/>
                <a:ext cx="2924574" cy="26318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397B"/>
                    </a:solidFill>
                    <a:effectLst/>
                    <a:uLnTx/>
                    <a:uFillTx/>
                    <a:latin typeface="Calibri" panose="020F0502020204030204"/>
                    <a:ea typeface="+mn-ea"/>
                    <a:cs typeface="+mn-cs"/>
                  </a:rPr>
                  <a:t>Memórias Dinâmicas Síncronas</a:t>
                </a:r>
              </a:p>
            </p:txBody>
          </p:sp>
          <p:sp>
            <p:nvSpPr>
              <p:cNvPr id="9" name="CaixaDeTexto 8">
                <a:extLst>
                  <a:ext uri="{FF2B5EF4-FFF2-40B4-BE49-F238E27FC236}">
                    <a16:creationId xmlns:a16="http://schemas.microsoft.com/office/drawing/2014/main" id="{981ADBBC-4E37-A4F4-0C9A-B61E70382548}"/>
                  </a:ext>
                </a:extLst>
              </p:cNvPr>
              <p:cNvSpPr txBox="1"/>
              <p:nvPr/>
            </p:nvSpPr>
            <p:spPr>
              <a:xfrm>
                <a:off x="6414242" y="2238600"/>
                <a:ext cx="2924574" cy="767634"/>
              </a:xfrm>
              <a:prstGeom prst="rect">
                <a:avLst/>
              </a:prstGeom>
              <a:noFill/>
            </p:spPr>
            <p:txBody>
              <a:bodyPr wrap="square">
                <a:spAutoFit/>
              </a:bodyPr>
              <a:lstStyle/>
              <a:p>
                <a:pPr algn="l"/>
                <a:r>
                  <a:rPr lang="pt-BR" sz="1600" b="0" i="0" dirty="0">
                    <a:solidFill>
                      <a:schemeClr val="bg2">
                        <a:lumMod val="25000"/>
                      </a:schemeClr>
                    </a:solidFill>
                    <a:effectLst/>
                    <a:latin typeface="+mj-lt"/>
                  </a:rPr>
                  <a:t>Sincronizadas com o processador, evitam que o processador espere os dados, por exemplo, </a:t>
                </a:r>
                <a:r>
                  <a:rPr lang="pt-BR" sz="1600" b="0" i="0" dirty="0" err="1">
                    <a:solidFill>
                      <a:schemeClr val="bg2">
                        <a:lumMod val="25000"/>
                      </a:schemeClr>
                    </a:solidFill>
                    <a:effectLst/>
                    <a:latin typeface="+mj-lt"/>
                  </a:rPr>
                  <a:t>Synchronous</a:t>
                </a:r>
                <a:r>
                  <a:rPr lang="pt-BR" sz="1600" b="0" i="0" dirty="0">
                    <a:solidFill>
                      <a:schemeClr val="bg2">
                        <a:lumMod val="25000"/>
                      </a:schemeClr>
                    </a:solidFill>
                    <a:effectLst/>
                    <a:latin typeface="+mj-lt"/>
                  </a:rPr>
                  <a:t> DRAM (SDRAM), Double Data Rate (DDR), Double Data Rate 2 (DDR2).</a:t>
                </a:r>
              </a:p>
            </p:txBody>
          </p:sp>
        </p:grpSp>
      </p:grpSp>
    </p:spTree>
    <p:extLst>
      <p:ext uri="{BB962C8B-B14F-4D97-AF65-F5344CB8AC3E}">
        <p14:creationId xmlns:p14="http://schemas.microsoft.com/office/powerpoint/2010/main" val="2326221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Computação no cotidiano</a:t>
            </a:r>
          </a:p>
        </p:txBody>
      </p:sp>
      <p:sp>
        <p:nvSpPr>
          <p:cNvPr id="3" name="CaixaDeTexto 2">
            <a:extLst>
              <a:ext uri="{FF2B5EF4-FFF2-40B4-BE49-F238E27FC236}">
                <a16:creationId xmlns:a16="http://schemas.microsoft.com/office/drawing/2014/main" id="{C3F096E0-39B7-57EC-CCA4-BDDA56546EB2}"/>
              </a:ext>
            </a:extLst>
          </p:cNvPr>
          <p:cNvSpPr txBox="1"/>
          <p:nvPr/>
        </p:nvSpPr>
        <p:spPr>
          <a:xfrm>
            <a:off x="1019175" y="1375930"/>
            <a:ext cx="8845261" cy="923330"/>
          </a:xfrm>
          <a:prstGeom prst="rect">
            <a:avLst/>
          </a:prstGeom>
          <a:noFill/>
        </p:spPr>
        <p:txBody>
          <a:bodyPr wrap="square">
            <a:spAutoFit/>
          </a:bodyPr>
          <a:lstStyle/>
          <a:p>
            <a:pPr algn="l"/>
            <a:r>
              <a:rPr lang="pt-BR" b="0" i="0" dirty="0">
                <a:solidFill>
                  <a:schemeClr val="bg2">
                    <a:lumMod val="25000"/>
                  </a:schemeClr>
                </a:solidFill>
                <a:effectLst/>
                <a:latin typeface="+mj-lt"/>
              </a:rPr>
              <a:t>Atualmente, celulares são verdadeiros computadores portáteis conectados à rede móvel.</a:t>
            </a:r>
          </a:p>
          <a:p>
            <a:pPr algn="l"/>
            <a:endParaRPr lang="pt-BR" dirty="0">
              <a:solidFill>
                <a:schemeClr val="bg2">
                  <a:lumMod val="25000"/>
                </a:schemeClr>
              </a:solidFill>
              <a:latin typeface="+mj-lt"/>
            </a:endParaRPr>
          </a:p>
          <a:p>
            <a:pPr algn="l"/>
            <a:r>
              <a:rPr lang="pt-BR" b="0" i="0" dirty="0">
                <a:solidFill>
                  <a:schemeClr val="bg2">
                    <a:lumMod val="25000"/>
                  </a:schemeClr>
                </a:solidFill>
                <a:effectLst/>
                <a:latin typeface="+mj-lt"/>
              </a:rPr>
              <a:t>Usamos computadores para:</a:t>
            </a:r>
          </a:p>
        </p:txBody>
      </p:sp>
      <p:grpSp>
        <p:nvGrpSpPr>
          <p:cNvPr id="2" name="Agrupar 1">
            <a:extLst>
              <a:ext uri="{FF2B5EF4-FFF2-40B4-BE49-F238E27FC236}">
                <a16:creationId xmlns:a16="http://schemas.microsoft.com/office/drawing/2014/main" id="{F74F4E79-5BCA-21F0-509D-A3074B04419D}"/>
              </a:ext>
            </a:extLst>
          </p:cNvPr>
          <p:cNvGrpSpPr/>
          <p:nvPr/>
        </p:nvGrpSpPr>
        <p:grpSpPr>
          <a:xfrm>
            <a:off x="1568867" y="2746910"/>
            <a:ext cx="9054265" cy="2896510"/>
            <a:chOff x="1599064" y="1527710"/>
            <a:chExt cx="9054265" cy="2896510"/>
          </a:xfrm>
        </p:grpSpPr>
        <p:grpSp>
          <p:nvGrpSpPr>
            <p:cNvPr id="5" name="Agrupar 4">
              <a:extLst>
                <a:ext uri="{FF2B5EF4-FFF2-40B4-BE49-F238E27FC236}">
                  <a16:creationId xmlns:a16="http://schemas.microsoft.com/office/drawing/2014/main" id="{398584FC-48CF-6AE1-E8FA-9222C9E2EA50}"/>
                </a:ext>
              </a:extLst>
            </p:cNvPr>
            <p:cNvGrpSpPr/>
            <p:nvPr/>
          </p:nvGrpSpPr>
          <p:grpSpPr>
            <a:xfrm>
              <a:off x="1599064" y="1534451"/>
              <a:ext cx="2324837" cy="2889768"/>
              <a:chOff x="3059564" y="1502701"/>
              <a:chExt cx="2324837" cy="2889768"/>
            </a:xfrm>
          </p:grpSpPr>
          <p:sp>
            <p:nvSpPr>
              <p:cNvPr id="18" name="Retângulo: Cantos Arredondados 17">
                <a:extLst>
                  <a:ext uri="{FF2B5EF4-FFF2-40B4-BE49-F238E27FC236}">
                    <a16:creationId xmlns:a16="http://schemas.microsoft.com/office/drawing/2014/main" id="{9E7CD223-F851-CAF7-D2E4-2777E9A8925C}"/>
                  </a:ext>
                </a:extLst>
              </p:cNvPr>
              <p:cNvSpPr/>
              <p:nvPr/>
            </p:nvSpPr>
            <p:spPr>
              <a:xfrm>
                <a:off x="3059565" y="2256866"/>
                <a:ext cx="2324836" cy="213560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975928C9-3862-D47A-E8AD-10AF101C2AD3}"/>
                  </a:ext>
                </a:extLst>
              </p:cNvPr>
              <p:cNvSpPr txBox="1"/>
              <p:nvPr/>
            </p:nvSpPr>
            <p:spPr>
              <a:xfrm>
                <a:off x="3059564" y="3450066"/>
                <a:ext cx="1557279" cy="369332"/>
              </a:xfrm>
              <a:prstGeom prst="rect">
                <a:avLst/>
              </a:prstGeom>
              <a:noFill/>
            </p:spPr>
            <p:txBody>
              <a:bodyPr wrap="square">
                <a:spAutoFit/>
              </a:bodyPr>
              <a:lstStyle/>
              <a:p>
                <a:r>
                  <a:rPr lang="pt-BR" b="1" dirty="0">
                    <a:effectLst/>
                  </a:rPr>
                  <a:t>Comunicação</a:t>
                </a:r>
                <a:endParaRPr lang="pt-BR" b="1" dirty="0"/>
              </a:p>
            </p:txBody>
          </p:sp>
          <p:pic>
            <p:nvPicPr>
              <p:cNvPr id="21" name="Imagem 20">
                <a:extLst>
                  <a:ext uri="{FF2B5EF4-FFF2-40B4-BE49-F238E27FC236}">
                    <a16:creationId xmlns:a16="http://schemas.microsoft.com/office/drawing/2014/main" id="{EBA3A432-3EB6-A1A2-B124-90565E45827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059564" y="1502701"/>
                <a:ext cx="2324836" cy="1743627"/>
              </a:xfrm>
              <a:prstGeom prst="rect">
                <a:avLst/>
              </a:prstGeom>
            </p:spPr>
          </p:pic>
        </p:grpSp>
        <p:grpSp>
          <p:nvGrpSpPr>
            <p:cNvPr id="6" name="Agrupar 5">
              <a:extLst>
                <a:ext uri="{FF2B5EF4-FFF2-40B4-BE49-F238E27FC236}">
                  <a16:creationId xmlns:a16="http://schemas.microsoft.com/office/drawing/2014/main" id="{89E1CA60-09BF-A464-E55F-7E8273C54893}"/>
                </a:ext>
              </a:extLst>
            </p:cNvPr>
            <p:cNvGrpSpPr/>
            <p:nvPr/>
          </p:nvGrpSpPr>
          <p:grpSpPr>
            <a:xfrm>
              <a:off x="4998253" y="1534451"/>
              <a:ext cx="2324837" cy="2889768"/>
              <a:chOff x="3059563" y="1502701"/>
              <a:chExt cx="2324837" cy="2889768"/>
            </a:xfrm>
          </p:grpSpPr>
          <p:sp>
            <p:nvSpPr>
              <p:cNvPr id="14" name="Retângulo: Cantos Arredondados 13">
                <a:extLst>
                  <a:ext uri="{FF2B5EF4-FFF2-40B4-BE49-F238E27FC236}">
                    <a16:creationId xmlns:a16="http://schemas.microsoft.com/office/drawing/2014/main" id="{BBBDB431-2531-0E3E-C106-A612205118C0}"/>
                  </a:ext>
                </a:extLst>
              </p:cNvPr>
              <p:cNvSpPr/>
              <p:nvPr/>
            </p:nvSpPr>
            <p:spPr>
              <a:xfrm>
                <a:off x="3059563" y="2256867"/>
                <a:ext cx="2324836" cy="213560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1C7A1E7B-AA04-0BE8-5485-4C91AA741123}"/>
                  </a:ext>
                </a:extLst>
              </p:cNvPr>
              <p:cNvSpPr txBox="1"/>
              <p:nvPr/>
            </p:nvSpPr>
            <p:spPr>
              <a:xfrm>
                <a:off x="3059563" y="3506772"/>
                <a:ext cx="2164553" cy="369332"/>
              </a:xfrm>
              <a:prstGeom prst="rect">
                <a:avLst/>
              </a:prstGeom>
              <a:noFill/>
            </p:spPr>
            <p:txBody>
              <a:bodyPr wrap="square">
                <a:spAutoFit/>
              </a:bodyPr>
              <a:lstStyle/>
              <a:p>
                <a:r>
                  <a:rPr lang="pt-BR" b="1" dirty="0">
                    <a:effectLst/>
                  </a:rPr>
                  <a:t>Meios de transporte</a:t>
                </a:r>
                <a:endParaRPr lang="pt-BR" b="1" dirty="0"/>
              </a:p>
            </p:txBody>
          </p:sp>
          <p:pic>
            <p:nvPicPr>
              <p:cNvPr id="17" name="Imagem 16">
                <a:extLst>
                  <a:ext uri="{FF2B5EF4-FFF2-40B4-BE49-F238E27FC236}">
                    <a16:creationId xmlns:a16="http://schemas.microsoft.com/office/drawing/2014/main" id="{845A0A4E-C973-A955-42AD-0C1BB4CF647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59564" y="1502701"/>
                <a:ext cx="2324836" cy="1743627"/>
              </a:xfrm>
              <a:prstGeom prst="rect">
                <a:avLst/>
              </a:prstGeom>
            </p:spPr>
          </p:pic>
        </p:grpSp>
        <p:grpSp>
          <p:nvGrpSpPr>
            <p:cNvPr id="9" name="Agrupar 8">
              <a:extLst>
                <a:ext uri="{FF2B5EF4-FFF2-40B4-BE49-F238E27FC236}">
                  <a16:creationId xmlns:a16="http://schemas.microsoft.com/office/drawing/2014/main" id="{A729C1D7-3284-1676-A4D3-BBA4BF99400E}"/>
                </a:ext>
              </a:extLst>
            </p:cNvPr>
            <p:cNvGrpSpPr/>
            <p:nvPr/>
          </p:nvGrpSpPr>
          <p:grpSpPr>
            <a:xfrm>
              <a:off x="8328491" y="1527710"/>
              <a:ext cx="2324838" cy="2896510"/>
              <a:chOff x="3059563" y="1502701"/>
              <a:chExt cx="2324838" cy="2896510"/>
            </a:xfrm>
          </p:grpSpPr>
          <p:sp>
            <p:nvSpPr>
              <p:cNvPr id="10" name="Retângulo: Cantos Arredondados 9">
                <a:extLst>
                  <a:ext uri="{FF2B5EF4-FFF2-40B4-BE49-F238E27FC236}">
                    <a16:creationId xmlns:a16="http://schemas.microsoft.com/office/drawing/2014/main" id="{25F883E0-8223-56D8-A6A1-B36F3E59F059}"/>
                  </a:ext>
                </a:extLst>
              </p:cNvPr>
              <p:cNvSpPr/>
              <p:nvPr/>
            </p:nvSpPr>
            <p:spPr>
              <a:xfrm>
                <a:off x="3059565" y="2256867"/>
                <a:ext cx="2324836" cy="214234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E88245CC-5986-4639-2216-E940E8F0C21A}"/>
                  </a:ext>
                </a:extLst>
              </p:cNvPr>
              <p:cNvSpPr txBox="1"/>
              <p:nvPr/>
            </p:nvSpPr>
            <p:spPr>
              <a:xfrm>
                <a:off x="3059563" y="3456807"/>
                <a:ext cx="2324837" cy="646331"/>
              </a:xfrm>
              <a:prstGeom prst="rect">
                <a:avLst/>
              </a:prstGeom>
              <a:noFill/>
            </p:spPr>
            <p:txBody>
              <a:bodyPr wrap="square">
                <a:spAutoFit/>
              </a:bodyPr>
              <a:lstStyle/>
              <a:p>
                <a:r>
                  <a:rPr lang="pt-BR" b="1" dirty="0">
                    <a:effectLst/>
                  </a:rPr>
                  <a:t>Transações bancárias e comerciais</a:t>
                </a:r>
                <a:endParaRPr lang="pt-BR" b="1" dirty="0"/>
              </a:p>
            </p:txBody>
          </p:sp>
          <p:pic>
            <p:nvPicPr>
              <p:cNvPr id="13" name="Imagem 12">
                <a:extLst>
                  <a:ext uri="{FF2B5EF4-FFF2-40B4-BE49-F238E27FC236}">
                    <a16:creationId xmlns:a16="http://schemas.microsoft.com/office/drawing/2014/main" id="{2230CE8F-7842-92B5-8582-8F5FB74013D0}"/>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3059564" y="1502701"/>
                <a:ext cx="2324836" cy="1743627"/>
              </a:xfrm>
              <a:prstGeom prst="rect">
                <a:avLst/>
              </a:prstGeom>
            </p:spPr>
          </p:pic>
        </p:grpSp>
      </p:grpSp>
    </p:spTree>
    <p:extLst>
      <p:ext uri="{BB962C8B-B14F-4D97-AF65-F5344CB8AC3E}">
        <p14:creationId xmlns:p14="http://schemas.microsoft.com/office/powerpoint/2010/main" val="27668583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Memória</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Memória principal (MP)</a:t>
            </a:r>
          </a:p>
        </p:txBody>
      </p:sp>
      <p:sp>
        <p:nvSpPr>
          <p:cNvPr id="14" name="CaixaDeTexto 13">
            <a:extLst>
              <a:ext uri="{FF2B5EF4-FFF2-40B4-BE49-F238E27FC236}">
                <a16:creationId xmlns:a16="http://schemas.microsoft.com/office/drawing/2014/main" id="{6875615E-78F4-5540-ECE2-11384EA41F83}"/>
              </a:ext>
            </a:extLst>
          </p:cNvPr>
          <p:cNvSpPr txBox="1"/>
          <p:nvPr/>
        </p:nvSpPr>
        <p:spPr>
          <a:xfrm>
            <a:off x="1019175" y="2080920"/>
            <a:ext cx="10027517" cy="2031325"/>
          </a:xfrm>
          <a:prstGeom prst="rect">
            <a:avLst/>
          </a:prstGeom>
          <a:noFill/>
        </p:spPr>
        <p:txBody>
          <a:bodyPr wrap="square">
            <a:spAutoFit/>
          </a:bodyPr>
          <a:lstStyle/>
          <a:p>
            <a:r>
              <a:rPr lang="pt-BR" b="0" i="0" dirty="0">
                <a:solidFill>
                  <a:schemeClr val="bg2">
                    <a:lumMod val="25000"/>
                  </a:schemeClr>
                </a:solidFill>
                <a:effectLst/>
                <a:latin typeface="+mj-lt"/>
              </a:rPr>
              <a:t>Hoje em dia, é comum o uso de memórias DDR SDRAM, pois as memórias </a:t>
            </a:r>
            <a:r>
              <a:rPr lang="pt-BR" b="1" i="0" dirty="0">
                <a:solidFill>
                  <a:schemeClr val="bg2">
                    <a:lumMod val="25000"/>
                  </a:schemeClr>
                </a:solidFill>
                <a:effectLst/>
                <a:latin typeface="+mj-lt"/>
              </a:rPr>
              <a:t>Single Data Rate</a:t>
            </a:r>
            <a:r>
              <a:rPr lang="pt-BR" b="0" i="0" dirty="0">
                <a:solidFill>
                  <a:schemeClr val="bg2">
                    <a:lumMod val="25000"/>
                  </a:schemeClr>
                </a:solidFill>
                <a:effectLst/>
                <a:latin typeface="+mj-lt"/>
              </a:rPr>
              <a:t> (SDRAM) só transferem dados na subida do sinal de </a:t>
            </a:r>
            <a:r>
              <a:rPr lang="pt-BR" b="0" i="0" dirty="0" err="1">
                <a:solidFill>
                  <a:schemeClr val="bg2">
                    <a:lumMod val="25000"/>
                  </a:schemeClr>
                </a:solidFill>
                <a:effectLst/>
                <a:latin typeface="+mj-lt"/>
              </a:rPr>
              <a:t>clock</a:t>
            </a:r>
            <a:r>
              <a:rPr lang="pt-BR" b="0" i="0" dirty="0">
                <a:solidFill>
                  <a:schemeClr val="bg2">
                    <a:lumMod val="25000"/>
                  </a:schemeClr>
                </a:solidFill>
                <a:effectLst/>
                <a:latin typeface="+mj-lt"/>
              </a:rPr>
              <a:t>; Já as memórias </a:t>
            </a:r>
            <a:r>
              <a:rPr lang="pt-BR" b="1" i="0" dirty="0">
                <a:solidFill>
                  <a:schemeClr val="bg2">
                    <a:lumMod val="25000"/>
                  </a:schemeClr>
                </a:solidFill>
                <a:effectLst/>
                <a:latin typeface="+mj-lt"/>
              </a:rPr>
              <a:t>Double Data Rate</a:t>
            </a:r>
            <a:r>
              <a:rPr lang="pt-BR" b="0" i="0" dirty="0">
                <a:solidFill>
                  <a:schemeClr val="bg2">
                    <a:lumMod val="25000"/>
                  </a:schemeClr>
                </a:solidFill>
                <a:effectLst/>
                <a:latin typeface="+mj-lt"/>
              </a:rPr>
              <a:t> (DDR-SDRAM) transferem dados na subida e na descida do sinal de </a:t>
            </a:r>
            <a:r>
              <a:rPr lang="pt-BR" b="0" i="0" dirty="0" err="1">
                <a:solidFill>
                  <a:schemeClr val="bg2">
                    <a:lumMod val="25000"/>
                  </a:schemeClr>
                </a:solidFill>
                <a:effectLst/>
                <a:latin typeface="+mj-lt"/>
              </a:rPr>
              <a:t>clock</a:t>
            </a:r>
            <a:r>
              <a:rPr lang="pt-BR" b="0" i="0" dirty="0">
                <a:solidFill>
                  <a:schemeClr val="bg2">
                    <a:lumMod val="25000"/>
                  </a:schemeClr>
                </a:solidFill>
                <a:effectLst/>
                <a:latin typeface="+mj-lt"/>
              </a:rPr>
              <a:t>, dobrando a taxa de transferência de dados (data rate); Assim, uma </a:t>
            </a:r>
            <a:r>
              <a:rPr lang="pt-BR" b="1" i="0" dirty="0">
                <a:solidFill>
                  <a:schemeClr val="bg2">
                    <a:lumMod val="25000"/>
                  </a:schemeClr>
                </a:solidFill>
                <a:effectLst/>
                <a:latin typeface="+mj-lt"/>
              </a:rPr>
              <a:t>memória DDR-SDRAM</a:t>
            </a:r>
            <a:r>
              <a:rPr lang="pt-BR" b="0" i="0" dirty="0">
                <a:solidFill>
                  <a:schemeClr val="bg2">
                    <a:lumMod val="25000"/>
                  </a:schemeClr>
                </a:solidFill>
                <a:effectLst/>
                <a:latin typeface="+mj-lt"/>
              </a:rPr>
              <a:t> operando num </a:t>
            </a:r>
            <a:r>
              <a:rPr lang="pt-BR" b="0" i="0" dirty="0" err="1">
                <a:solidFill>
                  <a:schemeClr val="bg2">
                    <a:lumMod val="25000"/>
                  </a:schemeClr>
                </a:solidFill>
                <a:effectLst/>
                <a:latin typeface="+mj-lt"/>
              </a:rPr>
              <a:t>clock</a:t>
            </a:r>
            <a:r>
              <a:rPr lang="pt-BR" b="0" i="0" dirty="0">
                <a:solidFill>
                  <a:schemeClr val="bg2">
                    <a:lumMod val="25000"/>
                  </a:schemeClr>
                </a:solidFill>
                <a:effectLst/>
                <a:latin typeface="+mj-lt"/>
              </a:rPr>
              <a:t> de 100MHz (real) consegue desempenho equivalente a 200MHz (efetivo).</a:t>
            </a:r>
          </a:p>
          <a:p>
            <a:endParaRPr lang="pt-BR" dirty="0">
              <a:solidFill>
                <a:schemeClr val="bg2">
                  <a:lumMod val="25000"/>
                </a:schemeClr>
              </a:solidFill>
              <a:latin typeface="+mj-lt"/>
            </a:endParaRPr>
          </a:p>
          <a:p>
            <a:r>
              <a:rPr lang="pt-BR" dirty="0">
                <a:solidFill>
                  <a:schemeClr val="bg2">
                    <a:lumMod val="25000"/>
                  </a:schemeClr>
                </a:solidFill>
                <a:latin typeface="+mj-lt"/>
              </a:rPr>
              <a:t>Também existe a classificação quanto ao tipo de encapsulamento das memórias (formatos dos módulos):</a:t>
            </a:r>
          </a:p>
        </p:txBody>
      </p:sp>
      <p:grpSp>
        <p:nvGrpSpPr>
          <p:cNvPr id="15" name="Agrupar 14">
            <a:extLst>
              <a:ext uri="{FF2B5EF4-FFF2-40B4-BE49-F238E27FC236}">
                <a16:creationId xmlns:a16="http://schemas.microsoft.com/office/drawing/2014/main" id="{B6D4C807-7319-03BF-F0E3-50CBD98B3DF5}"/>
              </a:ext>
            </a:extLst>
          </p:cNvPr>
          <p:cNvGrpSpPr/>
          <p:nvPr/>
        </p:nvGrpSpPr>
        <p:grpSpPr>
          <a:xfrm>
            <a:off x="1190480" y="4315811"/>
            <a:ext cx="9684906" cy="1854078"/>
            <a:chOff x="2873374" y="1676603"/>
            <a:chExt cx="6338886" cy="1321231"/>
          </a:xfrm>
        </p:grpSpPr>
        <p:grpSp>
          <p:nvGrpSpPr>
            <p:cNvPr id="16" name="Agrupar 15">
              <a:extLst>
                <a:ext uri="{FF2B5EF4-FFF2-40B4-BE49-F238E27FC236}">
                  <a16:creationId xmlns:a16="http://schemas.microsoft.com/office/drawing/2014/main" id="{203BAC3B-3038-94FB-677D-7F38185F9F16}"/>
                </a:ext>
              </a:extLst>
            </p:cNvPr>
            <p:cNvGrpSpPr/>
            <p:nvPr/>
          </p:nvGrpSpPr>
          <p:grpSpPr>
            <a:xfrm>
              <a:off x="2873374" y="1676604"/>
              <a:ext cx="2969947" cy="1321230"/>
              <a:chOff x="2873374" y="1676604"/>
              <a:chExt cx="2969947" cy="1321230"/>
            </a:xfrm>
          </p:grpSpPr>
          <p:sp>
            <p:nvSpPr>
              <p:cNvPr id="22" name="Retângulo: Cantos Arredondados 21">
                <a:extLst>
                  <a:ext uri="{FF2B5EF4-FFF2-40B4-BE49-F238E27FC236}">
                    <a16:creationId xmlns:a16="http://schemas.microsoft.com/office/drawing/2014/main" id="{EAFA6536-B936-EF6C-D613-B7104860A233}"/>
                  </a:ext>
                </a:extLst>
              </p:cNvPr>
              <p:cNvSpPr/>
              <p:nvPr/>
            </p:nvSpPr>
            <p:spPr>
              <a:xfrm>
                <a:off x="2873374" y="1676604"/>
                <a:ext cx="2969947" cy="132123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CaixaDeTexto 22">
                <a:extLst>
                  <a:ext uri="{FF2B5EF4-FFF2-40B4-BE49-F238E27FC236}">
                    <a16:creationId xmlns:a16="http://schemas.microsoft.com/office/drawing/2014/main" id="{B8145EED-0AB3-EACF-3BE4-46568E07A505}"/>
                  </a:ext>
                </a:extLst>
              </p:cNvPr>
              <p:cNvSpPr txBox="1"/>
              <p:nvPr/>
            </p:nvSpPr>
            <p:spPr>
              <a:xfrm>
                <a:off x="2977297" y="1894455"/>
                <a:ext cx="2642348" cy="26318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397B"/>
                    </a:solidFill>
                    <a:effectLst/>
                    <a:uLnTx/>
                    <a:uFillTx/>
                    <a:latin typeface="Calibri" panose="020F0502020204030204"/>
                    <a:ea typeface="+mn-ea"/>
                    <a:cs typeface="+mn-cs"/>
                  </a:rPr>
                  <a:t>SIMM (Single In Line Memory Module)</a:t>
                </a:r>
                <a:endParaRPr kumimoji="0" lang="pt-BR" sz="1800" b="1" i="0" u="none" strike="noStrike" kern="1200" cap="none" spc="0" normalizeH="0" baseline="0" noProof="0" dirty="0">
                  <a:ln>
                    <a:noFill/>
                  </a:ln>
                  <a:solidFill>
                    <a:srgbClr val="00397B"/>
                  </a:solidFill>
                  <a:effectLst/>
                  <a:uLnTx/>
                  <a:uFillTx/>
                  <a:latin typeface="Calibri" panose="020F0502020204030204"/>
                  <a:ea typeface="+mn-ea"/>
                  <a:cs typeface="+mn-cs"/>
                </a:endParaRPr>
              </a:p>
            </p:txBody>
          </p:sp>
          <p:sp>
            <p:nvSpPr>
              <p:cNvPr id="24" name="CaixaDeTexto 23">
                <a:extLst>
                  <a:ext uri="{FF2B5EF4-FFF2-40B4-BE49-F238E27FC236}">
                    <a16:creationId xmlns:a16="http://schemas.microsoft.com/office/drawing/2014/main" id="{01E1560A-1B3D-F2EB-78B4-7C27780C5FB2}"/>
                  </a:ext>
                </a:extLst>
              </p:cNvPr>
              <p:cNvSpPr txBox="1"/>
              <p:nvPr/>
            </p:nvSpPr>
            <p:spPr>
              <a:xfrm>
                <a:off x="2977297" y="2289544"/>
                <a:ext cx="2733027" cy="416715"/>
              </a:xfrm>
              <a:prstGeom prst="rect">
                <a:avLst/>
              </a:prstGeom>
              <a:noFill/>
            </p:spPr>
            <p:txBody>
              <a:bodyPr wrap="square">
                <a:spAutoFit/>
              </a:bodyPr>
              <a:lstStyle/>
              <a:p>
                <a:pPr algn="l"/>
                <a:r>
                  <a:rPr lang="pt-BR" sz="1600" b="0" i="0" dirty="0">
                    <a:solidFill>
                      <a:schemeClr val="bg2">
                        <a:lumMod val="25000"/>
                      </a:schemeClr>
                    </a:solidFill>
                    <a:effectLst/>
                    <a:latin typeface="+mj-lt"/>
                  </a:rPr>
                  <a:t>O contato elétrico de um lado é igual ao do outro lado.</a:t>
                </a:r>
              </a:p>
            </p:txBody>
          </p:sp>
        </p:grpSp>
        <p:grpSp>
          <p:nvGrpSpPr>
            <p:cNvPr id="18" name="Agrupar 17">
              <a:extLst>
                <a:ext uri="{FF2B5EF4-FFF2-40B4-BE49-F238E27FC236}">
                  <a16:creationId xmlns:a16="http://schemas.microsoft.com/office/drawing/2014/main" id="{76C71CF4-B70A-6FCA-304E-CEA31F861489}"/>
                </a:ext>
              </a:extLst>
            </p:cNvPr>
            <p:cNvGrpSpPr/>
            <p:nvPr/>
          </p:nvGrpSpPr>
          <p:grpSpPr>
            <a:xfrm>
              <a:off x="6242312" y="1676603"/>
              <a:ext cx="2969948" cy="1321230"/>
              <a:chOff x="6242312" y="1676603"/>
              <a:chExt cx="2969948" cy="1321230"/>
            </a:xfrm>
          </p:grpSpPr>
          <p:sp>
            <p:nvSpPr>
              <p:cNvPr id="19" name="Retângulo: Cantos Arredondados 18">
                <a:extLst>
                  <a:ext uri="{FF2B5EF4-FFF2-40B4-BE49-F238E27FC236}">
                    <a16:creationId xmlns:a16="http://schemas.microsoft.com/office/drawing/2014/main" id="{35B85FFF-53E9-455F-B003-857E9CB66980}"/>
                  </a:ext>
                </a:extLst>
              </p:cNvPr>
              <p:cNvSpPr/>
              <p:nvPr/>
            </p:nvSpPr>
            <p:spPr>
              <a:xfrm>
                <a:off x="6242312" y="1676603"/>
                <a:ext cx="2969948" cy="132123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CaixaDeTexto 19">
                <a:extLst>
                  <a:ext uri="{FF2B5EF4-FFF2-40B4-BE49-F238E27FC236}">
                    <a16:creationId xmlns:a16="http://schemas.microsoft.com/office/drawing/2014/main" id="{76C31A8B-05F5-A2DE-DA18-1F99CC96A88F}"/>
                  </a:ext>
                </a:extLst>
              </p:cNvPr>
              <p:cNvSpPr txBox="1"/>
              <p:nvPr/>
            </p:nvSpPr>
            <p:spPr>
              <a:xfrm>
                <a:off x="6368715" y="1869965"/>
                <a:ext cx="2581895" cy="26318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397B"/>
                    </a:solidFill>
                    <a:effectLst/>
                    <a:uLnTx/>
                    <a:uFillTx/>
                    <a:latin typeface="Calibri" panose="020F0502020204030204"/>
                    <a:ea typeface="+mn-ea"/>
                    <a:cs typeface="+mn-cs"/>
                  </a:rPr>
                  <a:t>DIMM (Dual In Line Memory Module)</a:t>
                </a:r>
                <a:endParaRPr kumimoji="0" lang="pt-BR" sz="1800" b="1" i="0" u="none" strike="noStrike" kern="1200" cap="none" spc="0" normalizeH="0" baseline="0" noProof="0" dirty="0">
                  <a:ln>
                    <a:noFill/>
                  </a:ln>
                  <a:solidFill>
                    <a:srgbClr val="00397B"/>
                  </a:solidFill>
                  <a:effectLst/>
                  <a:uLnTx/>
                  <a:uFillTx/>
                  <a:latin typeface="Calibri" panose="020F0502020204030204"/>
                  <a:ea typeface="+mn-ea"/>
                  <a:cs typeface="+mn-cs"/>
                </a:endParaRPr>
              </a:p>
            </p:txBody>
          </p:sp>
          <p:sp>
            <p:nvSpPr>
              <p:cNvPr id="21" name="CaixaDeTexto 20">
                <a:extLst>
                  <a:ext uri="{FF2B5EF4-FFF2-40B4-BE49-F238E27FC236}">
                    <a16:creationId xmlns:a16="http://schemas.microsoft.com/office/drawing/2014/main" id="{FE3778A7-8751-3EE4-42A3-05EFD0955EC8}"/>
                  </a:ext>
                </a:extLst>
              </p:cNvPr>
              <p:cNvSpPr txBox="1"/>
              <p:nvPr/>
            </p:nvSpPr>
            <p:spPr>
              <a:xfrm>
                <a:off x="6368715" y="2187848"/>
                <a:ext cx="2696756" cy="241256"/>
              </a:xfrm>
              <a:prstGeom prst="rect">
                <a:avLst/>
              </a:prstGeom>
              <a:noFill/>
            </p:spPr>
            <p:txBody>
              <a:bodyPr wrap="square">
                <a:spAutoFit/>
              </a:bodyPr>
              <a:lstStyle/>
              <a:p>
                <a:pPr algn="l"/>
                <a:r>
                  <a:rPr lang="pt-BR" sz="1600" b="0" i="0" dirty="0">
                    <a:solidFill>
                      <a:schemeClr val="bg2">
                        <a:lumMod val="25000"/>
                      </a:schemeClr>
                    </a:solidFill>
                    <a:effectLst/>
                    <a:latin typeface="+mj-lt"/>
                  </a:rPr>
                  <a:t>Os contatos dos dois lados são independentes.</a:t>
                </a:r>
              </a:p>
            </p:txBody>
          </p:sp>
        </p:grpSp>
      </p:grpSp>
    </p:spTree>
    <p:extLst>
      <p:ext uri="{BB962C8B-B14F-4D97-AF65-F5344CB8AC3E}">
        <p14:creationId xmlns:p14="http://schemas.microsoft.com/office/powerpoint/2010/main" val="35507397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Memória</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Memória secundária</a:t>
            </a:r>
          </a:p>
        </p:txBody>
      </p:sp>
      <p:sp>
        <p:nvSpPr>
          <p:cNvPr id="14" name="CaixaDeTexto 13">
            <a:extLst>
              <a:ext uri="{FF2B5EF4-FFF2-40B4-BE49-F238E27FC236}">
                <a16:creationId xmlns:a16="http://schemas.microsoft.com/office/drawing/2014/main" id="{6875615E-78F4-5540-ECE2-11384EA41F83}"/>
              </a:ext>
            </a:extLst>
          </p:cNvPr>
          <p:cNvSpPr txBox="1"/>
          <p:nvPr/>
        </p:nvSpPr>
        <p:spPr>
          <a:xfrm>
            <a:off x="1019175" y="2080920"/>
            <a:ext cx="10027517" cy="1200329"/>
          </a:xfrm>
          <a:prstGeom prst="rect">
            <a:avLst/>
          </a:prstGeom>
          <a:noFill/>
        </p:spPr>
        <p:txBody>
          <a:bodyPr wrap="square">
            <a:spAutoFit/>
          </a:bodyPr>
          <a:lstStyle/>
          <a:p>
            <a:r>
              <a:rPr lang="pt-BR" b="0" i="0" dirty="0">
                <a:solidFill>
                  <a:schemeClr val="bg2">
                    <a:lumMod val="25000"/>
                  </a:schemeClr>
                </a:solidFill>
                <a:effectLst/>
                <a:latin typeface="+mj-lt"/>
              </a:rPr>
              <a:t>Objetiva o armazenamento persistente (permanente) aos programas de usuário e seus dados.</a:t>
            </a:r>
          </a:p>
          <a:p>
            <a:endParaRPr lang="pt-BR" b="0" i="0" dirty="0">
              <a:solidFill>
                <a:schemeClr val="bg2">
                  <a:lumMod val="25000"/>
                </a:schemeClr>
              </a:solidFill>
              <a:effectLst/>
              <a:latin typeface="+mj-lt"/>
            </a:endParaRPr>
          </a:p>
          <a:p>
            <a:r>
              <a:rPr lang="pt-BR" b="0" i="0" dirty="0">
                <a:solidFill>
                  <a:schemeClr val="bg2">
                    <a:lumMod val="25000"/>
                  </a:schemeClr>
                </a:solidFill>
                <a:effectLst/>
                <a:latin typeface="+mj-lt"/>
              </a:rPr>
              <a:t>O emprego de diferentes tecnologias para compor os diferentes tipos de memórias da hierarquia pode ser feito através de parâmetros para análise, tais como:</a:t>
            </a:r>
            <a:endParaRPr lang="pt-BR" dirty="0">
              <a:solidFill>
                <a:schemeClr val="bg2">
                  <a:lumMod val="25000"/>
                </a:schemeClr>
              </a:solidFill>
              <a:latin typeface="+mj-lt"/>
            </a:endParaRPr>
          </a:p>
        </p:txBody>
      </p:sp>
      <p:grpSp>
        <p:nvGrpSpPr>
          <p:cNvPr id="29" name="Agrupar 28">
            <a:extLst>
              <a:ext uri="{FF2B5EF4-FFF2-40B4-BE49-F238E27FC236}">
                <a16:creationId xmlns:a16="http://schemas.microsoft.com/office/drawing/2014/main" id="{9FBF17AF-CAE2-1F08-2994-3AB5A57F4183}"/>
              </a:ext>
            </a:extLst>
          </p:cNvPr>
          <p:cNvGrpSpPr/>
          <p:nvPr/>
        </p:nvGrpSpPr>
        <p:grpSpPr>
          <a:xfrm>
            <a:off x="2777314" y="3515990"/>
            <a:ext cx="6637372" cy="2574636"/>
            <a:chOff x="2873374" y="1676604"/>
            <a:chExt cx="6637372" cy="2574636"/>
          </a:xfrm>
        </p:grpSpPr>
        <p:grpSp>
          <p:nvGrpSpPr>
            <p:cNvPr id="30" name="Agrupar 29">
              <a:extLst>
                <a:ext uri="{FF2B5EF4-FFF2-40B4-BE49-F238E27FC236}">
                  <a16:creationId xmlns:a16="http://schemas.microsoft.com/office/drawing/2014/main" id="{8B8DACBE-796D-08E3-F6D6-2C44C2242F1E}"/>
                </a:ext>
              </a:extLst>
            </p:cNvPr>
            <p:cNvGrpSpPr/>
            <p:nvPr/>
          </p:nvGrpSpPr>
          <p:grpSpPr>
            <a:xfrm>
              <a:off x="2873374" y="1676604"/>
              <a:ext cx="3121093" cy="2574636"/>
              <a:chOff x="2873374" y="1676604"/>
              <a:chExt cx="3121093" cy="2574636"/>
            </a:xfrm>
          </p:grpSpPr>
          <p:sp>
            <p:nvSpPr>
              <p:cNvPr id="35" name="Retângulo: Cantos Arredondados 34">
                <a:extLst>
                  <a:ext uri="{FF2B5EF4-FFF2-40B4-BE49-F238E27FC236}">
                    <a16:creationId xmlns:a16="http://schemas.microsoft.com/office/drawing/2014/main" id="{12D9E144-6681-6FF8-4034-8A80FD3CB3DC}"/>
                  </a:ext>
                </a:extLst>
              </p:cNvPr>
              <p:cNvSpPr/>
              <p:nvPr/>
            </p:nvSpPr>
            <p:spPr>
              <a:xfrm>
                <a:off x="2873374" y="1676604"/>
                <a:ext cx="3121093" cy="257463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CaixaDeTexto 35">
                <a:extLst>
                  <a:ext uri="{FF2B5EF4-FFF2-40B4-BE49-F238E27FC236}">
                    <a16:creationId xmlns:a16="http://schemas.microsoft.com/office/drawing/2014/main" id="{06D45477-7901-E2BD-68E9-1BFCEBEFCF47}"/>
                  </a:ext>
                </a:extLst>
              </p:cNvPr>
              <p:cNvSpPr txBox="1"/>
              <p:nvPr/>
            </p:nvSpPr>
            <p:spPr>
              <a:xfrm>
                <a:off x="3082519" y="1913935"/>
                <a:ext cx="2702801" cy="369332"/>
              </a:xfrm>
              <a:prstGeom prst="rect">
                <a:avLst/>
              </a:prstGeom>
              <a:noFill/>
            </p:spPr>
            <p:txBody>
              <a:bodyPr wrap="square">
                <a:spAutoFit/>
              </a:bodyPr>
              <a:lstStyle/>
              <a:p>
                <a:r>
                  <a:rPr lang="pt-BR" b="1" dirty="0"/>
                  <a:t>Tempo de acesso</a:t>
                </a:r>
              </a:p>
            </p:txBody>
          </p:sp>
          <p:sp>
            <p:nvSpPr>
              <p:cNvPr id="37" name="CaixaDeTexto 36">
                <a:extLst>
                  <a:ext uri="{FF2B5EF4-FFF2-40B4-BE49-F238E27FC236}">
                    <a16:creationId xmlns:a16="http://schemas.microsoft.com/office/drawing/2014/main" id="{0638F0FD-B724-5759-79C5-87AA2BD3BCC9}"/>
                  </a:ext>
                </a:extLst>
              </p:cNvPr>
              <p:cNvSpPr txBox="1"/>
              <p:nvPr/>
            </p:nvSpPr>
            <p:spPr>
              <a:xfrm>
                <a:off x="3082519" y="2630438"/>
                <a:ext cx="2702801" cy="830997"/>
              </a:xfrm>
              <a:prstGeom prst="rect">
                <a:avLst/>
              </a:prstGeom>
              <a:noFill/>
            </p:spPr>
            <p:txBody>
              <a:bodyPr wrap="square">
                <a:spAutoFit/>
              </a:bodyPr>
              <a:lstStyle/>
              <a:p>
                <a:r>
                  <a:rPr lang="pt-BR" sz="1600" dirty="0">
                    <a:solidFill>
                      <a:schemeClr val="bg2">
                        <a:lumMod val="25000"/>
                      </a:schemeClr>
                    </a:solidFill>
                    <a:effectLst/>
                  </a:rPr>
                  <a:t>Também conhecido como tempo de acesso para leitura ou tempo de leitura.</a:t>
                </a:r>
                <a:endParaRPr lang="pt-BR" sz="1600" dirty="0">
                  <a:solidFill>
                    <a:schemeClr val="bg2">
                      <a:lumMod val="25000"/>
                    </a:schemeClr>
                  </a:solidFill>
                </a:endParaRPr>
              </a:p>
            </p:txBody>
          </p:sp>
        </p:grpSp>
        <p:grpSp>
          <p:nvGrpSpPr>
            <p:cNvPr id="31" name="Agrupar 30">
              <a:extLst>
                <a:ext uri="{FF2B5EF4-FFF2-40B4-BE49-F238E27FC236}">
                  <a16:creationId xmlns:a16="http://schemas.microsoft.com/office/drawing/2014/main" id="{0E444544-55C3-C858-7117-8006F869F356}"/>
                </a:ext>
              </a:extLst>
            </p:cNvPr>
            <p:cNvGrpSpPr/>
            <p:nvPr/>
          </p:nvGrpSpPr>
          <p:grpSpPr>
            <a:xfrm>
              <a:off x="6389653" y="1676604"/>
              <a:ext cx="3121093" cy="2574636"/>
              <a:chOff x="6389653" y="1676604"/>
              <a:chExt cx="3121093" cy="2574636"/>
            </a:xfrm>
          </p:grpSpPr>
          <p:sp>
            <p:nvSpPr>
              <p:cNvPr id="32" name="Retângulo: Cantos Arredondados 31">
                <a:extLst>
                  <a:ext uri="{FF2B5EF4-FFF2-40B4-BE49-F238E27FC236}">
                    <a16:creationId xmlns:a16="http://schemas.microsoft.com/office/drawing/2014/main" id="{AF101052-4EF0-B688-92AF-C340690EA17C}"/>
                  </a:ext>
                </a:extLst>
              </p:cNvPr>
              <p:cNvSpPr/>
              <p:nvPr/>
            </p:nvSpPr>
            <p:spPr>
              <a:xfrm>
                <a:off x="6389653" y="1676604"/>
                <a:ext cx="3121093" cy="257463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916D5EA1-176D-C91F-642E-9E34CE9CD79D}"/>
                  </a:ext>
                </a:extLst>
              </p:cNvPr>
              <p:cNvSpPr txBox="1"/>
              <p:nvPr/>
            </p:nvSpPr>
            <p:spPr>
              <a:xfrm>
                <a:off x="6598799" y="1915473"/>
                <a:ext cx="2702801" cy="369332"/>
              </a:xfrm>
              <a:prstGeom prst="rect">
                <a:avLst/>
              </a:prstGeom>
              <a:noFill/>
            </p:spPr>
            <p:txBody>
              <a:bodyPr wrap="square">
                <a:spAutoFit/>
              </a:bodyPr>
              <a:lstStyle/>
              <a:p>
                <a:r>
                  <a:rPr lang="pt-BR" b="1" dirty="0">
                    <a:effectLst/>
                  </a:rPr>
                  <a:t>Ciclo de memória</a:t>
                </a:r>
                <a:endParaRPr lang="pt-BR" b="1" dirty="0"/>
              </a:p>
            </p:txBody>
          </p:sp>
          <p:sp>
            <p:nvSpPr>
              <p:cNvPr id="34" name="CaixaDeTexto 33">
                <a:extLst>
                  <a:ext uri="{FF2B5EF4-FFF2-40B4-BE49-F238E27FC236}">
                    <a16:creationId xmlns:a16="http://schemas.microsoft.com/office/drawing/2014/main" id="{85E54A56-74DC-38CD-1756-0AC0ECEDE7CB}"/>
                  </a:ext>
                </a:extLst>
              </p:cNvPr>
              <p:cNvSpPr txBox="1"/>
              <p:nvPr/>
            </p:nvSpPr>
            <p:spPr>
              <a:xfrm>
                <a:off x="6598799" y="2631976"/>
                <a:ext cx="2702801" cy="1323439"/>
              </a:xfrm>
              <a:prstGeom prst="rect">
                <a:avLst/>
              </a:prstGeom>
              <a:noFill/>
            </p:spPr>
            <p:txBody>
              <a:bodyPr wrap="square">
                <a:spAutoFit/>
              </a:bodyPr>
              <a:lstStyle/>
              <a:p>
                <a:r>
                  <a:rPr lang="pt-BR" sz="1600" dirty="0">
                    <a:solidFill>
                      <a:schemeClr val="bg2">
                        <a:lumMod val="25000"/>
                      </a:schemeClr>
                    </a:solidFill>
                    <a:effectLst/>
                  </a:rPr>
                  <a:t>É outro parâmetro (apenas para memórias eletrônicas), indica o tempo entre 2 operações sucessivas de leitura ou escrita.</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31497249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Memória</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Memória secundária</a:t>
            </a:r>
          </a:p>
        </p:txBody>
      </p:sp>
      <p:grpSp>
        <p:nvGrpSpPr>
          <p:cNvPr id="29" name="Agrupar 28">
            <a:extLst>
              <a:ext uri="{FF2B5EF4-FFF2-40B4-BE49-F238E27FC236}">
                <a16:creationId xmlns:a16="http://schemas.microsoft.com/office/drawing/2014/main" id="{9FBF17AF-CAE2-1F08-2994-3AB5A57F4183}"/>
              </a:ext>
            </a:extLst>
          </p:cNvPr>
          <p:cNvGrpSpPr/>
          <p:nvPr/>
        </p:nvGrpSpPr>
        <p:grpSpPr>
          <a:xfrm>
            <a:off x="2777314" y="3731690"/>
            <a:ext cx="6637372" cy="2145901"/>
            <a:chOff x="2873374" y="1676604"/>
            <a:chExt cx="6637372" cy="2145901"/>
          </a:xfrm>
        </p:grpSpPr>
        <p:grpSp>
          <p:nvGrpSpPr>
            <p:cNvPr id="30" name="Agrupar 29">
              <a:extLst>
                <a:ext uri="{FF2B5EF4-FFF2-40B4-BE49-F238E27FC236}">
                  <a16:creationId xmlns:a16="http://schemas.microsoft.com/office/drawing/2014/main" id="{8B8DACBE-796D-08E3-F6D6-2C44C2242F1E}"/>
                </a:ext>
              </a:extLst>
            </p:cNvPr>
            <p:cNvGrpSpPr/>
            <p:nvPr/>
          </p:nvGrpSpPr>
          <p:grpSpPr>
            <a:xfrm>
              <a:off x="2873374" y="1676604"/>
              <a:ext cx="3121093" cy="2145901"/>
              <a:chOff x="2873374" y="1676604"/>
              <a:chExt cx="3121093" cy="2145901"/>
            </a:xfrm>
          </p:grpSpPr>
          <p:sp>
            <p:nvSpPr>
              <p:cNvPr id="35" name="Retângulo: Cantos Arredondados 34">
                <a:extLst>
                  <a:ext uri="{FF2B5EF4-FFF2-40B4-BE49-F238E27FC236}">
                    <a16:creationId xmlns:a16="http://schemas.microsoft.com/office/drawing/2014/main" id="{12D9E144-6681-6FF8-4034-8A80FD3CB3DC}"/>
                  </a:ext>
                </a:extLst>
              </p:cNvPr>
              <p:cNvSpPr/>
              <p:nvPr/>
            </p:nvSpPr>
            <p:spPr>
              <a:xfrm>
                <a:off x="2873374" y="1676604"/>
                <a:ext cx="3121093" cy="214590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CaixaDeTexto 35">
                <a:extLst>
                  <a:ext uri="{FF2B5EF4-FFF2-40B4-BE49-F238E27FC236}">
                    <a16:creationId xmlns:a16="http://schemas.microsoft.com/office/drawing/2014/main" id="{06D45477-7901-E2BD-68E9-1BFCEBEFCF47}"/>
                  </a:ext>
                </a:extLst>
              </p:cNvPr>
              <p:cNvSpPr txBox="1"/>
              <p:nvPr/>
            </p:nvSpPr>
            <p:spPr>
              <a:xfrm>
                <a:off x="3082519" y="1913935"/>
                <a:ext cx="2702801" cy="369332"/>
              </a:xfrm>
              <a:prstGeom prst="rect">
                <a:avLst/>
              </a:prstGeom>
              <a:noFill/>
            </p:spPr>
            <p:txBody>
              <a:bodyPr wrap="square">
                <a:spAutoFit/>
              </a:bodyPr>
              <a:lstStyle/>
              <a:p>
                <a:r>
                  <a:rPr lang="pt-BR" b="1" dirty="0"/>
                  <a:t>Tecnologia de fabricação</a:t>
                </a:r>
              </a:p>
            </p:txBody>
          </p:sp>
          <p:sp>
            <p:nvSpPr>
              <p:cNvPr id="37" name="CaixaDeTexto 36">
                <a:extLst>
                  <a:ext uri="{FF2B5EF4-FFF2-40B4-BE49-F238E27FC236}">
                    <a16:creationId xmlns:a16="http://schemas.microsoft.com/office/drawing/2014/main" id="{0638F0FD-B724-5759-79C5-87AA2BD3BCC9}"/>
                  </a:ext>
                </a:extLst>
              </p:cNvPr>
              <p:cNvSpPr txBox="1"/>
              <p:nvPr/>
            </p:nvSpPr>
            <p:spPr>
              <a:xfrm>
                <a:off x="3082519" y="2630438"/>
                <a:ext cx="2702801" cy="830997"/>
              </a:xfrm>
              <a:prstGeom prst="rect">
                <a:avLst/>
              </a:prstGeom>
              <a:noFill/>
            </p:spPr>
            <p:txBody>
              <a:bodyPr wrap="square">
                <a:spAutoFit/>
              </a:bodyPr>
              <a:lstStyle/>
              <a:p>
                <a:r>
                  <a:rPr lang="pt-BR" sz="1600" dirty="0">
                    <a:solidFill>
                      <a:schemeClr val="bg2">
                        <a:lumMod val="25000"/>
                      </a:schemeClr>
                    </a:solidFill>
                    <a:effectLst/>
                  </a:rPr>
                  <a:t>Memórias de semicondutores, memórias de meio magnético, memória de meio óptico.</a:t>
                </a:r>
                <a:endParaRPr lang="pt-BR" sz="1600" dirty="0">
                  <a:solidFill>
                    <a:schemeClr val="bg2">
                      <a:lumMod val="25000"/>
                    </a:schemeClr>
                  </a:solidFill>
                </a:endParaRPr>
              </a:p>
            </p:txBody>
          </p:sp>
        </p:grpSp>
        <p:grpSp>
          <p:nvGrpSpPr>
            <p:cNvPr id="31" name="Agrupar 30">
              <a:extLst>
                <a:ext uri="{FF2B5EF4-FFF2-40B4-BE49-F238E27FC236}">
                  <a16:creationId xmlns:a16="http://schemas.microsoft.com/office/drawing/2014/main" id="{0E444544-55C3-C858-7117-8006F869F356}"/>
                </a:ext>
              </a:extLst>
            </p:cNvPr>
            <p:cNvGrpSpPr/>
            <p:nvPr/>
          </p:nvGrpSpPr>
          <p:grpSpPr>
            <a:xfrm>
              <a:off x="6389653" y="1676604"/>
              <a:ext cx="3121093" cy="2145901"/>
              <a:chOff x="6389653" y="1676604"/>
              <a:chExt cx="3121093" cy="2145901"/>
            </a:xfrm>
          </p:grpSpPr>
          <p:sp>
            <p:nvSpPr>
              <p:cNvPr id="32" name="Retângulo: Cantos Arredondados 31">
                <a:extLst>
                  <a:ext uri="{FF2B5EF4-FFF2-40B4-BE49-F238E27FC236}">
                    <a16:creationId xmlns:a16="http://schemas.microsoft.com/office/drawing/2014/main" id="{AF101052-4EF0-B688-92AF-C340690EA17C}"/>
                  </a:ext>
                </a:extLst>
              </p:cNvPr>
              <p:cNvSpPr/>
              <p:nvPr/>
            </p:nvSpPr>
            <p:spPr>
              <a:xfrm>
                <a:off x="6389653" y="1676604"/>
                <a:ext cx="3121093" cy="214590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916D5EA1-176D-C91F-642E-9E34CE9CD79D}"/>
                  </a:ext>
                </a:extLst>
              </p:cNvPr>
              <p:cNvSpPr txBox="1"/>
              <p:nvPr/>
            </p:nvSpPr>
            <p:spPr>
              <a:xfrm>
                <a:off x="6598799" y="1915473"/>
                <a:ext cx="2702801" cy="369332"/>
              </a:xfrm>
              <a:prstGeom prst="rect">
                <a:avLst/>
              </a:prstGeom>
              <a:noFill/>
            </p:spPr>
            <p:txBody>
              <a:bodyPr wrap="square">
                <a:spAutoFit/>
              </a:bodyPr>
              <a:lstStyle/>
              <a:p>
                <a:r>
                  <a:rPr lang="pt-BR" b="1" dirty="0">
                    <a:effectLst/>
                  </a:rPr>
                  <a:t>Temporariedade</a:t>
                </a:r>
                <a:endParaRPr lang="pt-BR" b="1" dirty="0"/>
              </a:p>
            </p:txBody>
          </p:sp>
          <p:sp>
            <p:nvSpPr>
              <p:cNvPr id="34" name="CaixaDeTexto 33">
                <a:extLst>
                  <a:ext uri="{FF2B5EF4-FFF2-40B4-BE49-F238E27FC236}">
                    <a16:creationId xmlns:a16="http://schemas.microsoft.com/office/drawing/2014/main" id="{85E54A56-74DC-38CD-1756-0AC0ECEDE7CB}"/>
                  </a:ext>
                </a:extLst>
              </p:cNvPr>
              <p:cNvSpPr txBox="1"/>
              <p:nvPr/>
            </p:nvSpPr>
            <p:spPr>
              <a:xfrm>
                <a:off x="6598799" y="2631976"/>
                <a:ext cx="2702801" cy="338554"/>
              </a:xfrm>
              <a:prstGeom prst="rect">
                <a:avLst/>
              </a:prstGeom>
              <a:noFill/>
            </p:spPr>
            <p:txBody>
              <a:bodyPr wrap="square">
                <a:spAutoFit/>
              </a:bodyPr>
              <a:lstStyle/>
              <a:p>
                <a:r>
                  <a:rPr lang="pt-BR" sz="1600" dirty="0">
                    <a:solidFill>
                      <a:schemeClr val="bg2">
                        <a:lumMod val="25000"/>
                      </a:schemeClr>
                    </a:solidFill>
                    <a:effectLst/>
                  </a:rPr>
                  <a:t>Permanente, transitório</a:t>
                </a:r>
                <a:endParaRPr lang="pt-BR" sz="1600" dirty="0">
                  <a:solidFill>
                    <a:schemeClr val="bg2">
                      <a:lumMod val="25000"/>
                    </a:schemeClr>
                  </a:solidFill>
                </a:endParaRPr>
              </a:p>
            </p:txBody>
          </p:sp>
        </p:grpSp>
      </p:grpSp>
      <p:grpSp>
        <p:nvGrpSpPr>
          <p:cNvPr id="11" name="Agrupar 10">
            <a:extLst>
              <a:ext uri="{FF2B5EF4-FFF2-40B4-BE49-F238E27FC236}">
                <a16:creationId xmlns:a16="http://schemas.microsoft.com/office/drawing/2014/main" id="{AE9FC93E-B24B-F24B-2F9B-44A53EBB2C11}"/>
              </a:ext>
            </a:extLst>
          </p:cNvPr>
          <p:cNvGrpSpPr/>
          <p:nvPr/>
        </p:nvGrpSpPr>
        <p:grpSpPr>
          <a:xfrm>
            <a:off x="1024669" y="2142684"/>
            <a:ext cx="10148156" cy="1080000"/>
            <a:chOff x="1019174" y="1676603"/>
            <a:chExt cx="10148156" cy="1080000"/>
          </a:xfrm>
        </p:grpSpPr>
        <p:grpSp>
          <p:nvGrpSpPr>
            <p:cNvPr id="12" name="Agrupar 11">
              <a:extLst>
                <a:ext uri="{FF2B5EF4-FFF2-40B4-BE49-F238E27FC236}">
                  <a16:creationId xmlns:a16="http://schemas.microsoft.com/office/drawing/2014/main" id="{A5FECCA4-6B6A-15F9-AC29-556CEDEE3B50}"/>
                </a:ext>
              </a:extLst>
            </p:cNvPr>
            <p:cNvGrpSpPr/>
            <p:nvPr/>
          </p:nvGrpSpPr>
          <p:grpSpPr>
            <a:xfrm>
              <a:off x="1019174" y="1676603"/>
              <a:ext cx="3121093" cy="1080000"/>
              <a:chOff x="1019174" y="1676603"/>
              <a:chExt cx="3121093" cy="1080000"/>
            </a:xfrm>
          </p:grpSpPr>
          <p:sp>
            <p:nvSpPr>
              <p:cNvPr id="20" name="Retângulo: Cantos Arredondados 19">
                <a:extLst>
                  <a:ext uri="{FF2B5EF4-FFF2-40B4-BE49-F238E27FC236}">
                    <a16:creationId xmlns:a16="http://schemas.microsoft.com/office/drawing/2014/main" id="{1661E3BD-5018-F8D2-D6FE-D09F8D92C5B1}"/>
                  </a:ext>
                </a:extLst>
              </p:cNvPr>
              <p:cNvSpPr/>
              <p:nvPr/>
            </p:nvSpPr>
            <p:spPr>
              <a:xfrm>
                <a:off x="1019174" y="1676603"/>
                <a:ext cx="3121093" cy="108000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1E693E40-1087-FF88-1D35-A37D779AAB26}"/>
                  </a:ext>
                </a:extLst>
              </p:cNvPr>
              <p:cNvSpPr txBox="1"/>
              <p:nvPr/>
            </p:nvSpPr>
            <p:spPr>
              <a:xfrm>
                <a:off x="1217329" y="2031937"/>
                <a:ext cx="2702801" cy="369332"/>
              </a:xfrm>
              <a:prstGeom prst="rect">
                <a:avLst/>
              </a:prstGeom>
              <a:noFill/>
            </p:spPr>
            <p:txBody>
              <a:bodyPr wrap="square">
                <a:spAutoFit/>
              </a:bodyPr>
              <a:lstStyle/>
              <a:p>
                <a:r>
                  <a:rPr lang="pt-BR" b="1" dirty="0">
                    <a:effectLst/>
                  </a:rPr>
                  <a:t>Capacidade</a:t>
                </a:r>
                <a:endParaRPr lang="pt-BR" b="1" dirty="0"/>
              </a:p>
            </p:txBody>
          </p:sp>
        </p:grpSp>
        <p:grpSp>
          <p:nvGrpSpPr>
            <p:cNvPr id="13" name="Agrupar 12">
              <a:extLst>
                <a:ext uri="{FF2B5EF4-FFF2-40B4-BE49-F238E27FC236}">
                  <a16:creationId xmlns:a16="http://schemas.microsoft.com/office/drawing/2014/main" id="{8742AA30-5EBB-68E2-C328-7D4110A0B4AB}"/>
                </a:ext>
              </a:extLst>
            </p:cNvPr>
            <p:cNvGrpSpPr/>
            <p:nvPr/>
          </p:nvGrpSpPr>
          <p:grpSpPr>
            <a:xfrm>
              <a:off x="4535453" y="1676603"/>
              <a:ext cx="3121093" cy="1080000"/>
              <a:chOff x="4535453" y="1676603"/>
              <a:chExt cx="3121093" cy="1080000"/>
            </a:xfrm>
          </p:grpSpPr>
          <p:sp>
            <p:nvSpPr>
              <p:cNvPr id="18" name="Retângulo: Cantos Arredondados 17">
                <a:extLst>
                  <a:ext uri="{FF2B5EF4-FFF2-40B4-BE49-F238E27FC236}">
                    <a16:creationId xmlns:a16="http://schemas.microsoft.com/office/drawing/2014/main" id="{DA28445F-B2B2-CAC9-651B-ECFF6B09B55B}"/>
                  </a:ext>
                </a:extLst>
              </p:cNvPr>
              <p:cNvSpPr/>
              <p:nvPr/>
            </p:nvSpPr>
            <p:spPr>
              <a:xfrm>
                <a:off x="4535453" y="1676603"/>
                <a:ext cx="3121093" cy="108000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CaixaDeTexto 18">
                <a:extLst>
                  <a:ext uri="{FF2B5EF4-FFF2-40B4-BE49-F238E27FC236}">
                    <a16:creationId xmlns:a16="http://schemas.microsoft.com/office/drawing/2014/main" id="{34E5A083-58E2-E4BA-A1C7-475EA9092179}"/>
                  </a:ext>
                </a:extLst>
              </p:cNvPr>
              <p:cNvSpPr txBox="1"/>
              <p:nvPr/>
            </p:nvSpPr>
            <p:spPr>
              <a:xfrm>
                <a:off x="4739104" y="2031937"/>
                <a:ext cx="2702801" cy="369332"/>
              </a:xfrm>
              <a:prstGeom prst="rect">
                <a:avLst/>
              </a:prstGeom>
              <a:noFill/>
            </p:spPr>
            <p:txBody>
              <a:bodyPr wrap="square">
                <a:spAutoFit/>
              </a:bodyPr>
              <a:lstStyle/>
              <a:p>
                <a:r>
                  <a:rPr lang="pt-BR" b="1" dirty="0">
                    <a:effectLst/>
                  </a:rPr>
                  <a:t>Volatilidade</a:t>
                </a:r>
                <a:endParaRPr lang="pt-BR" b="1" dirty="0"/>
              </a:p>
            </p:txBody>
          </p:sp>
        </p:grpSp>
        <p:grpSp>
          <p:nvGrpSpPr>
            <p:cNvPr id="15" name="Agrupar 14">
              <a:extLst>
                <a:ext uri="{FF2B5EF4-FFF2-40B4-BE49-F238E27FC236}">
                  <a16:creationId xmlns:a16="http://schemas.microsoft.com/office/drawing/2014/main" id="{978ACAC8-F48F-0ACF-C9C0-E2CA14E48F00}"/>
                </a:ext>
              </a:extLst>
            </p:cNvPr>
            <p:cNvGrpSpPr/>
            <p:nvPr/>
          </p:nvGrpSpPr>
          <p:grpSpPr>
            <a:xfrm>
              <a:off x="8046237" y="1676603"/>
              <a:ext cx="3121093" cy="1080000"/>
              <a:chOff x="8046237" y="1676603"/>
              <a:chExt cx="3121093" cy="1080000"/>
            </a:xfrm>
          </p:grpSpPr>
          <p:sp>
            <p:nvSpPr>
              <p:cNvPr id="16" name="Retângulo: Cantos Arredondados 15">
                <a:extLst>
                  <a:ext uri="{FF2B5EF4-FFF2-40B4-BE49-F238E27FC236}">
                    <a16:creationId xmlns:a16="http://schemas.microsoft.com/office/drawing/2014/main" id="{D3005A0E-C305-DDA2-BBDC-90A6AC6B58D7}"/>
                  </a:ext>
                </a:extLst>
              </p:cNvPr>
              <p:cNvSpPr/>
              <p:nvPr/>
            </p:nvSpPr>
            <p:spPr>
              <a:xfrm>
                <a:off x="8046237" y="1676603"/>
                <a:ext cx="3121093" cy="108000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523A5D7D-A47D-2DD3-D65A-0EFDDBBE7886}"/>
                  </a:ext>
                </a:extLst>
              </p:cNvPr>
              <p:cNvSpPr txBox="1"/>
              <p:nvPr/>
            </p:nvSpPr>
            <p:spPr>
              <a:xfrm>
                <a:off x="8260880" y="2031937"/>
                <a:ext cx="2702801" cy="369332"/>
              </a:xfrm>
              <a:prstGeom prst="rect">
                <a:avLst/>
              </a:prstGeom>
              <a:noFill/>
            </p:spPr>
            <p:txBody>
              <a:bodyPr wrap="square">
                <a:spAutoFit/>
              </a:bodyPr>
              <a:lstStyle/>
              <a:p>
                <a:r>
                  <a:rPr lang="pt-BR" b="1" dirty="0">
                    <a:effectLst/>
                  </a:rPr>
                  <a:t>Custo</a:t>
                </a:r>
                <a:endParaRPr lang="pt-BR" b="1" dirty="0"/>
              </a:p>
            </p:txBody>
          </p:sp>
        </p:grpSp>
      </p:grpSp>
    </p:spTree>
    <p:extLst>
      <p:ext uri="{BB962C8B-B14F-4D97-AF65-F5344CB8AC3E}">
        <p14:creationId xmlns:p14="http://schemas.microsoft.com/office/powerpoint/2010/main" val="10173834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Memória</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Memória secundária</a:t>
            </a:r>
          </a:p>
        </p:txBody>
      </p:sp>
      <p:grpSp>
        <p:nvGrpSpPr>
          <p:cNvPr id="8" name="Agrupar 7">
            <a:extLst>
              <a:ext uri="{FF2B5EF4-FFF2-40B4-BE49-F238E27FC236}">
                <a16:creationId xmlns:a16="http://schemas.microsoft.com/office/drawing/2014/main" id="{2B5604D0-8C68-1F33-3752-04B2D899D5C1}"/>
              </a:ext>
            </a:extLst>
          </p:cNvPr>
          <p:cNvGrpSpPr/>
          <p:nvPr/>
        </p:nvGrpSpPr>
        <p:grpSpPr>
          <a:xfrm>
            <a:off x="1450109" y="2078182"/>
            <a:ext cx="9291892" cy="4195618"/>
            <a:chOff x="1274398" y="1472530"/>
            <a:chExt cx="10898411" cy="4801270"/>
          </a:xfrm>
        </p:grpSpPr>
        <p:pic>
          <p:nvPicPr>
            <p:cNvPr id="4" name="Imagem 3">
              <a:extLst>
                <a:ext uri="{FF2B5EF4-FFF2-40B4-BE49-F238E27FC236}">
                  <a16:creationId xmlns:a16="http://schemas.microsoft.com/office/drawing/2014/main" id="{F8E17B6F-3ABC-FFDC-BEFB-152513D5E11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4398" y="1472530"/>
              <a:ext cx="7297168" cy="4801270"/>
            </a:xfrm>
            <a:prstGeom prst="rect">
              <a:avLst/>
            </a:prstGeom>
          </p:spPr>
        </p:pic>
        <p:pic>
          <p:nvPicPr>
            <p:cNvPr id="6" name="Imagem 5">
              <a:extLst>
                <a:ext uri="{FF2B5EF4-FFF2-40B4-BE49-F238E27FC236}">
                  <a16:creationId xmlns:a16="http://schemas.microsoft.com/office/drawing/2014/main" id="{D832B8A9-3E22-50EF-AD8A-2EB9E7FD10C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62330" y="1491583"/>
              <a:ext cx="3610479" cy="4782217"/>
            </a:xfrm>
            <a:prstGeom prst="rect">
              <a:avLst/>
            </a:prstGeom>
          </p:spPr>
        </p:pic>
      </p:grpSp>
    </p:spTree>
    <p:extLst>
      <p:ext uri="{BB962C8B-B14F-4D97-AF65-F5344CB8AC3E}">
        <p14:creationId xmlns:p14="http://schemas.microsoft.com/office/powerpoint/2010/main" val="16680675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Memória</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Memória secundária</a:t>
            </a:r>
          </a:p>
        </p:txBody>
      </p:sp>
      <p:sp>
        <p:nvSpPr>
          <p:cNvPr id="5" name="CaixaDeTexto 4">
            <a:extLst>
              <a:ext uri="{FF2B5EF4-FFF2-40B4-BE49-F238E27FC236}">
                <a16:creationId xmlns:a16="http://schemas.microsoft.com/office/drawing/2014/main" id="{B41E6389-3EAD-12E4-0458-BB20B2B077C7}"/>
              </a:ext>
            </a:extLst>
          </p:cNvPr>
          <p:cNvSpPr txBox="1"/>
          <p:nvPr/>
        </p:nvSpPr>
        <p:spPr>
          <a:xfrm>
            <a:off x="1019175" y="2138556"/>
            <a:ext cx="10153650" cy="646331"/>
          </a:xfrm>
          <a:prstGeom prst="rect">
            <a:avLst/>
          </a:prstGeom>
          <a:noFill/>
        </p:spPr>
        <p:txBody>
          <a:bodyPr wrap="square">
            <a:spAutoFit/>
          </a:bodyPr>
          <a:lstStyle/>
          <a:p>
            <a:r>
              <a:rPr lang="pt-BR" b="0" i="0" dirty="0">
                <a:solidFill>
                  <a:schemeClr val="bg2">
                    <a:lumMod val="25000"/>
                  </a:schemeClr>
                </a:solidFill>
                <a:effectLst/>
                <a:latin typeface="+mj-lt"/>
              </a:rPr>
              <a:t>A sequência de transferência de dados realizada entre o processador e as memórias em um sistema computacional é hierárquica</a:t>
            </a:r>
            <a:r>
              <a:rPr lang="pt-BR" dirty="0">
                <a:solidFill>
                  <a:schemeClr val="bg2">
                    <a:lumMod val="25000"/>
                  </a:schemeClr>
                </a:solidFill>
                <a:latin typeface="+mj-lt"/>
              </a:rPr>
              <a:t>. E</a:t>
            </a:r>
            <a:r>
              <a:rPr lang="pt-BR" b="0" i="0" dirty="0">
                <a:solidFill>
                  <a:schemeClr val="bg2">
                    <a:lumMod val="25000"/>
                  </a:schemeClr>
                </a:solidFill>
                <a:effectLst/>
                <a:latin typeface="+mj-lt"/>
              </a:rPr>
              <a:t>m uma operação de leitura, o processador:</a:t>
            </a:r>
            <a:endParaRPr lang="pt-BR" dirty="0">
              <a:solidFill>
                <a:schemeClr val="bg2">
                  <a:lumMod val="25000"/>
                </a:schemeClr>
              </a:solidFill>
              <a:latin typeface="+mj-lt"/>
            </a:endParaRPr>
          </a:p>
        </p:txBody>
      </p:sp>
      <p:grpSp>
        <p:nvGrpSpPr>
          <p:cNvPr id="9" name="Agrupar 8">
            <a:extLst>
              <a:ext uri="{FF2B5EF4-FFF2-40B4-BE49-F238E27FC236}">
                <a16:creationId xmlns:a16="http://schemas.microsoft.com/office/drawing/2014/main" id="{C1568495-9713-3A89-A416-CE98EA2B029C}"/>
              </a:ext>
            </a:extLst>
          </p:cNvPr>
          <p:cNvGrpSpPr/>
          <p:nvPr/>
        </p:nvGrpSpPr>
        <p:grpSpPr>
          <a:xfrm>
            <a:off x="1124738" y="3291046"/>
            <a:ext cx="9388343" cy="2437217"/>
            <a:chOff x="1401828" y="1259728"/>
            <a:chExt cx="9388343" cy="2437217"/>
          </a:xfrm>
        </p:grpSpPr>
        <p:grpSp>
          <p:nvGrpSpPr>
            <p:cNvPr id="10" name="Agrupar 9">
              <a:extLst>
                <a:ext uri="{FF2B5EF4-FFF2-40B4-BE49-F238E27FC236}">
                  <a16:creationId xmlns:a16="http://schemas.microsoft.com/office/drawing/2014/main" id="{78BE3C63-AFBB-FB90-023A-48595F88C841}"/>
                </a:ext>
              </a:extLst>
            </p:cNvPr>
            <p:cNvGrpSpPr/>
            <p:nvPr/>
          </p:nvGrpSpPr>
          <p:grpSpPr>
            <a:xfrm>
              <a:off x="1413177" y="1753474"/>
              <a:ext cx="2801990" cy="1389473"/>
              <a:chOff x="1413177" y="1753474"/>
              <a:chExt cx="2801990" cy="1389473"/>
            </a:xfrm>
          </p:grpSpPr>
          <p:sp>
            <p:nvSpPr>
              <p:cNvPr id="20" name="CaixaDeTexto 19">
                <a:extLst>
                  <a:ext uri="{FF2B5EF4-FFF2-40B4-BE49-F238E27FC236}">
                    <a16:creationId xmlns:a16="http://schemas.microsoft.com/office/drawing/2014/main" id="{5F85574E-0FE7-8BE0-2CDF-40258256AE2E}"/>
                  </a:ext>
                </a:extLst>
              </p:cNvPr>
              <p:cNvSpPr txBox="1"/>
              <p:nvPr/>
            </p:nvSpPr>
            <p:spPr>
              <a:xfrm>
                <a:off x="1413177" y="2219617"/>
                <a:ext cx="2801990" cy="923330"/>
              </a:xfrm>
              <a:prstGeom prst="rect">
                <a:avLst/>
              </a:prstGeom>
              <a:noFill/>
            </p:spPr>
            <p:txBody>
              <a:bodyPr wrap="square">
                <a:spAutoFit/>
              </a:bodyPr>
              <a:lstStyle/>
              <a:p>
                <a:r>
                  <a:rPr lang="pt-BR" dirty="0">
                    <a:solidFill>
                      <a:schemeClr val="bg2">
                        <a:lumMod val="25000"/>
                      </a:schemeClr>
                    </a:solidFill>
                    <a:effectLst/>
                  </a:rPr>
                  <a:t>Irá verificar primeiro se o dado está localizado na cache L1.</a:t>
                </a:r>
                <a:endParaRPr lang="pt-BR" dirty="0">
                  <a:solidFill>
                    <a:schemeClr val="bg2">
                      <a:lumMod val="25000"/>
                    </a:schemeClr>
                  </a:solidFill>
                </a:endParaRPr>
              </a:p>
            </p:txBody>
          </p:sp>
          <p:sp>
            <p:nvSpPr>
              <p:cNvPr id="21" name="CaixaDeTexto 20">
                <a:extLst>
                  <a:ext uri="{FF2B5EF4-FFF2-40B4-BE49-F238E27FC236}">
                    <a16:creationId xmlns:a16="http://schemas.microsoft.com/office/drawing/2014/main" id="{24B54860-5194-92EB-5839-C2CC7C61E735}"/>
                  </a:ext>
                </a:extLst>
              </p:cNvPr>
              <p:cNvSpPr txBox="1"/>
              <p:nvPr/>
            </p:nvSpPr>
            <p:spPr>
              <a:xfrm>
                <a:off x="1413177" y="1753474"/>
                <a:ext cx="2801990" cy="400110"/>
              </a:xfrm>
              <a:prstGeom prst="rect">
                <a:avLst/>
              </a:prstGeom>
              <a:noFill/>
            </p:spPr>
            <p:txBody>
              <a:bodyPr wrap="square">
                <a:spAutoFit/>
              </a:bodyPr>
              <a:lstStyle/>
              <a:p>
                <a:r>
                  <a:rPr lang="pt-BR" sz="2000" b="1" dirty="0">
                    <a:effectLst/>
                  </a:rPr>
                  <a:t>1</a:t>
                </a:r>
                <a:endParaRPr lang="pt-BR" sz="2000" b="1" dirty="0"/>
              </a:p>
            </p:txBody>
          </p:sp>
        </p:grpSp>
        <p:grpSp>
          <p:nvGrpSpPr>
            <p:cNvPr id="11" name="Agrupar 10">
              <a:extLst>
                <a:ext uri="{FF2B5EF4-FFF2-40B4-BE49-F238E27FC236}">
                  <a16:creationId xmlns:a16="http://schemas.microsoft.com/office/drawing/2014/main" id="{4EAB255C-F2B9-FEF4-8D8B-42572931B0BD}"/>
                </a:ext>
              </a:extLst>
            </p:cNvPr>
            <p:cNvGrpSpPr/>
            <p:nvPr/>
          </p:nvGrpSpPr>
          <p:grpSpPr>
            <a:xfrm>
              <a:off x="1401828" y="1259728"/>
              <a:ext cx="6774899" cy="164463"/>
              <a:chOff x="1372331" y="1181221"/>
              <a:chExt cx="6774899" cy="164463"/>
            </a:xfrm>
            <a:solidFill>
              <a:schemeClr val="tx1"/>
            </a:solidFill>
          </p:grpSpPr>
          <p:sp>
            <p:nvSpPr>
              <p:cNvPr id="16" name="Elipse 15">
                <a:extLst>
                  <a:ext uri="{FF2B5EF4-FFF2-40B4-BE49-F238E27FC236}">
                    <a16:creationId xmlns:a16="http://schemas.microsoft.com/office/drawing/2014/main" id="{6AE5762A-593A-844D-0ECD-71AD7527857A}"/>
                  </a:ext>
                </a:extLst>
              </p:cNvPr>
              <p:cNvSpPr/>
              <p:nvPr/>
            </p:nvSpPr>
            <p:spPr>
              <a:xfrm>
                <a:off x="1372331"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a:extLst>
                  <a:ext uri="{FF2B5EF4-FFF2-40B4-BE49-F238E27FC236}">
                    <a16:creationId xmlns:a16="http://schemas.microsoft.com/office/drawing/2014/main" id="{6C2F616A-BCC1-2987-E5BD-A7C9B3BBE3DF}"/>
                  </a:ext>
                </a:extLst>
              </p:cNvPr>
              <p:cNvSpPr/>
              <p:nvPr/>
            </p:nvSpPr>
            <p:spPr>
              <a:xfrm>
                <a:off x="4677549"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a:extLst>
                  <a:ext uri="{FF2B5EF4-FFF2-40B4-BE49-F238E27FC236}">
                    <a16:creationId xmlns:a16="http://schemas.microsoft.com/office/drawing/2014/main" id="{06006E87-643E-FD89-0737-CF1186218A97}"/>
                  </a:ext>
                </a:extLst>
              </p:cNvPr>
              <p:cNvSpPr/>
              <p:nvPr/>
            </p:nvSpPr>
            <p:spPr>
              <a:xfrm>
                <a:off x="7982767"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9" name="Conector reto 18">
                <a:extLst>
                  <a:ext uri="{FF2B5EF4-FFF2-40B4-BE49-F238E27FC236}">
                    <a16:creationId xmlns:a16="http://schemas.microsoft.com/office/drawing/2014/main" id="{E45D9963-8687-7797-53A1-3F7F23E1834F}"/>
                  </a:ext>
                </a:extLst>
              </p:cNvPr>
              <p:cNvCxnSpPr>
                <a:cxnSpLocks/>
                <a:endCxn id="18" idx="6"/>
              </p:cNvCxnSpPr>
              <p:nvPr/>
            </p:nvCxnSpPr>
            <p:spPr>
              <a:xfrm>
                <a:off x="1454562" y="1263452"/>
                <a:ext cx="6692668"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CaixaDeTexto 11">
              <a:extLst>
                <a:ext uri="{FF2B5EF4-FFF2-40B4-BE49-F238E27FC236}">
                  <a16:creationId xmlns:a16="http://schemas.microsoft.com/office/drawing/2014/main" id="{C16FB7A0-48B6-9C26-BD0B-485529E6F093}"/>
                </a:ext>
              </a:extLst>
            </p:cNvPr>
            <p:cNvSpPr txBox="1"/>
            <p:nvPr/>
          </p:nvSpPr>
          <p:spPr>
            <a:xfrm>
              <a:off x="4700679" y="2219617"/>
              <a:ext cx="2801990" cy="923330"/>
            </a:xfrm>
            <a:prstGeom prst="rect">
              <a:avLst/>
            </a:prstGeom>
            <a:noFill/>
          </p:spPr>
          <p:txBody>
            <a:bodyPr wrap="square">
              <a:spAutoFit/>
            </a:bodyPr>
            <a:lstStyle/>
            <a:p>
              <a:r>
                <a:rPr lang="pt-BR" dirty="0">
                  <a:solidFill>
                    <a:schemeClr val="bg2">
                      <a:lumMod val="25000"/>
                    </a:schemeClr>
                  </a:solidFill>
                  <a:effectLst/>
                </a:rPr>
                <a:t>Caso não esteja, verificará se o dado se encontra na cache L2 e L3 (se houver).</a:t>
              </a:r>
              <a:endParaRPr lang="pt-BR" dirty="0">
                <a:solidFill>
                  <a:schemeClr val="bg2">
                    <a:lumMod val="25000"/>
                  </a:schemeClr>
                </a:solidFill>
              </a:endParaRPr>
            </a:p>
          </p:txBody>
        </p:sp>
        <p:sp>
          <p:nvSpPr>
            <p:cNvPr id="13" name="CaixaDeTexto 12">
              <a:extLst>
                <a:ext uri="{FF2B5EF4-FFF2-40B4-BE49-F238E27FC236}">
                  <a16:creationId xmlns:a16="http://schemas.microsoft.com/office/drawing/2014/main" id="{D2918B32-132D-3813-8D46-2B765CE43167}"/>
                </a:ext>
              </a:extLst>
            </p:cNvPr>
            <p:cNvSpPr txBox="1"/>
            <p:nvPr/>
          </p:nvSpPr>
          <p:spPr>
            <a:xfrm>
              <a:off x="4700679" y="1753474"/>
              <a:ext cx="2801990" cy="400110"/>
            </a:xfrm>
            <a:prstGeom prst="rect">
              <a:avLst/>
            </a:prstGeom>
            <a:noFill/>
          </p:spPr>
          <p:txBody>
            <a:bodyPr wrap="square">
              <a:spAutoFit/>
            </a:bodyPr>
            <a:lstStyle/>
            <a:p>
              <a:r>
                <a:rPr lang="pt-BR" sz="2000" b="1" dirty="0">
                  <a:effectLst/>
                </a:rPr>
                <a:t>2</a:t>
              </a:r>
              <a:endParaRPr lang="pt-BR" sz="2000" b="1" dirty="0"/>
            </a:p>
          </p:txBody>
        </p:sp>
        <p:sp>
          <p:nvSpPr>
            <p:cNvPr id="14" name="CaixaDeTexto 13">
              <a:extLst>
                <a:ext uri="{FF2B5EF4-FFF2-40B4-BE49-F238E27FC236}">
                  <a16:creationId xmlns:a16="http://schemas.microsoft.com/office/drawing/2014/main" id="{6F0D62D6-C46E-D758-F7A0-E254B89943FC}"/>
                </a:ext>
              </a:extLst>
            </p:cNvPr>
            <p:cNvSpPr txBox="1"/>
            <p:nvPr/>
          </p:nvSpPr>
          <p:spPr>
            <a:xfrm>
              <a:off x="7988181" y="2219617"/>
              <a:ext cx="2801990" cy="1477328"/>
            </a:xfrm>
            <a:prstGeom prst="rect">
              <a:avLst/>
            </a:prstGeom>
            <a:noFill/>
          </p:spPr>
          <p:txBody>
            <a:bodyPr wrap="square">
              <a:spAutoFit/>
            </a:bodyPr>
            <a:lstStyle/>
            <a:p>
              <a:r>
                <a:rPr lang="pt-BR" dirty="0">
                  <a:solidFill>
                    <a:schemeClr val="bg2">
                      <a:lumMod val="25000"/>
                    </a:schemeClr>
                  </a:solidFill>
                </a:rPr>
                <a:t>I</a:t>
              </a:r>
              <a:r>
                <a:rPr lang="pt-BR" dirty="0">
                  <a:solidFill>
                    <a:schemeClr val="bg2">
                      <a:lumMod val="25000"/>
                    </a:schemeClr>
                  </a:solidFill>
                  <a:effectLst/>
                </a:rPr>
                <a:t>rá buscar o dado na memória principal, caso o dado não esteja localizado em nenhuma das memórias cache consultadas.</a:t>
              </a:r>
              <a:endParaRPr lang="pt-BR" dirty="0">
                <a:solidFill>
                  <a:schemeClr val="bg2">
                    <a:lumMod val="25000"/>
                  </a:schemeClr>
                </a:solidFill>
              </a:endParaRPr>
            </a:p>
          </p:txBody>
        </p:sp>
        <p:sp>
          <p:nvSpPr>
            <p:cNvPr id="15" name="CaixaDeTexto 14">
              <a:extLst>
                <a:ext uri="{FF2B5EF4-FFF2-40B4-BE49-F238E27FC236}">
                  <a16:creationId xmlns:a16="http://schemas.microsoft.com/office/drawing/2014/main" id="{C628A983-678B-DC5E-A10D-1463CBEB4367}"/>
                </a:ext>
              </a:extLst>
            </p:cNvPr>
            <p:cNvSpPr txBox="1"/>
            <p:nvPr/>
          </p:nvSpPr>
          <p:spPr>
            <a:xfrm>
              <a:off x="7988181" y="1753474"/>
              <a:ext cx="2801990" cy="400110"/>
            </a:xfrm>
            <a:prstGeom prst="rect">
              <a:avLst/>
            </a:prstGeom>
            <a:noFill/>
          </p:spPr>
          <p:txBody>
            <a:bodyPr wrap="square">
              <a:spAutoFit/>
            </a:bodyPr>
            <a:lstStyle/>
            <a:p>
              <a:r>
                <a:rPr lang="pt-BR" sz="2000" b="1" dirty="0">
                  <a:effectLst/>
                </a:rPr>
                <a:t>3</a:t>
              </a:r>
              <a:endParaRPr lang="pt-BR" sz="1400" b="1" dirty="0"/>
            </a:p>
          </p:txBody>
        </p:sp>
      </p:grpSp>
    </p:spTree>
    <p:extLst>
      <p:ext uri="{BB962C8B-B14F-4D97-AF65-F5344CB8AC3E}">
        <p14:creationId xmlns:p14="http://schemas.microsoft.com/office/powerpoint/2010/main" val="26751189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Memória</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Memória secundária</a:t>
            </a:r>
          </a:p>
        </p:txBody>
      </p:sp>
      <p:pic>
        <p:nvPicPr>
          <p:cNvPr id="4" name="Imagem 3" descr="Diagrama&#10;&#10;Descrição gerada automaticamente">
            <a:extLst>
              <a:ext uri="{FF2B5EF4-FFF2-40B4-BE49-F238E27FC236}">
                <a16:creationId xmlns:a16="http://schemas.microsoft.com/office/drawing/2014/main" id="{C107682A-9336-8D34-5133-9FF7B176067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71148" y="2022157"/>
            <a:ext cx="7012997" cy="4150044"/>
          </a:xfrm>
          <a:prstGeom prst="rect">
            <a:avLst/>
          </a:prstGeom>
        </p:spPr>
      </p:pic>
    </p:spTree>
    <p:extLst>
      <p:ext uri="{BB962C8B-B14F-4D97-AF65-F5344CB8AC3E}">
        <p14:creationId xmlns:p14="http://schemas.microsoft.com/office/powerpoint/2010/main" val="32976745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Subsistema de entrada e saída (E/S)</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Objetivos e funções</a:t>
            </a:r>
          </a:p>
        </p:txBody>
      </p:sp>
      <p:sp>
        <p:nvSpPr>
          <p:cNvPr id="5" name="CaixaDeTexto 4">
            <a:extLst>
              <a:ext uri="{FF2B5EF4-FFF2-40B4-BE49-F238E27FC236}">
                <a16:creationId xmlns:a16="http://schemas.microsoft.com/office/drawing/2014/main" id="{74634B2F-8060-06E6-BCC8-BC472DB39DEC}"/>
              </a:ext>
            </a:extLst>
          </p:cNvPr>
          <p:cNvSpPr txBox="1"/>
          <p:nvPr/>
        </p:nvSpPr>
        <p:spPr>
          <a:xfrm>
            <a:off x="1019175" y="2212354"/>
            <a:ext cx="7764608" cy="1477328"/>
          </a:xfrm>
          <a:prstGeom prst="rect">
            <a:avLst/>
          </a:prstGeom>
          <a:noFill/>
        </p:spPr>
        <p:txBody>
          <a:bodyPr wrap="square">
            <a:spAutoFit/>
          </a:bodyPr>
          <a:lstStyle/>
          <a:p>
            <a:pPr marL="285750" indent="-285750" algn="l">
              <a:buFont typeface="Arial" panose="020B0604020202020204" pitchFamily="34" charset="0"/>
              <a:buChar char="•"/>
            </a:pPr>
            <a:r>
              <a:rPr lang="pt-BR" b="0" i="0" dirty="0">
                <a:solidFill>
                  <a:schemeClr val="bg2">
                    <a:lumMod val="25000"/>
                  </a:schemeClr>
                </a:solidFill>
                <a:effectLst/>
                <a:latin typeface="+mj-lt"/>
              </a:rPr>
              <a:t>Subsistema E/S conecta o mundo exterior ao processador/memória.</a:t>
            </a:r>
          </a:p>
          <a:p>
            <a:pPr marL="285750" indent="-285750" algn="l">
              <a:buFont typeface="Arial" panose="020B0604020202020204" pitchFamily="34" charset="0"/>
              <a:buChar char="•"/>
            </a:pPr>
            <a:r>
              <a:rPr lang="pt-BR" b="0" i="0" dirty="0">
                <a:solidFill>
                  <a:schemeClr val="bg2">
                    <a:lumMod val="25000"/>
                  </a:schemeClr>
                </a:solidFill>
                <a:effectLst/>
                <a:latin typeface="+mj-lt"/>
              </a:rPr>
              <a:t>Dispositivos de E/S são chamados periféricos.</a:t>
            </a:r>
          </a:p>
          <a:p>
            <a:pPr marL="285750" indent="-285750" algn="l">
              <a:buFont typeface="Arial" panose="020B0604020202020204" pitchFamily="34" charset="0"/>
              <a:buChar char="•"/>
            </a:pPr>
            <a:r>
              <a:rPr lang="pt-BR" b="0" i="0" dirty="0">
                <a:solidFill>
                  <a:schemeClr val="bg2">
                    <a:lumMod val="25000"/>
                  </a:schemeClr>
                </a:solidFill>
                <a:effectLst/>
                <a:latin typeface="+mj-lt"/>
              </a:rPr>
              <a:t>Funciona como interface entre o mundo exterior e o processador.</a:t>
            </a:r>
          </a:p>
          <a:p>
            <a:pPr algn="l"/>
            <a:endParaRPr lang="pt-BR" b="0" i="0" dirty="0">
              <a:solidFill>
                <a:schemeClr val="bg2">
                  <a:lumMod val="25000"/>
                </a:schemeClr>
              </a:solidFill>
              <a:effectLst/>
              <a:latin typeface="+mj-lt"/>
            </a:endParaRPr>
          </a:p>
          <a:p>
            <a:pPr algn="l"/>
            <a:r>
              <a:rPr lang="pt-BR" b="0" i="0" dirty="0">
                <a:solidFill>
                  <a:schemeClr val="bg2">
                    <a:lumMod val="25000"/>
                  </a:schemeClr>
                </a:solidFill>
                <a:effectLst/>
                <a:latin typeface="+mj-lt"/>
              </a:rPr>
              <a:t>São funções do subsistema de E/S:</a:t>
            </a:r>
          </a:p>
        </p:txBody>
      </p:sp>
      <p:grpSp>
        <p:nvGrpSpPr>
          <p:cNvPr id="6" name="Agrupar 5">
            <a:extLst>
              <a:ext uri="{FF2B5EF4-FFF2-40B4-BE49-F238E27FC236}">
                <a16:creationId xmlns:a16="http://schemas.microsoft.com/office/drawing/2014/main" id="{CFABF316-0E17-6D0C-8C48-8945407D80C0}"/>
              </a:ext>
            </a:extLst>
          </p:cNvPr>
          <p:cNvGrpSpPr/>
          <p:nvPr/>
        </p:nvGrpSpPr>
        <p:grpSpPr>
          <a:xfrm>
            <a:off x="2777314" y="3994482"/>
            <a:ext cx="6637372" cy="2129227"/>
            <a:chOff x="2873374" y="1850296"/>
            <a:chExt cx="6637372" cy="2129227"/>
          </a:xfrm>
        </p:grpSpPr>
        <p:grpSp>
          <p:nvGrpSpPr>
            <p:cNvPr id="8" name="Agrupar 7">
              <a:extLst>
                <a:ext uri="{FF2B5EF4-FFF2-40B4-BE49-F238E27FC236}">
                  <a16:creationId xmlns:a16="http://schemas.microsoft.com/office/drawing/2014/main" id="{2A1A53A0-54D2-9850-8FD0-335A520C4E28}"/>
                </a:ext>
              </a:extLst>
            </p:cNvPr>
            <p:cNvGrpSpPr/>
            <p:nvPr/>
          </p:nvGrpSpPr>
          <p:grpSpPr>
            <a:xfrm>
              <a:off x="2873374" y="1850296"/>
              <a:ext cx="3121093" cy="2129227"/>
              <a:chOff x="2873374" y="1850296"/>
              <a:chExt cx="3121093" cy="2129227"/>
            </a:xfrm>
          </p:grpSpPr>
          <p:sp>
            <p:nvSpPr>
              <p:cNvPr id="13" name="Retângulo: Cantos Arredondados 12">
                <a:extLst>
                  <a:ext uri="{FF2B5EF4-FFF2-40B4-BE49-F238E27FC236}">
                    <a16:creationId xmlns:a16="http://schemas.microsoft.com/office/drawing/2014/main" id="{756F7B0A-5073-E985-0F8F-46D7930B3C45}"/>
                  </a:ext>
                </a:extLst>
              </p:cNvPr>
              <p:cNvSpPr/>
              <p:nvPr/>
            </p:nvSpPr>
            <p:spPr>
              <a:xfrm>
                <a:off x="2873374" y="1850296"/>
                <a:ext cx="3121093" cy="212922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B883981A-A0CC-D202-7644-DEDDBAE4F0CE}"/>
                  </a:ext>
                </a:extLst>
              </p:cNvPr>
              <p:cNvSpPr txBox="1"/>
              <p:nvPr/>
            </p:nvSpPr>
            <p:spPr>
              <a:xfrm>
                <a:off x="3144576" y="2179092"/>
                <a:ext cx="2702801" cy="830997"/>
              </a:xfrm>
              <a:prstGeom prst="rect">
                <a:avLst/>
              </a:prstGeom>
              <a:noFill/>
            </p:spPr>
            <p:txBody>
              <a:bodyPr wrap="square">
                <a:spAutoFit/>
              </a:bodyPr>
              <a:lstStyle/>
              <a:p>
                <a:r>
                  <a:rPr lang="pt-BR" sz="1600" dirty="0">
                    <a:solidFill>
                      <a:schemeClr val="bg2">
                        <a:lumMod val="25000"/>
                      </a:schemeClr>
                    </a:solidFill>
                    <a:effectLst/>
                  </a:rPr>
                  <a:t>Receber ou enviar informações do/para o meio exterior..</a:t>
                </a:r>
                <a:endParaRPr lang="pt-BR" sz="1600" dirty="0">
                  <a:solidFill>
                    <a:schemeClr val="bg2">
                      <a:lumMod val="25000"/>
                    </a:schemeClr>
                  </a:solidFill>
                </a:endParaRPr>
              </a:p>
            </p:txBody>
          </p:sp>
        </p:grpSp>
        <p:grpSp>
          <p:nvGrpSpPr>
            <p:cNvPr id="9" name="Agrupar 8">
              <a:extLst>
                <a:ext uri="{FF2B5EF4-FFF2-40B4-BE49-F238E27FC236}">
                  <a16:creationId xmlns:a16="http://schemas.microsoft.com/office/drawing/2014/main" id="{3A84A0BE-14A3-0467-A480-236161D21678}"/>
                </a:ext>
              </a:extLst>
            </p:cNvPr>
            <p:cNvGrpSpPr/>
            <p:nvPr/>
          </p:nvGrpSpPr>
          <p:grpSpPr>
            <a:xfrm>
              <a:off x="6389653" y="1850296"/>
              <a:ext cx="3121093" cy="2129227"/>
              <a:chOff x="6389653" y="1850296"/>
              <a:chExt cx="3121093" cy="2129227"/>
            </a:xfrm>
          </p:grpSpPr>
          <p:sp>
            <p:nvSpPr>
              <p:cNvPr id="10" name="Retângulo: Cantos Arredondados 9">
                <a:extLst>
                  <a:ext uri="{FF2B5EF4-FFF2-40B4-BE49-F238E27FC236}">
                    <a16:creationId xmlns:a16="http://schemas.microsoft.com/office/drawing/2014/main" id="{DE47D263-DC19-B4C7-B779-7C1F5DACA36E}"/>
                  </a:ext>
                </a:extLst>
              </p:cNvPr>
              <p:cNvSpPr/>
              <p:nvPr/>
            </p:nvSpPr>
            <p:spPr>
              <a:xfrm>
                <a:off x="6389653" y="1850296"/>
                <a:ext cx="3121093" cy="212922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7DCCB5F9-66D7-EAB4-75E6-7F2E9E6F6C68}"/>
                  </a:ext>
                </a:extLst>
              </p:cNvPr>
              <p:cNvSpPr txBox="1"/>
              <p:nvPr/>
            </p:nvSpPr>
            <p:spPr>
              <a:xfrm>
                <a:off x="6598800" y="2179092"/>
                <a:ext cx="2702801" cy="1569660"/>
              </a:xfrm>
              <a:prstGeom prst="rect">
                <a:avLst/>
              </a:prstGeom>
              <a:noFill/>
            </p:spPr>
            <p:txBody>
              <a:bodyPr wrap="square">
                <a:spAutoFit/>
              </a:bodyPr>
              <a:lstStyle/>
              <a:p>
                <a:r>
                  <a:rPr lang="pt-BR" sz="1600" dirty="0">
                    <a:solidFill>
                      <a:schemeClr val="bg2">
                        <a:lumMod val="25000"/>
                      </a:schemeClr>
                    </a:solidFill>
                    <a:effectLst/>
                  </a:rPr>
                  <a:t>Converter as informações (de entrada ou de saída) em uma forma inteligível para a máquina (se estiver recebendo) ou para o operador (estar enviando).</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35812680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Subsistema de entrada e saída (E/S)</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Dispositivo e interface</a:t>
            </a:r>
          </a:p>
        </p:txBody>
      </p:sp>
      <p:sp>
        <p:nvSpPr>
          <p:cNvPr id="5" name="CaixaDeTexto 4">
            <a:extLst>
              <a:ext uri="{FF2B5EF4-FFF2-40B4-BE49-F238E27FC236}">
                <a16:creationId xmlns:a16="http://schemas.microsoft.com/office/drawing/2014/main" id="{74634B2F-8060-06E6-BCC8-BC472DB39DEC}"/>
              </a:ext>
            </a:extLst>
          </p:cNvPr>
          <p:cNvSpPr txBox="1"/>
          <p:nvPr/>
        </p:nvSpPr>
        <p:spPr>
          <a:xfrm>
            <a:off x="1019175" y="2212354"/>
            <a:ext cx="10036752" cy="646331"/>
          </a:xfrm>
          <a:prstGeom prst="rect">
            <a:avLst/>
          </a:prstGeom>
          <a:noFill/>
        </p:spPr>
        <p:txBody>
          <a:bodyPr wrap="square">
            <a:spAutoFit/>
          </a:bodyPr>
          <a:lstStyle/>
          <a:p>
            <a:pPr algn="l"/>
            <a:r>
              <a:rPr lang="pt-BR" b="0" i="0" dirty="0">
                <a:solidFill>
                  <a:schemeClr val="bg2">
                    <a:lumMod val="25000"/>
                  </a:schemeClr>
                </a:solidFill>
                <a:effectLst/>
                <a:latin typeface="+mj-lt"/>
              </a:rPr>
              <a:t>Todo componente de E/S é constituído de 2 partes: O </a:t>
            </a:r>
            <a:r>
              <a:rPr lang="pt-BR" b="1" i="0" dirty="0">
                <a:solidFill>
                  <a:schemeClr val="bg2">
                    <a:lumMod val="25000"/>
                  </a:schemeClr>
                </a:solidFill>
                <a:effectLst/>
                <a:latin typeface="+mj-lt"/>
              </a:rPr>
              <a:t>dispositivo</a:t>
            </a:r>
            <a:r>
              <a:rPr lang="pt-BR" b="0" i="0" dirty="0">
                <a:solidFill>
                  <a:schemeClr val="bg2">
                    <a:lumMod val="25000"/>
                  </a:schemeClr>
                </a:solidFill>
                <a:effectLst/>
                <a:latin typeface="+mj-lt"/>
              </a:rPr>
              <a:t> propriamente dito; um componente denominado </a:t>
            </a:r>
            <a:r>
              <a:rPr lang="pt-BR" b="1" i="0" dirty="0">
                <a:solidFill>
                  <a:schemeClr val="bg2">
                    <a:lumMod val="25000"/>
                  </a:schemeClr>
                </a:solidFill>
                <a:effectLst/>
                <a:latin typeface="+mj-lt"/>
              </a:rPr>
              <a:t>interface</a:t>
            </a:r>
            <a:r>
              <a:rPr lang="pt-BR" b="0" i="0" dirty="0">
                <a:solidFill>
                  <a:schemeClr val="bg2">
                    <a:lumMod val="25000"/>
                  </a:schemeClr>
                </a:solidFill>
                <a:effectLst/>
                <a:latin typeface="+mj-lt"/>
              </a:rPr>
              <a:t>. </a:t>
            </a:r>
          </a:p>
        </p:txBody>
      </p:sp>
      <p:pic>
        <p:nvPicPr>
          <p:cNvPr id="4" name="Imagem 3" descr="Diagrama&#10;&#10;Descrição gerada automaticamente">
            <a:extLst>
              <a:ext uri="{FF2B5EF4-FFF2-40B4-BE49-F238E27FC236}">
                <a16:creationId xmlns:a16="http://schemas.microsoft.com/office/drawing/2014/main" id="{14FCE883-E20B-ED8A-64AC-C47A50314D3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37163" y="2858685"/>
            <a:ext cx="5923107" cy="3616579"/>
          </a:xfrm>
          <a:prstGeom prst="rect">
            <a:avLst/>
          </a:prstGeom>
        </p:spPr>
      </p:pic>
    </p:spTree>
    <p:extLst>
      <p:ext uri="{BB962C8B-B14F-4D97-AF65-F5344CB8AC3E}">
        <p14:creationId xmlns:p14="http://schemas.microsoft.com/office/powerpoint/2010/main" val="1440811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Subsistema de entrada e saída (E/S)</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Dispositivo e interface</a:t>
            </a:r>
          </a:p>
        </p:txBody>
      </p:sp>
      <p:pic>
        <p:nvPicPr>
          <p:cNvPr id="6" name="Imagem 5" descr="Diagrama&#10;&#10;Descrição gerada automaticamente">
            <a:extLst>
              <a:ext uri="{FF2B5EF4-FFF2-40B4-BE49-F238E27FC236}">
                <a16:creationId xmlns:a16="http://schemas.microsoft.com/office/drawing/2014/main" id="{979FF913-EDDD-8C61-2AF4-5BE450FA296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80579" y="2133600"/>
            <a:ext cx="5290164" cy="3983182"/>
          </a:xfrm>
          <a:prstGeom prst="rect">
            <a:avLst/>
          </a:prstGeom>
        </p:spPr>
      </p:pic>
    </p:spTree>
    <p:extLst>
      <p:ext uri="{BB962C8B-B14F-4D97-AF65-F5344CB8AC3E}">
        <p14:creationId xmlns:p14="http://schemas.microsoft.com/office/powerpoint/2010/main" val="1091683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Subsistema de entrada e saída (E/S)</a:t>
            </a:r>
          </a:p>
        </p:txBody>
      </p:sp>
      <p:sp>
        <p:nvSpPr>
          <p:cNvPr id="2" name="Espaço Reservado para Texto 1">
            <a:extLst>
              <a:ext uri="{FF2B5EF4-FFF2-40B4-BE49-F238E27FC236}">
                <a16:creationId xmlns:a16="http://schemas.microsoft.com/office/drawing/2014/main" id="{231FEAE9-C5BB-364F-B073-D2FFFA5B5075}"/>
              </a:ext>
            </a:extLst>
          </p:cNvPr>
          <p:cNvSpPr>
            <a:spLocks noGrp="1"/>
          </p:cNvSpPr>
          <p:nvPr>
            <p:ph type="body" sz="quarter" idx="11"/>
          </p:nvPr>
        </p:nvSpPr>
        <p:spPr/>
        <p:txBody>
          <a:bodyPr/>
          <a:lstStyle/>
          <a:p>
            <a:r>
              <a:rPr lang="pt-BR" dirty="0"/>
              <a:t>Dispositivo e interface</a:t>
            </a:r>
          </a:p>
        </p:txBody>
      </p:sp>
      <p:sp>
        <p:nvSpPr>
          <p:cNvPr id="4" name="CaixaDeTexto 3">
            <a:extLst>
              <a:ext uri="{FF2B5EF4-FFF2-40B4-BE49-F238E27FC236}">
                <a16:creationId xmlns:a16="http://schemas.microsoft.com/office/drawing/2014/main" id="{DA9BBE7E-2B90-5284-BCC4-CE5017CDEDBE}"/>
              </a:ext>
            </a:extLst>
          </p:cNvPr>
          <p:cNvSpPr txBox="1"/>
          <p:nvPr/>
        </p:nvSpPr>
        <p:spPr>
          <a:xfrm>
            <a:off x="1019175" y="2310800"/>
            <a:ext cx="8010526" cy="369332"/>
          </a:xfrm>
          <a:prstGeom prst="rect">
            <a:avLst/>
          </a:prstGeom>
          <a:noFill/>
        </p:spPr>
        <p:txBody>
          <a:bodyPr wrap="square">
            <a:spAutoFit/>
          </a:bodyPr>
          <a:lstStyle/>
          <a:p>
            <a:r>
              <a:rPr lang="pt-BR" b="0" i="0" dirty="0">
                <a:solidFill>
                  <a:schemeClr val="bg2">
                    <a:lumMod val="25000"/>
                  </a:schemeClr>
                </a:solidFill>
                <a:effectLst/>
                <a:latin typeface="+mj-lt"/>
              </a:rPr>
              <a:t>A necessidade do emprego de interfaces tem origem em diversos fatores:</a:t>
            </a:r>
            <a:endParaRPr lang="pt-BR" dirty="0">
              <a:solidFill>
                <a:schemeClr val="bg2">
                  <a:lumMod val="25000"/>
                </a:schemeClr>
              </a:solidFill>
              <a:latin typeface="+mj-lt"/>
            </a:endParaRPr>
          </a:p>
        </p:txBody>
      </p:sp>
      <p:grpSp>
        <p:nvGrpSpPr>
          <p:cNvPr id="20" name="Agrupar 19">
            <a:extLst>
              <a:ext uri="{FF2B5EF4-FFF2-40B4-BE49-F238E27FC236}">
                <a16:creationId xmlns:a16="http://schemas.microsoft.com/office/drawing/2014/main" id="{95F2568B-FC7D-25D8-C6E9-8CBAC31C8968}"/>
              </a:ext>
            </a:extLst>
          </p:cNvPr>
          <p:cNvGrpSpPr/>
          <p:nvPr/>
        </p:nvGrpSpPr>
        <p:grpSpPr>
          <a:xfrm>
            <a:off x="1044528" y="3168050"/>
            <a:ext cx="10128297" cy="2437217"/>
            <a:chOff x="1326880" y="1259728"/>
            <a:chExt cx="9463291" cy="2437217"/>
          </a:xfrm>
        </p:grpSpPr>
        <p:grpSp>
          <p:nvGrpSpPr>
            <p:cNvPr id="21" name="Agrupar 20">
              <a:extLst>
                <a:ext uri="{FF2B5EF4-FFF2-40B4-BE49-F238E27FC236}">
                  <a16:creationId xmlns:a16="http://schemas.microsoft.com/office/drawing/2014/main" id="{C9887BEE-049E-473D-BBB5-7A6BD99795C7}"/>
                </a:ext>
              </a:extLst>
            </p:cNvPr>
            <p:cNvGrpSpPr/>
            <p:nvPr/>
          </p:nvGrpSpPr>
          <p:grpSpPr>
            <a:xfrm>
              <a:off x="1326880" y="1753474"/>
              <a:ext cx="2819247" cy="1112474"/>
              <a:chOff x="1326880" y="1753474"/>
              <a:chExt cx="2819247" cy="1112474"/>
            </a:xfrm>
          </p:grpSpPr>
          <p:sp>
            <p:nvSpPr>
              <p:cNvPr id="31" name="CaixaDeTexto 30">
                <a:extLst>
                  <a:ext uri="{FF2B5EF4-FFF2-40B4-BE49-F238E27FC236}">
                    <a16:creationId xmlns:a16="http://schemas.microsoft.com/office/drawing/2014/main" id="{BF9A4E54-AD2F-3EB4-9FBC-B28E2C73E5A9}"/>
                  </a:ext>
                </a:extLst>
              </p:cNvPr>
              <p:cNvSpPr txBox="1"/>
              <p:nvPr/>
            </p:nvSpPr>
            <p:spPr>
              <a:xfrm>
                <a:off x="1326880" y="2219617"/>
                <a:ext cx="2801990" cy="646331"/>
              </a:xfrm>
              <a:prstGeom prst="rect">
                <a:avLst/>
              </a:prstGeom>
              <a:noFill/>
            </p:spPr>
            <p:txBody>
              <a:bodyPr wrap="square">
                <a:spAutoFit/>
              </a:bodyPr>
              <a:lstStyle/>
              <a:p>
                <a:r>
                  <a:rPr lang="pt-BR" dirty="0">
                    <a:solidFill>
                      <a:schemeClr val="bg2">
                        <a:lumMod val="25000"/>
                      </a:schemeClr>
                    </a:solidFill>
                    <a:effectLst/>
                  </a:rPr>
                  <a:t>Cada dispositivo possui suas próprias características. </a:t>
                </a:r>
                <a:endParaRPr lang="pt-BR" dirty="0">
                  <a:solidFill>
                    <a:schemeClr val="bg2">
                      <a:lumMod val="25000"/>
                    </a:schemeClr>
                  </a:solidFill>
                </a:endParaRPr>
              </a:p>
            </p:txBody>
          </p:sp>
          <p:sp>
            <p:nvSpPr>
              <p:cNvPr id="32" name="CaixaDeTexto 31">
                <a:extLst>
                  <a:ext uri="{FF2B5EF4-FFF2-40B4-BE49-F238E27FC236}">
                    <a16:creationId xmlns:a16="http://schemas.microsoft.com/office/drawing/2014/main" id="{F2DAD1D9-95AE-3796-F06A-3B81A033C3BC}"/>
                  </a:ext>
                </a:extLst>
              </p:cNvPr>
              <p:cNvSpPr txBox="1"/>
              <p:nvPr/>
            </p:nvSpPr>
            <p:spPr>
              <a:xfrm>
                <a:off x="1344137" y="1753474"/>
                <a:ext cx="2801990" cy="400110"/>
              </a:xfrm>
              <a:prstGeom prst="rect">
                <a:avLst/>
              </a:prstGeom>
              <a:noFill/>
            </p:spPr>
            <p:txBody>
              <a:bodyPr wrap="square">
                <a:spAutoFit/>
              </a:bodyPr>
              <a:lstStyle/>
              <a:p>
                <a:r>
                  <a:rPr lang="pt-BR" sz="2000" b="1" dirty="0">
                    <a:effectLst/>
                  </a:rPr>
                  <a:t>1</a:t>
                </a:r>
                <a:endParaRPr lang="pt-BR" sz="2000" b="1" dirty="0"/>
              </a:p>
            </p:txBody>
          </p:sp>
        </p:grpSp>
        <p:grpSp>
          <p:nvGrpSpPr>
            <p:cNvPr id="22" name="Agrupar 21">
              <a:extLst>
                <a:ext uri="{FF2B5EF4-FFF2-40B4-BE49-F238E27FC236}">
                  <a16:creationId xmlns:a16="http://schemas.microsoft.com/office/drawing/2014/main" id="{8AF04476-0F28-D47E-CF2F-14360DF4E41C}"/>
                </a:ext>
              </a:extLst>
            </p:cNvPr>
            <p:cNvGrpSpPr/>
            <p:nvPr/>
          </p:nvGrpSpPr>
          <p:grpSpPr>
            <a:xfrm>
              <a:off x="1401828" y="1259728"/>
              <a:ext cx="6800789" cy="164463"/>
              <a:chOff x="1372331" y="1181221"/>
              <a:chExt cx="6800789" cy="164463"/>
            </a:xfrm>
            <a:solidFill>
              <a:schemeClr val="tx1"/>
            </a:solidFill>
          </p:grpSpPr>
          <p:sp>
            <p:nvSpPr>
              <p:cNvPr id="27" name="Elipse 26">
                <a:extLst>
                  <a:ext uri="{FF2B5EF4-FFF2-40B4-BE49-F238E27FC236}">
                    <a16:creationId xmlns:a16="http://schemas.microsoft.com/office/drawing/2014/main" id="{BCF4F4F9-A9F1-5D0D-FE1C-C0FCC0B50BF7}"/>
                  </a:ext>
                </a:extLst>
              </p:cNvPr>
              <p:cNvSpPr/>
              <p:nvPr/>
            </p:nvSpPr>
            <p:spPr>
              <a:xfrm>
                <a:off x="1372331"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Elipse 27">
                <a:extLst>
                  <a:ext uri="{FF2B5EF4-FFF2-40B4-BE49-F238E27FC236}">
                    <a16:creationId xmlns:a16="http://schemas.microsoft.com/office/drawing/2014/main" id="{74E0B3E5-55A5-5BEB-3533-F76C9AABB2C9}"/>
                  </a:ext>
                </a:extLst>
              </p:cNvPr>
              <p:cNvSpPr/>
              <p:nvPr/>
            </p:nvSpPr>
            <p:spPr>
              <a:xfrm>
                <a:off x="4677549"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Elipse 28">
                <a:extLst>
                  <a:ext uri="{FF2B5EF4-FFF2-40B4-BE49-F238E27FC236}">
                    <a16:creationId xmlns:a16="http://schemas.microsoft.com/office/drawing/2014/main" id="{52EB7FA8-7195-C4EB-AE87-0BFB4D8F636A}"/>
                  </a:ext>
                </a:extLst>
              </p:cNvPr>
              <p:cNvSpPr/>
              <p:nvPr/>
            </p:nvSpPr>
            <p:spPr>
              <a:xfrm>
                <a:off x="8008657"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0" name="Conector reto 29">
                <a:extLst>
                  <a:ext uri="{FF2B5EF4-FFF2-40B4-BE49-F238E27FC236}">
                    <a16:creationId xmlns:a16="http://schemas.microsoft.com/office/drawing/2014/main" id="{02BA5D88-C7AB-9C1F-B3A8-F14EA9A54132}"/>
                  </a:ext>
                </a:extLst>
              </p:cNvPr>
              <p:cNvCxnSpPr>
                <a:cxnSpLocks/>
                <a:endCxn id="29" idx="6"/>
              </p:cNvCxnSpPr>
              <p:nvPr/>
            </p:nvCxnSpPr>
            <p:spPr>
              <a:xfrm>
                <a:off x="1454562" y="1263452"/>
                <a:ext cx="6718558"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CaixaDeTexto 22">
              <a:extLst>
                <a:ext uri="{FF2B5EF4-FFF2-40B4-BE49-F238E27FC236}">
                  <a16:creationId xmlns:a16="http://schemas.microsoft.com/office/drawing/2014/main" id="{A5DDC555-08C3-2C94-65BB-6CB7D6D5F4D8}"/>
                </a:ext>
              </a:extLst>
            </p:cNvPr>
            <p:cNvSpPr txBox="1"/>
            <p:nvPr/>
          </p:nvSpPr>
          <p:spPr>
            <a:xfrm>
              <a:off x="4631644" y="2219617"/>
              <a:ext cx="3332909" cy="1200329"/>
            </a:xfrm>
            <a:prstGeom prst="rect">
              <a:avLst/>
            </a:prstGeom>
            <a:noFill/>
          </p:spPr>
          <p:txBody>
            <a:bodyPr wrap="square">
              <a:spAutoFit/>
            </a:bodyPr>
            <a:lstStyle/>
            <a:p>
              <a:r>
                <a:rPr lang="pt-BR" dirty="0">
                  <a:solidFill>
                    <a:schemeClr val="bg2">
                      <a:lumMod val="25000"/>
                    </a:schemeClr>
                  </a:solidFill>
                  <a:effectLst/>
                </a:rPr>
                <a:t>As atividades de E/S são assíncronas, isto é, não são sincronizadas pelos pulsos do relógio interno.</a:t>
              </a:r>
              <a:endParaRPr lang="pt-BR" dirty="0">
                <a:solidFill>
                  <a:schemeClr val="bg2">
                    <a:lumMod val="25000"/>
                  </a:schemeClr>
                </a:solidFill>
              </a:endParaRPr>
            </a:p>
          </p:txBody>
        </p:sp>
        <p:sp>
          <p:nvSpPr>
            <p:cNvPr id="24" name="CaixaDeTexto 23">
              <a:extLst>
                <a:ext uri="{FF2B5EF4-FFF2-40B4-BE49-F238E27FC236}">
                  <a16:creationId xmlns:a16="http://schemas.microsoft.com/office/drawing/2014/main" id="{D095E274-FB3D-EFA7-A94D-47E86CEF2262}"/>
                </a:ext>
              </a:extLst>
            </p:cNvPr>
            <p:cNvSpPr txBox="1"/>
            <p:nvPr/>
          </p:nvSpPr>
          <p:spPr>
            <a:xfrm>
              <a:off x="4631644" y="1753474"/>
              <a:ext cx="2801990" cy="400110"/>
            </a:xfrm>
            <a:prstGeom prst="rect">
              <a:avLst/>
            </a:prstGeom>
            <a:noFill/>
          </p:spPr>
          <p:txBody>
            <a:bodyPr wrap="square">
              <a:spAutoFit/>
            </a:bodyPr>
            <a:lstStyle/>
            <a:p>
              <a:r>
                <a:rPr lang="pt-BR" sz="2000" b="1" dirty="0">
                  <a:effectLst/>
                </a:rPr>
                <a:t>2</a:t>
              </a:r>
              <a:endParaRPr lang="pt-BR" sz="2000" b="1" dirty="0"/>
            </a:p>
          </p:txBody>
        </p:sp>
        <p:sp>
          <p:nvSpPr>
            <p:cNvPr id="25" name="CaixaDeTexto 24">
              <a:extLst>
                <a:ext uri="{FF2B5EF4-FFF2-40B4-BE49-F238E27FC236}">
                  <a16:creationId xmlns:a16="http://schemas.microsoft.com/office/drawing/2014/main" id="{01BD6B32-E788-7F86-0A8B-5822F3216F1E}"/>
                </a:ext>
              </a:extLst>
            </p:cNvPr>
            <p:cNvSpPr txBox="1"/>
            <p:nvPr/>
          </p:nvSpPr>
          <p:spPr>
            <a:xfrm>
              <a:off x="7988181" y="2219617"/>
              <a:ext cx="2801990" cy="1477328"/>
            </a:xfrm>
            <a:prstGeom prst="rect">
              <a:avLst/>
            </a:prstGeom>
            <a:noFill/>
          </p:spPr>
          <p:txBody>
            <a:bodyPr wrap="square">
              <a:spAutoFit/>
            </a:bodyPr>
            <a:lstStyle/>
            <a:p>
              <a:r>
                <a:rPr lang="pt-BR" dirty="0">
                  <a:solidFill>
                    <a:schemeClr val="bg2">
                      <a:lumMod val="25000"/>
                    </a:schemeClr>
                  </a:solidFill>
                  <a:effectLst/>
                </a:rPr>
                <a:t>Podem ocorrer ruídos e outras interferências, pois os fios externos (geralmente cabos) têm comprimento apreciável.</a:t>
              </a:r>
              <a:endParaRPr lang="pt-BR" dirty="0">
                <a:solidFill>
                  <a:schemeClr val="bg2">
                    <a:lumMod val="25000"/>
                  </a:schemeClr>
                </a:solidFill>
              </a:endParaRPr>
            </a:p>
          </p:txBody>
        </p:sp>
        <p:sp>
          <p:nvSpPr>
            <p:cNvPr id="26" name="CaixaDeTexto 25">
              <a:extLst>
                <a:ext uri="{FF2B5EF4-FFF2-40B4-BE49-F238E27FC236}">
                  <a16:creationId xmlns:a16="http://schemas.microsoft.com/office/drawing/2014/main" id="{2700AB3F-D12C-1DFF-E570-3CBBD5B7CE7D}"/>
                </a:ext>
              </a:extLst>
            </p:cNvPr>
            <p:cNvSpPr txBox="1"/>
            <p:nvPr/>
          </p:nvSpPr>
          <p:spPr>
            <a:xfrm>
              <a:off x="7988181" y="1753474"/>
              <a:ext cx="2801990" cy="400110"/>
            </a:xfrm>
            <a:prstGeom prst="rect">
              <a:avLst/>
            </a:prstGeom>
            <a:noFill/>
          </p:spPr>
          <p:txBody>
            <a:bodyPr wrap="square">
              <a:spAutoFit/>
            </a:bodyPr>
            <a:lstStyle/>
            <a:p>
              <a:r>
                <a:rPr lang="pt-BR" sz="2000" b="1" dirty="0">
                  <a:effectLst/>
                </a:rPr>
                <a:t>3</a:t>
              </a:r>
              <a:endParaRPr lang="pt-BR" sz="1400" b="1" dirty="0"/>
            </a:p>
          </p:txBody>
        </p:sp>
      </p:grpSp>
    </p:spTree>
    <p:extLst>
      <p:ext uri="{BB962C8B-B14F-4D97-AF65-F5344CB8AC3E}">
        <p14:creationId xmlns:p14="http://schemas.microsoft.com/office/powerpoint/2010/main" val="2158344768"/>
      </p:ext>
    </p:extLst>
  </p:cSld>
  <p:clrMapOvr>
    <a:masterClrMapping/>
  </p:clrMapOvr>
</p:sld>
</file>

<file path=ppt/theme/theme1.xml><?xml version="1.0" encoding="utf-8"?>
<a:theme xmlns:a="http://schemas.openxmlformats.org/drawingml/2006/main" name="Tema do Office">
  <a:themeElements>
    <a:clrScheme name="turquoise">
      <a:dk1>
        <a:srgbClr val="00397B"/>
      </a:dk1>
      <a:lt1>
        <a:sysClr val="window" lastClr="FFFFFF"/>
      </a:lt1>
      <a:dk2>
        <a:srgbClr val="1185AA"/>
      </a:dk2>
      <a:lt2>
        <a:srgbClr val="E7E6E6"/>
      </a:lt2>
      <a:accent1>
        <a:srgbClr val="54C8E1"/>
      </a:accent1>
      <a:accent2>
        <a:srgbClr val="9FE8ED"/>
      </a:accent2>
      <a:accent3>
        <a:srgbClr val="E3EFF1"/>
      </a:accent3>
      <a:accent4>
        <a:srgbClr val="F6F8F9"/>
      </a:accent4>
      <a:accent5>
        <a:srgbClr val="892900"/>
      </a:accent5>
      <a:accent6>
        <a:srgbClr val="D06110"/>
      </a:accent6>
      <a:hlink>
        <a:srgbClr val="FFD5BD"/>
      </a:hlink>
      <a:folHlink>
        <a:srgbClr val="FCBCA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09C68FFAA6024E4FBE5245EFE14C3298" ma:contentTypeVersion="6" ma:contentTypeDescription="Crie um novo documento." ma:contentTypeScope="" ma:versionID="c2f01723a21f77ea3ba6882863f8787d">
  <xsd:schema xmlns:xsd="http://www.w3.org/2001/XMLSchema" xmlns:xs="http://www.w3.org/2001/XMLSchema" xmlns:p="http://schemas.microsoft.com/office/2006/metadata/properties" xmlns:ns2="aba8cfd3-0e2a-498b-9936-afff2b0b9a35" xmlns:ns3="fa6369a1-fbee-4d60-a0aa-f62bc4a54af7" targetNamespace="http://schemas.microsoft.com/office/2006/metadata/properties" ma:root="true" ma:fieldsID="b3947502280aa2c81f14f7fcd9e17c8f" ns2:_="" ns3:_="">
    <xsd:import namespace="aba8cfd3-0e2a-498b-9936-afff2b0b9a35"/>
    <xsd:import namespace="fa6369a1-fbee-4d60-a0aa-f62bc4a54af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a8cfd3-0e2a-498b-9936-afff2b0b9a35" elementFormDefault="qualified">
    <xsd:import namespace="http://schemas.microsoft.com/office/2006/documentManagement/types"/>
    <xsd:import namespace="http://schemas.microsoft.com/office/infopath/2007/PartnerControls"/>
    <xsd:element name="SharedWithUsers" ma:index="8"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hes de Compartilhado Com"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a6369a1-fbee-4d60-a0aa-f62bc4a54af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716B6D-9707-4BF3-AF6B-25E2692F3F1C}">
  <ds:schemaRefs>
    <ds:schemaRef ds:uri="http://schemas.openxmlformats.org/package/2006/metadata/core-properties"/>
    <ds:schemaRef ds:uri="http://purl.org/dc/dcmitype/"/>
    <ds:schemaRef ds:uri="http://schemas.microsoft.com/office/2006/metadata/properties"/>
    <ds:schemaRef ds:uri="http://schemas.microsoft.com/office/2006/documentManagement/types"/>
    <ds:schemaRef ds:uri="http://purl.org/dc/elements/1.1/"/>
    <ds:schemaRef ds:uri="http://purl.org/dc/terms/"/>
    <ds:schemaRef ds:uri="http://schemas.microsoft.com/office/infopath/2007/PartnerControls"/>
    <ds:schemaRef ds:uri="b017d371-911f-4fdd-abca-ea8ff9772a96"/>
    <ds:schemaRef ds:uri="6ffe2548-0475-49cc-9e90-f51d36b700ed"/>
    <ds:schemaRef ds:uri="http://www.w3.org/XML/1998/namespace"/>
  </ds:schemaRefs>
</ds:datastoreItem>
</file>

<file path=customXml/itemProps2.xml><?xml version="1.0" encoding="utf-8"?>
<ds:datastoreItem xmlns:ds="http://schemas.openxmlformats.org/officeDocument/2006/customXml" ds:itemID="{BFD83E13-AC61-4D64-A181-537F08F08D81}">
  <ds:schemaRefs>
    <ds:schemaRef ds:uri="http://schemas.microsoft.com/sharepoint/v3/contenttype/forms"/>
  </ds:schemaRefs>
</ds:datastoreItem>
</file>

<file path=customXml/itemProps3.xml><?xml version="1.0" encoding="utf-8"?>
<ds:datastoreItem xmlns:ds="http://schemas.openxmlformats.org/officeDocument/2006/customXml" ds:itemID="{95F4C2E1-25D7-4A82-B3A5-13D8155D610B}"/>
</file>

<file path=docProps/app.xml><?xml version="1.0" encoding="utf-8"?>
<Properties xmlns="http://schemas.openxmlformats.org/officeDocument/2006/extended-properties" xmlns:vt="http://schemas.openxmlformats.org/officeDocument/2006/docPropsVTypes">
  <Template/>
  <TotalTime>1801</TotalTime>
  <Words>17036</Words>
  <Application>Microsoft Office PowerPoint</Application>
  <PresentationFormat>Widescreen</PresentationFormat>
  <Paragraphs>1938</Paragraphs>
  <Slides>278</Slides>
  <Notes>58</Notes>
  <HiddenSlides>43</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278</vt:i4>
      </vt:variant>
    </vt:vector>
  </HeadingPairs>
  <TitlesOfParts>
    <vt:vector size="286" baseType="lpstr">
      <vt:lpstr>Amasis MT Pro Black</vt:lpstr>
      <vt:lpstr>Arial</vt:lpstr>
      <vt:lpstr>Calibri</vt:lpstr>
      <vt:lpstr>Cambria Math</vt:lpstr>
      <vt:lpstr>Roboto</vt:lpstr>
      <vt:lpstr>Segoe UI</vt:lpstr>
      <vt:lpstr>Söhne</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Ramany Domingos Oliveira</dc:creator>
  <cp:lastModifiedBy>Ramany Domingos Oliveira</cp:lastModifiedBy>
  <cp:revision>9</cp:revision>
  <dcterms:created xsi:type="dcterms:W3CDTF">2023-06-20T11:30:28Z</dcterms:created>
  <dcterms:modified xsi:type="dcterms:W3CDTF">2024-01-29T11:02:34Z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0x01010009C68FFAA6024E4FBE5245EFE14C3298</vt:lpwstr>
  </property>
  <property fmtid="{D5CDD505-2E9C-101B-9397-08002B2CF9AE}" pid="3" name="MediaServiceImageTags">
    <vt:lpwstr/>
  </property>
</Properties>
</file>